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notesMasterIdLst>
    <p:notesMasterId r:id="rId27"/>
  </p:notesMasterIdLst>
  <p:sldIdLst>
    <p:sldId id="256" r:id="rId4"/>
    <p:sldId id="257" r:id="rId5"/>
    <p:sldId id="258" r:id="rId6"/>
    <p:sldId id="282" r:id="rId7"/>
    <p:sldId id="259" r:id="rId8"/>
    <p:sldId id="260" r:id="rId9"/>
    <p:sldId id="269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71" r:id="rId18"/>
    <p:sldId id="272" r:id="rId19"/>
    <p:sldId id="268" r:id="rId20"/>
    <p:sldId id="273" r:id="rId21"/>
    <p:sldId id="274" r:id="rId22"/>
    <p:sldId id="275" r:id="rId23"/>
    <p:sldId id="276" r:id="rId24"/>
    <p:sldId id="283" r:id="rId25"/>
    <p:sldId id="281" r:id="rId2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63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4F8EFF-2F16-42CB-9235-920F0342D357}" type="datetimeFigureOut">
              <a:rPr lang="tr-TR" smtClean="0"/>
              <a:t>14.10.2023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C971C-8176-4847-8165-537E45C89AF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3279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A7C7C4-AB10-4FC9-9FAF-9F75296C73F3}" type="slidenum">
              <a:rPr lang="tr-TR">
                <a:solidFill>
                  <a:prstClr val="black"/>
                </a:solidFill>
              </a:rPr>
              <a:pPr/>
              <a:t>15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fld id="{13273F03-EF12-4D34-B715-2F59ECD92CAF}" type="slidenum">
              <a:rPr lang="tr-TR" sz="1200">
                <a:solidFill>
                  <a:prstClr val="black"/>
                </a:solidFill>
                <a:latin typeface="Arial" charset="0"/>
                <a:cs typeface="Arial" charset="0"/>
              </a:rPr>
              <a:pPr algn="r"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tr-TR" sz="120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AC37E7E-F11B-4473-90CB-E3E2269C8AD0}" type="slidenum">
              <a:rPr lang="tr-TR" sz="1200">
                <a:solidFill>
                  <a:prstClr val="black"/>
                </a:solidFill>
                <a:cs typeface="Arial" charset="0"/>
              </a:rPr>
              <a:pPr algn="r">
                <a:defRPr/>
              </a:pPr>
              <a:t>23</a:t>
            </a:fld>
            <a:endParaRPr lang="tr-TR" sz="12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eaLnBrk="1" hangingPunct="1"/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E66D-BABC-4995-ACF2-CE7EEC9D3D52}" type="datetimeFigureOut">
              <a:rPr lang="tr-TR" smtClean="0"/>
              <a:t>14.10.2023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5942-D19D-4933-B628-E7B8702A90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4236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E66D-BABC-4995-ACF2-CE7EEC9D3D52}" type="datetimeFigureOut">
              <a:rPr lang="tr-TR" smtClean="0"/>
              <a:t>14.10.2023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5942-D19D-4933-B628-E7B8702A90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932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E66D-BABC-4995-ACF2-CE7EEC9D3D52}" type="datetimeFigureOut">
              <a:rPr lang="tr-TR" smtClean="0"/>
              <a:t>14.10.2023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5942-D19D-4933-B628-E7B8702A90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14805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/>
              <a:t>Asıl alt başlık stilini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055585140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2804507629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935690308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188767908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3220240882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2152397282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7819238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38418871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E66D-BABC-4995-ACF2-CE7EEC9D3D52}" type="datetimeFigureOut">
              <a:rPr lang="tr-TR" smtClean="0"/>
              <a:t>14.10.2023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5942-D19D-4933-B628-E7B8702A90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06853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440943990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113873845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959689897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 txBox="1">
            <a:spLocks/>
          </p:cNvSpPr>
          <p:nvPr/>
        </p:nvSpPr>
        <p:spPr>
          <a:xfrm>
            <a:off x="0" y="6508750"/>
            <a:ext cx="785813" cy="277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497F31-C765-4F2C-A023-CB941504345C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763713" y="79375"/>
            <a:ext cx="3281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b="1" dirty="0">
                <a:solidFill>
                  <a:srgbClr val="008000"/>
                </a:solidFill>
                <a:latin typeface="Verdana" pitchFamily="34" charset="0"/>
              </a:rPr>
              <a:t>İSG Kültürü</a:t>
            </a:r>
          </a:p>
        </p:txBody>
      </p:sp>
      <p:cxnSp>
        <p:nvCxnSpPr>
          <p:cNvPr id="7" name="Straight Connector 7"/>
          <p:cNvCxnSpPr>
            <a:cxnSpLocks noChangeShapeType="1"/>
          </p:cNvCxnSpPr>
          <p:nvPr/>
        </p:nvCxnSpPr>
        <p:spPr bwMode="auto">
          <a:xfrm>
            <a:off x="0" y="549275"/>
            <a:ext cx="9144000" cy="1588"/>
          </a:xfrm>
          <a:prstGeom prst="line">
            <a:avLst/>
          </a:prstGeom>
          <a:noFill/>
          <a:ln w="38100" algn="ctr">
            <a:pattFill prst="pct90">
              <a:fgClr>
                <a:srgbClr val="000066"/>
              </a:fgClr>
              <a:bgClr>
                <a:srgbClr val="D60093"/>
              </a:bgClr>
            </a:patt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8" name="Straight Connector 6"/>
          <p:cNvCxnSpPr>
            <a:cxnSpLocks noChangeShapeType="1"/>
          </p:cNvCxnSpPr>
          <p:nvPr/>
        </p:nvCxnSpPr>
        <p:spPr bwMode="auto">
          <a:xfrm>
            <a:off x="0" y="6524625"/>
            <a:ext cx="9144000" cy="1588"/>
          </a:xfrm>
          <a:prstGeom prst="line">
            <a:avLst/>
          </a:prstGeom>
          <a:noFill/>
          <a:ln w="38100" algn="ctr">
            <a:solidFill>
              <a:srgbClr val="000066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000875" y="6550025"/>
            <a:ext cx="21431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100" b="1" dirty="0">
                <a:solidFill>
                  <a:srgbClr val="002060"/>
                </a:solidFill>
                <a:latin typeface="Verdana" pitchFamily="34" charset="0"/>
              </a:rPr>
              <a:t>Dr. Kurtuluş </a:t>
            </a:r>
            <a:r>
              <a:rPr lang="tr-TR" sz="1100" b="1" dirty="0" err="1">
                <a:solidFill>
                  <a:srgbClr val="002060"/>
                </a:solidFill>
                <a:latin typeface="Verdana" pitchFamily="34" charset="0"/>
              </a:rPr>
              <a:t>Arslan</a:t>
            </a:r>
            <a:endParaRPr lang="tr-TR" sz="11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pic>
        <p:nvPicPr>
          <p:cNvPr id="10" name="Picture 10" descr="Resi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563"/>
            <a:ext cx="1728788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11" name="4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E2E40F-C58D-42F6-B272-83089865E795}" type="slidenum">
              <a:rPr lang="tr-TR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5 Veri Yer Tutucusu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6 Altbilgi Yer Tutucusu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>
                <a:solidFill>
                  <a:srgbClr val="000000"/>
                </a:solidFill>
                <a:latin typeface="Arial" charset="0"/>
              </a:rPr>
              <a:t>drkurtulus@gmail.com</a:t>
            </a:r>
          </a:p>
        </p:txBody>
      </p:sp>
    </p:spTree>
    <p:extLst>
      <p:ext uri="{BB962C8B-B14F-4D97-AF65-F5344CB8AC3E}">
        <p14:creationId xmlns:p14="http://schemas.microsoft.com/office/powerpoint/2010/main" val="2956918305"/>
      </p:ext>
    </p:extLst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/>
              <a:t>Asıl alt başlık stilini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774793145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416170298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916661609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3190073980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2586894143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98969052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E66D-BABC-4995-ACF2-CE7EEC9D3D52}" type="datetimeFigureOut">
              <a:rPr lang="tr-TR" smtClean="0"/>
              <a:t>14.10.2023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5942-D19D-4933-B628-E7B8702A90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03043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407991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11141287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1865983741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3466250021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</p:spTree>
    <p:extLst>
      <p:ext uri="{BB962C8B-B14F-4D97-AF65-F5344CB8AC3E}">
        <p14:creationId xmlns:p14="http://schemas.microsoft.com/office/powerpoint/2010/main" val="1059027608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 txBox="1">
            <a:spLocks/>
          </p:cNvSpPr>
          <p:nvPr/>
        </p:nvSpPr>
        <p:spPr>
          <a:xfrm>
            <a:off x="0" y="6508750"/>
            <a:ext cx="785813" cy="277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497F31-C765-4F2C-A023-CB941504345C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1763713" y="79375"/>
            <a:ext cx="3281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b="1" dirty="0">
                <a:solidFill>
                  <a:srgbClr val="008000"/>
                </a:solidFill>
                <a:latin typeface="Verdana" pitchFamily="34" charset="0"/>
              </a:rPr>
              <a:t>İSG Kültürü</a:t>
            </a:r>
          </a:p>
        </p:txBody>
      </p:sp>
      <p:cxnSp>
        <p:nvCxnSpPr>
          <p:cNvPr id="7" name="Straight Connector 7"/>
          <p:cNvCxnSpPr>
            <a:cxnSpLocks noChangeShapeType="1"/>
          </p:cNvCxnSpPr>
          <p:nvPr/>
        </p:nvCxnSpPr>
        <p:spPr bwMode="auto">
          <a:xfrm>
            <a:off x="0" y="549275"/>
            <a:ext cx="9144000" cy="1588"/>
          </a:xfrm>
          <a:prstGeom prst="line">
            <a:avLst/>
          </a:prstGeom>
          <a:noFill/>
          <a:ln w="38100" algn="ctr">
            <a:pattFill prst="pct90">
              <a:fgClr>
                <a:srgbClr val="000066"/>
              </a:fgClr>
              <a:bgClr>
                <a:srgbClr val="D60093"/>
              </a:bgClr>
            </a:patt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8" name="Straight Connector 6"/>
          <p:cNvCxnSpPr>
            <a:cxnSpLocks noChangeShapeType="1"/>
          </p:cNvCxnSpPr>
          <p:nvPr/>
        </p:nvCxnSpPr>
        <p:spPr bwMode="auto">
          <a:xfrm>
            <a:off x="0" y="6524625"/>
            <a:ext cx="9144000" cy="1588"/>
          </a:xfrm>
          <a:prstGeom prst="line">
            <a:avLst/>
          </a:prstGeom>
          <a:noFill/>
          <a:ln w="38100" algn="ctr">
            <a:solidFill>
              <a:srgbClr val="000066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000875" y="6550025"/>
            <a:ext cx="21431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100" b="1" dirty="0">
                <a:solidFill>
                  <a:srgbClr val="002060"/>
                </a:solidFill>
                <a:latin typeface="Verdana" pitchFamily="34" charset="0"/>
              </a:rPr>
              <a:t>Dr. Kurtuluş </a:t>
            </a:r>
            <a:r>
              <a:rPr lang="tr-TR" sz="1100" b="1" dirty="0" err="1">
                <a:solidFill>
                  <a:srgbClr val="002060"/>
                </a:solidFill>
                <a:latin typeface="Verdana" pitchFamily="34" charset="0"/>
              </a:rPr>
              <a:t>Arslan</a:t>
            </a:r>
            <a:endParaRPr lang="tr-TR" sz="1100" b="1" dirty="0">
              <a:solidFill>
                <a:srgbClr val="002060"/>
              </a:solidFill>
              <a:latin typeface="Verdana" pitchFamily="34" charset="0"/>
            </a:endParaRPr>
          </a:p>
        </p:txBody>
      </p:sp>
      <p:pic>
        <p:nvPicPr>
          <p:cNvPr id="10" name="Picture 10" descr="Resim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5563"/>
            <a:ext cx="1728788" cy="420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11" name="4 Slayt Numarası Yer Tutucusu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FE2E40F-C58D-42F6-B272-83089865E795}" type="slidenum">
              <a:rPr lang="tr-TR">
                <a:solidFill>
                  <a:srgbClr val="000000"/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2" name="5 Veri Yer Tutucusu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6 Altbilgi Yer Tutucusu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>
                <a:solidFill>
                  <a:srgbClr val="000000"/>
                </a:solidFill>
                <a:latin typeface="Arial" charset="0"/>
              </a:rPr>
              <a:t>drkurtulus@gmail.com</a:t>
            </a:r>
          </a:p>
        </p:txBody>
      </p:sp>
    </p:spTree>
    <p:extLst>
      <p:ext uri="{BB962C8B-B14F-4D97-AF65-F5344CB8AC3E}">
        <p14:creationId xmlns:p14="http://schemas.microsoft.com/office/powerpoint/2010/main" val="3750590798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E66D-BABC-4995-ACF2-CE7EEC9D3D52}" type="datetimeFigureOut">
              <a:rPr lang="tr-TR" smtClean="0"/>
              <a:t>14.10.2023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5942-D19D-4933-B628-E7B8702A90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163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E66D-BABC-4995-ACF2-CE7EEC9D3D52}" type="datetimeFigureOut">
              <a:rPr lang="tr-TR" smtClean="0"/>
              <a:t>14.10.2023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5942-D19D-4933-B628-E7B8702A90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1580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E66D-BABC-4995-ACF2-CE7EEC9D3D52}" type="datetimeFigureOut">
              <a:rPr lang="tr-TR" smtClean="0"/>
              <a:t>14.10.2023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5942-D19D-4933-B628-E7B8702A90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6453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E66D-BABC-4995-ACF2-CE7EEC9D3D52}" type="datetimeFigureOut">
              <a:rPr lang="tr-TR" smtClean="0"/>
              <a:t>14.10.2023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5942-D19D-4933-B628-E7B8702A90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858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E66D-BABC-4995-ACF2-CE7EEC9D3D52}" type="datetimeFigureOut">
              <a:rPr lang="tr-TR" smtClean="0"/>
              <a:t>14.10.2023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5942-D19D-4933-B628-E7B8702A90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659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3E66D-BABC-4995-ACF2-CE7EEC9D3D52}" type="datetimeFigureOut">
              <a:rPr lang="tr-TR" smtClean="0"/>
              <a:t>14.10.2023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2D5942-D19D-4933-B628-E7B8702A90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44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3E66D-BABC-4995-ACF2-CE7EEC9D3D52}" type="datetimeFigureOut">
              <a:rPr lang="tr-TR" smtClean="0"/>
              <a:t>14.10.2023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2D5942-D19D-4933-B628-E7B8702A90C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4349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 txBox="1">
            <a:spLocks/>
          </p:cNvSpPr>
          <p:nvPr/>
        </p:nvSpPr>
        <p:spPr>
          <a:xfrm>
            <a:off x="0" y="6508750"/>
            <a:ext cx="785813" cy="277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B6AC080-8A83-4810-B037-EC005AEFDBCE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475656" y="79375"/>
            <a:ext cx="3281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b="1" dirty="0">
                <a:solidFill>
                  <a:srgbClr val="008000"/>
                </a:solidFill>
                <a:latin typeface="Verdana" pitchFamily="34" charset="0"/>
              </a:rPr>
              <a:t>İSG Kültürü</a:t>
            </a:r>
          </a:p>
        </p:txBody>
      </p: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549275"/>
            <a:ext cx="9144000" cy="1588"/>
          </a:xfrm>
          <a:prstGeom prst="line">
            <a:avLst/>
          </a:prstGeom>
          <a:noFill/>
          <a:ln w="38100" algn="ctr">
            <a:pattFill prst="pct90">
              <a:fgClr>
                <a:srgbClr val="000066"/>
              </a:fgClr>
              <a:bgClr>
                <a:srgbClr val="D60093"/>
              </a:bgClr>
            </a:patt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0" y="6524625"/>
            <a:ext cx="9144000" cy="1588"/>
          </a:xfrm>
          <a:prstGeom prst="line">
            <a:avLst/>
          </a:prstGeom>
          <a:noFill/>
          <a:ln w="38100" algn="ctr">
            <a:solidFill>
              <a:srgbClr val="000066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000875" y="6550025"/>
            <a:ext cx="21431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100" b="1">
                <a:solidFill>
                  <a:srgbClr val="002060"/>
                </a:solidFill>
                <a:latin typeface="Verdana" pitchFamily="34" charset="0"/>
              </a:rPr>
              <a:t>Dr. </a:t>
            </a:r>
            <a:r>
              <a:rPr lang="tr-TR" sz="1100" b="1">
                <a:solidFill>
                  <a:srgbClr val="002060"/>
                </a:solidFill>
                <a:latin typeface="Arial" charset="0"/>
              </a:rPr>
              <a:t>Mahmut Yaman</a:t>
            </a:r>
          </a:p>
        </p:txBody>
      </p:sp>
      <p:pic>
        <p:nvPicPr>
          <p:cNvPr id="11" name="Picture 2" descr="C:\Users\DRMAHMUT\Downloads\KALİTELOGO-1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61619"/>
            <a:ext cx="1368425" cy="41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93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1"/>
          <p:cNvSpPr txBox="1">
            <a:spLocks/>
          </p:cNvSpPr>
          <p:nvPr/>
        </p:nvSpPr>
        <p:spPr>
          <a:xfrm>
            <a:off x="0" y="6508750"/>
            <a:ext cx="785813" cy="27781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B6AC080-8A83-4810-B037-EC005AEFDBCE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 dirty="0">
              <a:solidFill>
                <a:srgbClr val="000000"/>
              </a:solidFill>
            </a:endParaRPr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1475656" y="79375"/>
            <a:ext cx="32813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2000" b="1" dirty="0">
                <a:solidFill>
                  <a:srgbClr val="008000"/>
                </a:solidFill>
                <a:latin typeface="Verdana" pitchFamily="34" charset="0"/>
              </a:rPr>
              <a:t>İSG Kültürü</a:t>
            </a:r>
          </a:p>
        </p:txBody>
      </p: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0" y="549275"/>
            <a:ext cx="9144000" cy="1588"/>
          </a:xfrm>
          <a:prstGeom prst="line">
            <a:avLst/>
          </a:prstGeom>
          <a:noFill/>
          <a:ln w="38100" algn="ctr">
            <a:pattFill prst="pct90">
              <a:fgClr>
                <a:srgbClr val="000066"/>
              </a:fgClr>
              <a:bgClr>
                <a:srgbClr val="D60093"/>
              </a:bgClr>
            </a:patt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0" y="6524625"/>
            <a:ext cx="9144000" cy="1588"/>
          </a:xfrm>
          <a:prstGeom prst="line">
            <a:avLst/>
          </a:prstGeom>
          <a:noFill/>
          <a:ln w="38100" algn="ctr">
            <a:solidFill>
              <a:srgbClr val="000066"/>
            </a:solidFill>
            <a:round/>
            <a:headEnd/>
            <a:tailEnd/>
          </a:ln>
          <a:effectLst>
            <a:outerShdw dist="23000" dir="5400000" rotWithShape="0">
              <a:srgbClr val="000000">
                <a:alpha val="34999"/>
              </a:srgbClr>
            </a:outerShdw>
          </a:effectLst>
        </p:spPr>
      </p:cxn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7000875" y="6550025"/>
            <a:ext cx="2143125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1100" b="1">
                <a:solidFill>
                  <a:srgbClr val="002060"/>
                </a:solidFill>
                <a:latin typeface="Verdana" pitchFamily="34" charset="0"/>
              </a:rPr>
              <a:t>Dr. </a:t>
            </a:r>
            <a:r>
              <a:rPr lang="tr-TR" sz="1100" b="1">
                <a:solidFill>
                  <a:srgbClr val="002060"/>
                </a:solidFill>
                <a:latin typeface="Arial" charset="0"/>
              </a:rPr>
              <a:t>Mahmut Yaman</a:t>
            </a:r>
          </a:p>
        </p:txBody>
      </p:sp>
      <p:pic>
        <p:nvPicPr>
          <p:cNvPr id="11" name="Picture 2" descr="C:\Users\DRMAHMUT\Downloads\KALİTELOGO-1.jp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61619"/>
            <a:ext cx="1368425" cy="415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6717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5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7772400" cy="1470025"/>
          </a:xfrm>
        </p:spPr>
        <p:txBody>
          <a:bodyPr>
            <a:normAutofit/>
          </a:bodyPr>
          <a:lstStyle/>
          <a:p>
            <a:r>
              <a:rPr lang="tr-TR" sz="6000" b="1" dirty="0">
                <a:solidFill>
                  <a:srgbClr val="FF0000"/>
                </a:solidFill>
                <a:latin typeface="Comic Sans MS" pitchFamily="66" charset="0"/>
              </a:rPr>
              <a:t>İSG KÜLTÜRÜ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5661248"/>
            <a:ext cx="6400800" cy="720080"/>
          </a:xfrm>
        </p:spPr>
        <p:txBody>
          <a:bodyPr>
            <a:normAutofit fontScale="40000" lnSpcReduction="20000"/>
          </a:bodyPr>
          <a:lstStyle/>
          <a:p>
            <a:r>
              <a:rPr lang="tr-TR" dirty="0">
                <a:latin typeface="Comic Sans MS" pitchFamily="66" charset="0"/>
              </a:rPr>
              <a:t>Dr. Nihat Şahbaz</a:t>
            </a:r>
          </a:p>
          <a:p>
            <a:r>
              <a:rPr lang="tr-TR" dirty="0">
                <a:latin typeface="Comic Sans MS" pitchFamily="66" charset="0"/>
              </a:rPr>
              <a:t>0532 543 44 97</a:t>
            </a:r>
          </a:p>
          <a:p>
            <a:r>
              <a:rPr lang="tr-TR" dirty="0">
                <a:latin typeface="Comic Sans MS" pitchFamily="66" charset="0"/>
              </a:rPr>
              <a:t>nihatsahbaz@hotmail.com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412776"/>
            <a:ext cx="5976664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90791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tr-TR" sz="3600" b="1" u="sng" dirty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Ne yapmalıyız, nasıl yapmalıyız?</a:t>
            </a:r>
            <a:endParaRPr lang="tr-TR" sz="3600" u="sng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805264"/>
          </a:xfrm>
        </p:spPr>
        <p:txBody>
          <a:bodyPr>
            <a:normAutofit/>
          </a:bodyPr>
          <a:lstStyle/>
          <a:p>
            <a:pPr marL="0" indent="0" eaLnBrk="0" fontAlgn="base" hangingPunct="0">
              <a:lnSpc>
                <a:spcPct val="90000"/>
              </a:lnSpc>
              <a:spcAft>
                <a:spcPct val="0"/>
              </a:spcAft>
              <a:buNone/>
            </a:pPr>
            <a:r>
              <a:rPr kumimoji="0" lang="tr-TR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Ulusal düzey:</a:t>
            </a:r>
            <a:r>
              <a:rPr kumimoji="0" lang="tr-TR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  </a:t>
            </a:r>
          </a:p>
          <a:p>
            <a:pPr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Tanıtım, bilinç artırma </a:t>
            </a:r>
          </a:p>
          <a:p>
            <a:pPr lvl="1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AB mevzuatı </a:t>
            </a:r>
          </a:p>
          <a:p>
            <a:pPr lvl="1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Uygulama rehberleri </a:t>
            </a:r>
          </a:p>
          <a:p>
            <a:pPr lvl="1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ISG alanına yatırım yapmanın avantajları</a:t>
            </a:r>
          </a:p>
          <a:p>
            <a:pPr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Ulusal ve </a:t>
            </a:r>
            <a:r>
              <a:rPr kumimoji="0" lang="tr-TR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sektörel</a:t>
            </a:r>
            <a:r>
              <a:rPr kumimoji="0" lang="tr-T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 düzeyde “Sosyal Diyalog” </a:t>
            </a:r>
          </a:p>
          <a:p>
            <a:pPr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İSG eğitimi</a:t>
            </a:r>
          </a:p>
          <a:p>
            <a:pPr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Yaptırım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7560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pPr lvl="0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br>
              <a:rPr lang="tr-TR" sz="36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Arial" charset="0"/>
              </a:rPr>
            </a:br>
            <a:r>
              <a:rPr lang="tr-TR" sz="36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Arial" charset="0"/>
              </a:rPr>
              <a:t>Ne yapmalıyız, nasıl yapmalıyız?</a:t>
            </a:r>
            <a:br>
              <a:rPr lang="tr-TR" sz="36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Arial" charset="0"/>
              </a:rPr>
            </a:br>
            <a:endParaRPr lang="tr-TR" sz="3600" u="sng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052736"/>
            <a:ext cx="8928992" cy="5328592"/>
          </a:xfrm>
        </p:spPr>
        <p:txBody>
          <a:bodyPr>
            <a:noAutofit/>
          </a:bodyPr>
          <a:lstStyle/>
          <a:p>
            <a:pPr eaLnBrk="0" fontAlgn="base" hangingPunct="0">
              <a:lnSpc>
                <a:spcPct val="90000"/>
              </a:lnSpc>
              <a:spcAft>
                <a:spcPct val="0"/>
              </a:spcAft>
            </a:pPr>
            <a:r>
              <a:rPr kumimoji="0" lang="tr-TR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İşletme düzeyinde</a:t>
            </a:r>
          </a:p>
          <a:p>
            <a:pPr eaLnBrk="0" fontAlgn="base" hangingPunct="0">
              <a:lnSpc>
                <a:spcPct val="90000"/>
              </a:lnSpc>
              <a:spcAft>
                <a:spcPct val="0"/>
              </a:spcAft>
            </a:pP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Sosyal diyalog:</a:t>
            </a:r>
          </a:p>
          <a:p>
            <a:pPr lvl="2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</a:pPr>
            <a:r>
              <a:rPr lang="tr-TR" sz="28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Çalışanların katılımı</a:t>
            </a:r>
          </a:p>
          <a:p>
            <a:pPr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İşletme içinde tanıtım</a:t>
            </a:r>
          </a:p>
          <a:p>
            <a:pPr lvl="2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</a:pPr>
            <a:r>
              <a:rPr lang="tr-TR" sz="28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Risk bilinci</a:t>
            </a:r>
          </a:p>
          <a:p>
            <a:pPr lvl="2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</a:pPr>
            <a:r>
              <a:rPr lang="tr-TR" sz="28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Çözüm bilinci</a:t>
            </a:r>
          </a:p>
          <a:p>
            <a:pPr lvl="2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</a:pPr>
            <a:r>
              <a:rPr lang="tr-TR" sz="28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Avantajlar bilinci</a:t>
            </a:r>
          </a:p>
          <a:p>
            <a:pPr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İSG temsilcileri, ISG hizmetleri, (güvenlik</a:t>
            </a:r>
          </a:p>
          <a:p>
            <a:pPr marL="0" indent="0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  <a:buNone/>
            </a:pP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uzmanları, doktorlar ve hemşireler)</a:t>
            </a:r>
          </a:p>
          <a:p>
            <a:pPr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Eğitim</a:t>
            </a:r>
          </a:p>
          <a:p>
            <a:pPr eaLnBrk="0" fontAlgn="base" hangingPunct="0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sz="2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Sektörel</a:t>
            </a: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 ve bölgesel düzeyde işbirliği </a:t>
            </a:r>
          </a:p>
          <a:p>
            <a:endParaRPr lang="tr-TR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6434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GOVT148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 rot="954673">
            <a:off x="2803053" y="1234901"/>
            <a:ext cx="3524250" cy="354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4869160"/>
            <a:ext cx="151216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PE01838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2276872"/>
            <a:ext cx="1249307" cy="2016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26 Sağ Ok"/>
          <p:cNvSpPr/>
          <p:nvPr/>
        </p:nvSpPr>
        <p:spPr>
          <a:xfrm>
            <a:off x="2025650" y="3265488"/>
            <a:ext cx="642938" cy="285750"/>
          </a:xfrm>
          <a:prstGeom prst="rightArrow">
            <a:avLst/>
          </a:prstGeom>
          <a:solidFill>
            <a:srgbClr val="0070C0"/>
          </a:solidFill>
          <a:ln w="25400" cap="flat" cmpd="sng" algn="ctr">
            <a:solidFill>
              <a:srgbClr val="000066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  <p:pic>
        <p:nvPicPr>
          <p:cNvPr id="8" name="Picture 8" descr="BD07153_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40588" y="2276872"/>
            <a:ext cx="129185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21 Sağ Ok"/>
          <p:cNvSpPr/>
          <p:nvPr/>
        </p:nvSpPr>
        <p:spPr>
          <a:xfrm rot="10800000">
            <a:off x="6454775" y="3194050"/>
            <a:ext cx="642938" cy="285750"/>
          </a:xfrm>
          <a:prstGeom prst="rightArrow">
            <a:avLst/>
          </a:prstGeom>
          <a:solidFill>
            <a:srgbClr val="0070C0"/>
          </a:solidFill>
          <a:ln w="25400" cap="flat" cmpd="sng" algn="ctr">
            <a:solidFill>
              <a:srgbClr val="000066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24748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tr-TR" sz="36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Arial" charset="0"/>
              </a:rPr>
              <a:t>İSG ve Bileşenleri</a:t>
            </a:r>
            <a:br>
              <a:rPr lang="tr-TR" sz="2400" b="1" dirty="0">
                <a:solidFill>
                  <a:srgbClr val="000066"/>
                </a:solidFill>
                <a:latin typeface="Verdana" pitchFamily="34" charset="0"/>
                <a:ea typeface="+mn-ea"/>
                <a:cs typeface="Arial" charset="0"/>
              </a:rPr>
            </a:br>
            <a:endParaRPr lang="tr-TR" dirty="0"/>
          </a:p>
        </p:txBody>
      </p:sp>
      <p:pic>
        <p:nvPicPr>
          <p:cNvPr id="4" name="Picture 4" descr="C:\Documents and Settings\Mahmut Yaman\Desktop\Resim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644" y="1166018"/>
            <a:ext cx="542045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ikdörtgen 4"/>
          <p:cNvSpPr/>
          <p:nvPr/>
        </p:nvSpPr>
        <p:spPr>
          <a:xfrm>
            <a:off x="2494435" y="6237312"/>
            <a:ext cx="4531254" cy="437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tr-TR" sz="2800" b="1" dirty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Ortak alanları vardır!...</a:t>
            </a:r>
          </a:p>
        </p:txBody>
      </p:sp>
      <p:sp>
        <p:nvSpPr>
          <p:cNvPr id="7" name="Dikdörtgen 6"/>
          <p:cNvSpPr/>
          <p:nvPr/>
        </p:nvSpPr>
        <p:spPr>
          <a:xfrm rot="11047337" flipV="1">
            <a:off x="467545" y="2164231"/>
            <a:ext cx="20162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srgbClr val="FFFFFF"/>
                </a:solidFill>
                <a:latin typeface="Arial" charset="0"/>
                <a:cs typeface="Arial" charset="0"/>
              </a:rPr>
              <a:t>Tıp</a:t>
            </a:r>
          </a:p>
        </p:txBody>
      </p:sp>
      <p:sp>
        <p:nvSpPr>
          <p:cNvPr id="8" name="Dikdörtgen 7"/>
          <p:cNvSpPr/>
          <p:nvPr/>
        </p:nvSpPr>
        <p:spPr>
          <a:xfrm>
            <a:off x="4932040" y="2019381"/>
            <a:ext cx="18838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Mühendislik</a:t>
            </a:r>
          </a:p>
        </p:txBody>
      </p:sp>
      <p:sp>
        <p:nvSpPr>
          <p:cNvPr id="9" name="Dikdörtgen 8"/>
          <p:cNvSpPr/>
          <p:nvPr/>
        </p:nvSpPr>
        <p:spPr>
          <a:xfrm>
            <a:off x="3722197" y="4581128"/>
            <a:ext cx="12202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800" b="1" dirty="0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Hukuk</a:t>
            </a:r>
          </a:p>
        </p:txBody>
      </p:sp>
      <p:sp>
        <p:nvSpPr>
          <p:cNvPr id="10" name="Dikdörtgen 9"/>
          <p:cNvSpPr/>
          <p:nvPr/>
        </p:nvSpPr>
        <p:spPr>
          <a:xfrm>
            <a:off x="2493672" y="2296380"/>
            <a:ext cx="7232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tr-TR" sz="2800" b="1" dirty="0">
                <a:solidFill>
                  <a:srgbClr val="FFFFFF"/>
                </a:solidFill>
                <a:latin typeface="Comic Sans MS" pitchFamily="66" charset="0"/>
                <a:cs typeface="Arial" charset="0"/>
              </a:rPr>
              <a:t>Tıp</a:t>
            </a:r>
          </a:p>
        </p:txBody>
      </p:sp>
    </p:spTree>
    <p:extLst>
      <p:ext uri="{BB962C8B-B14F-4D97-AF65-F5344CB8AC3E}">
        <p14:creationId xmlns:p14="http://schemas.microsoft.com/office/powerpoint/2010/main" val="36554843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539750" y="1196975"/>
            <a:ext cx="7581900" cy="5262563"/>
            <a:chOff x="340" y="754"/>
            <a:chExt cx="4776" cy="3315"/>
          </a:xfrm>
        </p:grpSpPr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1610" y="1298"/>
              <a:ext cx="2631" cy="2223"/>
              <a:chOff x="1610" y="1298"/>
              <a:chExt cx="2631" cy="2223"/>
            </a:xfrm>
          </p:grpSpPr>
          <p:sp>
            <p:nvSpPr>
              <p:cNvPr id="14" name="Line 4"/>
              <p:cNvSpPr>
                <a:spLocks noChangeShapeType="1"/>
              </p:cNvSpPr>
              <p:nvPr/>
            </p:nvSpPr>
            <p:spPr bwMode="auto">
              <a:xfrm>
                <a:off x="1746" y="1298"/>
                <a:ext cx="2404" cy="0"/>
              </a:xfrm>
              <a:prstGeom prst="line">
                <a:avLst/>
              </a:prstGeom>
              <a:noFill/>
              <a:ln w="63500">
                <a:solidFill>
                  <a:srgbClr val="6B9F25"/>
                </a:solidFill>
                <a:round/>
                <a:headEnd type="stealth" w="med" len="med"/>
                <a:tailEnd type="stealth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15" name="Line 5"/>
              <p:cNvSpPr>
                <a:spLocks noChangeShapeType="1"/>
              </p:cNvSpPr>
              <p:nvPr/>
            </p:nvSpPr>
            <p:spPr bwMode="auto">
              <a:xfrm>
                <a:off x="1746" y="3521"/>
                <a:ext cx="2404" cy="0"/>
              </a:xfrm>
              <a:prstGeom prst="line">
                <a:avLst/>
              </a:prstGeom>
              <a:noFill/>
              <a:ln w="63500">
                <a:solidFill>
                  <a:srgbClr val="6B9F25"/>
                </a:solidFill>
                <a:round/>
                <a:headEnd type="stealth" w="med" len="med"/>
                <a:tailEnd type="stealth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16" name="Line 6"/>
              <p:cNvSpPr>
                <a:spLocks noChangeShapeType="1"/>
              </p:cNvSpPr>
              <p:nvPr/>
            </p:nvSpPr>
            <p:spPr bwMode="auto">
              <a:xfrm>
                <a:off x="1610" y="1480"/>
                <a:ext cx="0" cy="1905"/>
              </a:xfrm>
              <a:prstGeom prst="line">
                <a:avLst/>
              </a:prstGeom>
              <a:noFill/>
              <a:ln w="63500">
                <a:solidFill>
                  <a:srgbClr val="6B9F25"/>
                </a:solidFill>
                <a:round/>
                <a:headEnd type="stealth" w="med" len="med"/>
                <a:tailEnd type="stealth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17" name="Line 7"/>
              <p:cNvSpPr>
                <a:spLocks noChangeShapeType="1"/>
              </p:cNvSpPr>
              <p:nvPr/>
            </p:nvSpPr>
            <p:spPr bwMode="auto">
              <a:xfrm>
                <a:off x="4241" y="1480"/>
                <a:ext cx="0" cy="1905"/>
              </a:xfrm>
              <a:prstGeom prst="line">
                <a:avLst/>
              </a:prstGeom>
              <a:noFill/>
              <a:ln w="63500">
                <a:solidFill>
                  <a:srgbClr val="6B9F25"/>
                </a:solidFill>
                <a:round/>
                <a:headEnd type="stealth" w="med" len="med"/>
                <a:tailEnd type="stealth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18" name="Line 9"/>
              <p:cNvSpPr>
                <a:spLocks noChangeShapeType="1"/>
              </p:cNvSpPr>
              <p:nvPr/>
            </p:nvSpPr>
            <p:spPr bwMode="auto">
              <a:xfrm flipV="1">
                <a:off x="1701" y="1389"/>
                <a:ext cx="2494" cy="2041"/>
              </a:xfrm>
              <a:prstGeom prst="line">
                <a:avLst/>
              </a:prstGeom>
              <a:noFill/>
              <a:ln w="63500">
                <a:solidFill>
                  <a:srgbClr val="6B9F25"/>
                </a:solidFill>
                <a:round/>
                <a:headEnd type="stealth" w="med" len="med"/>
                <a:tailEnd type="stealth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</a:endParaRPr>
              </a:p>
            </p:txBody>
          </p:sp>
          <p:sp>
            <p:nvSpPr>
              <p:cNvPr id="19" name="Line 10"/>
              <p:cNvSpPr>
                <a:spLocks noChangeShapeType="1"/>
              </p:cNvSpPr>
              <p:nvPr/>
            </p:nvSpPr>
            <p:spPr bwMode="auto">
              <a:xfrm>
                <a:off x="1701" y="1389"/>
                <a:ext cx="2494" cy="2041"/>
              </a:xfrm>
              <a:prstGeom prst="line">
                <a:avLst/>
              </a:prstGeom>
              <a:noFill/>
              <a:ln w="63500">
                <a:solidFill>
                  <a:srgbClr val="6B9F25"/>
                </a:solidFill>
                <a:round/>
                <a:headEnd type="stealth" w="med" len="med"/>
                <a:tailEnd type="stealth" w="med" len="med"/>
              </a:ln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tr-T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</a:endParaRPr>
              </a:p>
            </p:txBody>
          </p:sp>
        </p:grpSp>
        <p:pic>
          <p:nvPicPr>
            <p:cNvPr id="6" name="Picture 1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195" y="890"/>
              <a:ext cx="921" cy="5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14" descr="BD06482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0" y="3022"/>
              <a:ext cx="1406" cy="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6" descr="globe015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86" y="3158"/>
              <a:ext cx="726" cy="7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aphicFrame>
          <p:nvGraphicFramePr>
            <p:cNvPr id="9" name="Object 18"/>
            <p:cNvGraphicFramePr>
              <a:graphicFrameLocks noChangeAspect="1"/>
            </p:cNvGraphicFramePr>
            <p:nvPr/>
          </p:nvGraphicFramePr>
          <p:xfrm>
            <a:off x="842" y="754"/>
            <a:ext cx="1131" cy="9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Klip" r:id="rId5" imgW="4046400" imgH="3352320" progId="">
                    <p:embed/>
                  </p:oleObj>
                </mc:Choice>
                <mc:Fallback>
                  <p:oleObj name="Klip" r:id="rId5" imgW="4046400" imgH="3352320" progId="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2" y="754"/>
                          <a:ext cx="1131" cy="93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Text Box 19"/>
            <p:cNvSpPr txBox="1">
              <a:spLocks noChangeArrowheads="1"/>
            </p:cNvSpPr>
            <p:nvPr/>
          </p:nvSpPr>
          <p:spPr bwMode="auto">
            <a:xfrm>
              <a:off x="1111" y="1616"/>
              <a:ext cx="7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2813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Birey </a:t>
              </a:r>
            </a:p>
          </p:txBody>
        </p:sp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4332" y="1434"/>
              <a:ext cx="7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2813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Toplum </a:t>
              </a:r>
            </a:p>
          </p:txBody>
        </p:sp>
        <p:sp>
          <p:nvSpPr>
            <p:cNvPr id="12" name="Text Box 21"/>
            <p:cNvSpPr txBox="1">
              <a:spLocks noChangeArrowheads="1"/>
            </p:cNvSpPr>
            <p:nvPr/>
          </p:nvSpPr>
          <p:spPr bwMode="auto">
            <a:xfrm>
              <a:off x="4332" y="3838"/>
              <a:ext cx="7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2813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Çevre </a:t>
              </a:r>
            </a:p>
          </p:txBody>
        </p:sp>
        <p:sp>
          <p:nvSpPr>
            <p:cNvPr id="13" name="Text Box 22"/>
            <p:cNvSpPr txBox="1">
              <a:spLocks noChangeArrowheads="1"/>
            </p:cNvSpPr>
            <p:nvPr/>
          </p:nvSpPr>
          <p:spPr bwMode="auto">
            <a:xfrm>
              <a:off x="521" y="3748"/>
              <a:ext cx="7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2813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1800" b="0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Tahoma" pitchFamily="34" charset="0"/>
                </a:rPr>
                <a:t>Endüstri </a:t>
              </a:r>
            </a:p>
          </p:txBody>
        </p:sp>
      </p:grpSp>
      <p:sp>
        <p:nvSpPr>
          <p:cNvPr id="20" name="Dikdörtgen 19"/>
          <p:cNvSpPr/>
          <p:nvPr/>
        </p:nvSpPr>
        <p:spPr>
          <a:xfrm>
            <a:off x="2123728" y="548680"/>
            <a:ext cx="5583303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2813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3600" b="1" dirty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Birbirlerini etkilerler </a:t>
            </a:r>
          </a:p>
        </p:txBody>
      </p:sp>
    </p:spTree>
    <p:extLst>
      <p:ext uri="{BB962C8B-B14F-4D97-AF65-F5344CB8AC3E}">
        <p14:creationId xmlns:p14="http://schemas.microsoft.com/office/powerpoint/2010/main" val="24387188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5"/>
          <p:cNvSpPr>
            <a:spLocks noChangeArrowheads="1"/>
          </p:cNvSpPr>
          <p:nvPr/>
        </p:nvSpPr>
        <p:spPr bwMode="auto">
          <a:xfrm>
            <a:off x="2500298" y="733944"/>
            <a:ext cx="4510117" cy="42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tabLst>
                <a:tab pos="906463" algn="l"/>
              </a:tabLst>
            </a:pPr>
            <a:r>
              <a:rPr lang="tr-TR" sz="2000" b="1" dirty="0">
                <a:solidFill>
                  <a:srgbClr val="006600"/>
                </a:solidFill>
                <a:latin typeface="Verdana" pitchFamily="34" charset="0"/>
              </a:rPr>
              <a:t>Üretimin bileşenleri 4Ç=4İ</a:t>
            </a:r>
          </a:p>
        </p:txBody>
      </p:sp>
      <p:grpSp>
        <p:nvGrpSpPr>
          <p:cNvPr id="2" name="32 Grup"/>
          <p:cNvGrpSpPr>
            <a:grpSpLocks/>
          </p:cNvGrpSpPr>
          <p:nvPr/>
        </p:nvGrpSpPr>
        <p:grpSpPr bwMode="auto">
          <a:xfrm>
            <a:off x="714375" y="1500188"/>
            <a:ext cx="7715250" cy="2571750"/>
            <a:chOff x="714348" y="2071678"/>
            <a:chExt cx="7715304" cy="2571764"/>
          </a:xfrm>
        </p:grpSpPr>
        <p:sp>
          <p:nvSpPr>
            <p:cNvPr id="18" name="17 Yuvarlatılmış Dikdörtgen"/>
            <p:cNvSpPr/>
            <p:nvPr/>
          </p:nvSpPr>
          <p:spPr bwMode="auto">
            <a:xfrm>
              <a:off x="714348" y="2071678"/>
              <a:ext cx="3429024" cy="500065"/>
            </a:xfrm>
            <a:prstGeom prst="roundRect">
              <a:avLst/>
            </a:prstGeom>
            <a:solidFill>
              <a:srgbClr val="92D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r-TR" sz="2000" b="1">
                  <a:solidFill>
                    <a:srgbClr val="002060"/>
                  </a:solidFill>
                  <a:latin typeface="Verdana" pitchFamily="34" charset="0"/>
                </a:rPr>
                <a:t>Çalıştıran (=İşveren)</a:t>
              </a:r>
            </a:p>
          </p:txBody>
        </p:sp>
        <p:sp>
          <p:nvSpPr>
            <p:cNvPr id="19" name="18 Yuvarlatılmış Dikdörtgen"/>
            <p:cNvSpPr/>
            <p:nvPr/>
          </p:nvSpPr>
          <p:spPr bwMode="auto">
            <a:xfrm>
              <a:off x="714348" y="4143376"/>
              <a:ext cx="3429024" cy="500066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r-TR" sz="2000" b="1">
                  <a:solidFill>
                    <a:srgbClr val="002060"/>
                  </a:solidFill>
                  <a:latin typeface="Verdana" pitchFamily="34" charset="0"/>
                </a:rPr>
                <a:t>Çalışan (=İşgören)</a:t>
              </a:r>
            </a:p>
          </p:txBody>
        </p:sp>
        <p:sp>
          <p:nvSpPr>
            <p:cNvPr id="20" name="19 Yuvarlatılmış Dikdörtgen"/>
            <p:cNvSpPr/>
            <p:nvPr/>
          </p:nvSpPr>
          <p:spPr bwMode="auto">
            <a:xfrm>
              <a:off x="5000628" y="4071939"/>
              <a:ext cx="3429024" cy="50006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r-TR" sz="2000" b="1">
                  <a:solidFill>
                    <a:srgbClr val="002060"/>
                  </a:solidFill>
                  <a:latin typeface="Verdana" pitchFamily="34" charset="0"/>
                </a:rPr>
                <a:t>Çalışma (=İş)</a:t>
              </a:r>
            </a:p>
          </p:txBody>
        </p:sp>
        <p:sp>
          <p:nvSpPr>
            <p:cNvPr id="21" name="20 Yuvarlatılmış Dikdörtgen"/>
            <p:cNvSpPr/>
            <p:nvPr/>
          </p:nvSpPr>
          <p:spPr bwMode="auto">
            <a:xfrm>
              <a:off x="5000628" y="2071678"/>
              <a:ext cx="3429024" cy="50006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tr-TR" sz="2000" b="1" dirty="0">
                  <a:solidFill>
                    <a:srgbClr val="002060"/>
                  </a:solidFill>
                  <a:latin typeface="Verdana" pitchFamily="34" charset="0"/>
                </a:rPr>
                <a:t>Çalışma yeri (=İşyeri)</a:t>
              </a:r>
            </a:p>
          </p:txBody>
        </p:sp>
        <p:cxnSp>
          <p:nvCxnSpPr>
            <p:cNvPr id="23" name="22 Düz Ok Bağlayıcısı"/>
            <p:cNvCxnSpPr/>
            <p:nvPr/>
          </p:nvCxnSpPr>
          <p:spPr>
            <a:xfrm>
              <a:off x="4286248" y="2357430"/>
              <a:ext cx="571504" cy="1587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Düz Ok Bağlayıcısı"/>
            <p:cNvCxnSpPr/>
            <p:nvPr/>
          </p:nvCxnSpPr>
          <p:spPr>
            <a:xfrm>
              <a:off x="4286248" y="4356102"/>
              <a:ext cx="571504" cy="1588"/>
            </a:xfrm>
            <a:prstGeom prst="straightConnector1">
              <a:avLst/>
            </a:prstGeom>
            <a:ln w="3810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Düz Ok Bağlayıcısı"/>
            <p:cNvCxnSpPr/>
            <p:nvPr/>
          </p:nvCxnSpPr>
          <p:spPr>
            <a:xfrm rot="5400000">
              <a:off x="1750200" y="3321841"/>
              <a:ext cx="1357320" cy="3175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Düz Ok Bağlayıcısı"/>
            <p:cNvCxnSpPr/>
            <p:nvPr/>
          </p:nvCxnSpPr>
          <p:spPr>
            <a:xfrm flipV="1">
              <a:off x="2714612" y="2714618"/>
              <a:ext cx="3714776" cy="1285882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Düz Ok Bağlayıcısı"/>
            <p:cNvCxnSpPr/>
            <p:nvPr/>
          </p:nvCxnSpPr>
          <p:spPr>
            <a:xfrm>
              <a:off x="2714612" y="2643181"/>
              <a:ext cx="3714776" cy="1285882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Düz Ok Bağlayıcısı"/>
            <p:cNvCxnSpPr/>
            <p:nvPr/>
          </p:nvCxnSpPr>
          <p:spPr>
            <a:xfrm rot="5400000">
              <a:off x="6072200" y="3284535"/>
              <a:ext cx="1285882" cy="3175"/>
            </a:xfrm>
            <a:prstGeom prst="straightConnector1">
              <a:avLst/>
            </a:prstGeom>
            <a:ln w="57150">
              <a:solidFill>
                <a:srgbClr val="FF00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4" name="Picture 4" descr="LAWEN06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43313" y="2000250"/>
            <a:ext cx="190658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" name="34 Yuvarlatılmış Dikdörtgen"/>
          <p:cNvSpPr/>
          <p:nvPr/>
        </p:nvSpPr>
        <p:spPr bwMode="auto">
          <a:xfrm>
            <a:off x="928688" y="4500563"/>
            <a:ext cx="7358062" cy="85725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 i="1" dirty="0">
                <a:solidFill>
                  <a:srgbClr val="002060"/>
                </a:solidFill>
                <a:latin typeface="Verdana" pitchFamily="34" charset="0"/>
              </a:rPr>
              <a:t>Üretimin bileşenleri birbirlerini doğrudan etkiler</a:t>
            </a:r>
          </a:p>
          <a:p>
            <a:pPr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b="1" i="1" dirty="0">
                <a:solidFill>
                  <a:srgbClr val="006600"/>
                </a:solidFill>
                <a:latin typeface="Verdana" pitchFamily="34" charset="0"/>
              </a:rPr>
              <a:t>İşçi ve işverenin beklentileri farklıdır!</a:t>
            </a:r>
          </a:p>
        </p:txBody>
      </p:sp>
      <p:sp>
        <p:nvSpPr>
          <p:cNvPr id="36" name="35 Yuvarlatılmış Dikdörtgen"/>
          <p:cNvSpPr/>
          <p:nvPr/>
        </p:nvSpPr>
        <p:spPr bwMode="auto">
          <a:xfrm>
            <a:off x="928688" y="4643438"/>
            <a:ext cx="7358062" cy="50006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 i="1" dirty="0">
                <a:solidFill>
                  <a:srgbClr val="002060"/>
                </a:solidFill>
                <a:latin typeface="Verdana"/>
              </a:rPr>
              <a:t>Yaslar  ve standartlar hepsini etkiler</a:t>
            </a: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2286000" y="1285875"/>
            <a:ext cx="5143500" cy="4894263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14500" lvl="3" indent="-342900" fontAlgn="base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Pct val="155000"/>
              <a:buFont typeface="Arial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</a:rPr>
              <a:t>Belirleme</a:t>
            </a:r>
          </a:p>
          <a:p>
            <a:pPr marL="1714500" lvl="3" indent="-342900" fontAlgn="base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Pct val="155000"/>
              <a:buFont typeface="Arial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</a:rPr>
              <a:t>Sınırlama</a:t>
            </a:r>
          </a:p>
          <a:p>
            <a:pPr marL="1714500" lvl="3" indent="-342900" fontAlgn="base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Pct val="155000"/>
              <a:buFont typeface="Arial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</a:rPr>
              <a:t>Zorlama</a:t>
            </a:r>
          </a:p>
          <a:p>
            <a:pPr marL="1714500" lvl="3" indent="-342900" fontAlgn="base">
              <a:lnSpc>
                <a:spcPct val="300000"/>
              </a:lnSpc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Pct val="155000"/>
              <a:buFont typeface="Arial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</a:rPr>
              <a:t>Yaptırım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Pct val="155000"/>
            </a:pPr>
            <a:endParaRPr lang="tr-TR" sz="2400" dirty="0">
              <a:solidFill>
                <a:srgbClr val="000000"/>
              </a:solidFill>
            </a:endParaRP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714375" y="1653326"/>
            <a:ext cx="7715250" cy="349018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257300" lvl="2" indent="-342900" fontAlgn="base">
              <a:lnSpc>
                <a:spcPct val="230000"/>
              </a:lnSpc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Pct val="155000"/>
              <a:buFont typeface="Arial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</a:rPr>
              <a:t>İş Kazalarının genel çerçevesi çizilmiştir</a:t>
            </a:r>
          </a:p>
          <a:p>
            <a:pPr marL="1257300" lvl="2" indent="-342900" fontAlgn="base">
              <a:lnSpc>
                <a:spcPct val="230000"/>
              </a:lnSpc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Pct val="155000"/>
              <a:buFont typeface="Arial" pitchFamily="34" charset="0"/>
              <a:buChar char="•"/>
            </a:pPr>
            <a:r>
              <a:rPr lang="tr-TR" sz="2400" dirty="0">
                <a:solidFill>
                  <a:srgbClr val="000000"/>
                </a:solidFill>
              </a:rPr>
              <a:t>Meslek hastalıkları ise, tek tek tanımlanmıştır</a:t>
            </a:r>
          </a:p>
          <a:p>
            <a:pPr marL="1257300" lvl="2" indent="-342900" fontAlgn="base">
              <a:lnSpc>
                <a:spcPct val="230000"/>
              </a:lnSpc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Pct val="155000"/>
              <a:buFont typeface="Arial" pitchFamily="34" charset="0"/>
              <a:buChar char="•"/>
            </a:pPr>
            <a:r>
              <a:rPr lang="tr-TR" sz="2400" i="1" u="sng" dirty="0">
                <a:solidFill>
                  <a:srgbClr val="000066"/>
                </a:solidFill>
              </a:rPr>
              <a:t>İş ile ilgili hastalıklar tanımlanmamıştır!</a:t>
            </a:r>
          </a:p>
          <a:p>
            <a:pPr marL="1257300" lvl="2" indent="-342900" fontAlgn="base">
              <a:lnSpc>
                <a:spcPct val="230000"/>
              </a:lnSpc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SzPct val="155000"/>
              <a:buFont typeface="Arial" pitchFamily="34" charset="0"/>
              <a:buChar char="•"/>
            </a:pPr>
            <a:r>
              <a:rPr lang="tr-TR" sz="2400" i="1" u="sng" dirty="0">
                <a:solidFill>
                  <a:srgbClr val="000066"/>
                </a:solidFill>
              </a:rPr>
              <a:t>İşyeri kazaları tanımlanmamıştır!</a:t>
            </a:r>
          </a:p>
        </p:txBody>
      </p:sp>
    </p:spTree>
    <p:extLst>
      <p:ext uri="{BB962C8B-B14F-4D97-AF65-F5344CB8AC3E}">
        <p14:creationId xmlns:p14="http://schemas.microsoft.com/office/powerpoint/2010/main" val="5778762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6" grpId="0" animBg="1"/>
      <p:bldP spid="22" grpId="0" animBg="1"/>
      <p:bldP spid="22" grpId="1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5178425" y="2622550"/>
            <a:ext cx="0" cy="1077913"/>
          </a:xfrm>
          <a:custGeom>
            <a:avLst/>
            <a:gdLst>
              <a:gd name="T0" fmla="*/ 0 h 1077914"/>
              <a:gd name="T1" fmla="*/ 1077908 h 1077914"/>
              <a:gd name="T2" fmla="*/ 0 60000 65536"/>
              <a:gd name="T3" fmla="*/ 0 60000 65536"/>
              <a:gd name="T4" fmla="*/ 0 h 1077914"/>
              <a:gd name="T5" fmla="*/ 1077914 h 1077914"/>
            </a:gdLst>
            <a:ahLst/>
            <a:cxnLst>
              <a:cxn ang="T2">
                <a:pos x="0" y="T0"/>
              </a:cxn>
              <a:cxn ang="T3">
                <a:pos x="0" y="T1"/>
              </a:cxn>
            </a:cxnLst>
            <a:rect l="0" t="T4" r="0" b="T5"/>
            <a:pathLst>
              <a:path h="1077914">
                <a:moveTo>
                  <a:pt x="0" y="0"/>
                </a:moveTo>
                <a:lnTo>
                  <a:pt x="0" y="1077914"/>
                </a:lnTo>
              </a:path>
            </a:pathLst>
          </a:cu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5178425" y="1437141"/>
            <a:ext cx="0" cy="792162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5178425" y="4051300"/>
            <a:ext cx="0" cy="792163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  <a:latin typeface="Arial" charset="0"/>
            </a:endParaRPr>
          </a:p>
        </p:txBody>
      </p:sp>
      <p:cxnSp>
        <p:nvCxnSpPr>
          <p:cNvPr id="218132" name="Elbow Connector 58"/>
          <p:cNvCxnSpPr>
            <a:cxnSpLocks noChangeShapeType="1"/>
            <a:stCxn id="218126" idx="3"/>
            <a:endCxn id="218130" idx="3"/>
          </p:cNvCxnSpPr>
          <p:nvPr/>
        </p:nvCxnSpPr>
        <p:spPr bwMode="auto">
          <a:xfrm flipH="1">
            <a:off x="2976563" y="5026025"/>
            <a:ext cx="2916237" cy="449263"/>
          </a:xfrm>
          <a:prstGeom prst="bentConnector3">
            <a:avLst>
              <a:gd name="adj1" fmla="val -7838"/>
            </a:avLst>
          </a:prstGeom>
          <a:noFill/>
          <a:ln w="57150" algn="ctr">
            <a:solidFill>
              <a:srgbClr val="FF0000"/>
            </a:solidFill>
            <a:miter lim="800000"/>
            <a:headEnd/>
            <a:tailEnd type="arrow" w="med" len="med"/>
          </a:ln>
        </p:spPr>
      </p:cxnSp>
      <p:sp>
        <p:nvSpPr>
          <p:cNvPr id="218115" name="Rectangle 3"/>
          <p:cNvSpPr>
            <a:spLocks noChangeArrowheads="1"/>
          </p:cNvSpPr>
          <p:nvPr/>
        </p:nvSpPr>
        <p:spPr bwMode="auto">
          <a:xfrm>
            <a:off x="4286250" y="115888"/>
            <a:ext cx="4462463" cy="34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lnSpc>
                <a:spcPct val="70000"/>
              </a:lnSpc>
              <a:spcBef>
                <a:spcPct val="50000"/>
              </a:spcBef>
              <a:spcAft>
                <a:spcPct val="0"/>
              </a:spcAft>
            </a:pPr>
            <a:r>
              <a:rPr lang="tr-TR" sz="2400">
                <a:solidFill>
                  <a:srgbClr val="000066"/>
                </a:solidFill>
              </a:rPr>
              <a:t>Çalışma ortamı insanı nasıl etkiler?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1963738" y="973138"/>
            <a:ext cx="0" cy="792162"/>
          </a:xfrm>
          <a:prstGeom prst="line">
            <a:avLst/>
          </a:prstGeom>
          <a:noFill/>
          <a:ln w="762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3535363" y="2479675"/>
            <a:ext cx="576262" cy="0"/>
          </a:xfrm>
          <a:prstGeom prst="line">
            <a:avLst/>
          </a:prstGeom>
          <a:noFill/>
          <a:ln w="76200">
            <a:solidFill>
              <a:schemeClr val="tx2">
                <a:lumMod val="60000"/>
                <a:lumOff val="40000"/>
              </a:schemeClr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18118" name="Rectangle 9"/>
          <p:cNvSpPr>
            <a:spLocks noChangeArrowheads="1"/>
          </p:cNvSpPr>
          <p:nvPr/>
        </p:nvSpPr>
        <p:spPr bwMode="auto">
          <a:xfrm>
            <a:off x="4121572" y="2265363"/>
            <a:ext cx="2106612" cy="376237"/>
          </a:xfrm>
          <a:prstGeom prst="rect">
            <a:avLst/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Çalışanı etkiler</a:t>
            </a:r>
          </a:p>
        </p:txBody>
      </p:sp>
      <p:sp>
        <p:nvSpPr>
          <p:cNvPr id="218119" name="Rectangle 12"/>
          <p:cNvSpPr>
            <a:spLocks noChangeArrowheads="1"/>
          </p:cNvSpPr>
          <p:nvPr/>
        </p:nvSpPr>
        <p:spPr bwMode="auto">
          <a:xfrm>
            <a:off x="760413" y="836613"/>
            <a:ext cx="2489200" cy="376237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b="1" dirty="0">
                <a:solidFill>
                  <a:srgbClr val="000000"/>
                </a:solidFill>
                <a:latin typeface="Verdana" pitchFamily="34" charset="0"/>
              </a:rPr>
              <a:t>ÇALIŞMA ORTAMI</a:t>
            </a:r>
          </a:p>
        </p:txBody>
      </p:sp>
      <p:sp>
        <p:nvSpPr>
          <p:cNvPr id="218120" name="Rectangle 17"/>
          <p:cNvSpPr>
            <a:spLocks noChangeArrowheads="1"/>
          </p:cNvSpPr>
          <p:nvPr/>
        </p:nvSpPr>
        <p:spPr bwMode="auto">
          <a:xfrm>
            <a:off x="3728119" y="1246188"/>
            <a:ext cx="2932113" cy="376237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Özel sağlık durumları</a:t>
            </a:r>
          </a:p>
        </p:txBody>
      </p:sp>
      <p:sp>
        <p:nvSpPr>
          <p:cNvPr id="218121" name="Rectangle 19"/>
          <p:cNvSpPr>
            <a:spLocks noChangeArrowheads="1"/>
          </p:cNvSpPr>
          <p:nvPr/>
        </p:nvSpPr>
        <p:spPr bwMode="auto">
          <a:xfrm>
            <a:off x="509588" y="1765300"/>
            <a:ext cx="3025775" cy="2671763"/>
          </a:xfrm>
          <a:prstGeom prst="rect">
            <a:avLst/>
          </a:prstGeom>
          <a:solidFill>
            <a:srgbClr val="FF0000">
              <a:alpha val="0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568325" y="3429000"/>
            <a:ext cx="2895600" cy="37623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Bilinmeyen iş riskleri</a:t>
            </a:r>
          </a:p>
        </p:txBody>
      </p:sp>
      <p:sp>
        <p:nvSpPr>
          <p:cNvPr id="14" name="Rectangle 21"/>
          <p:cNvSpPr>
            <a:spLocks noChangeArrowheads="1"/>
          </p:cNvSpPr>
          <p:nvPr/>
        </p:nvSpPr>
        <p:spPr bwMode="auto">
          <a:xfrm>
            <a:off x="755650" y="2924175"/>
            <a:ext cx="2547938" cy="37623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 dirty="0">
                <a:solidFill>
                  <a:srgbClr val="000000"/>
                </a:solidFill>
                <a:latin typeface="Verdana" pitchFamily="34" charset="0"/>
              </a:rPr>
              <a:t>Tehlikeli durumlar</a:t>
            </a:r>
          </a:p>
        </p:txBody>
      </p:sp>
      <p:sp>
        <p:nvSpPr>
          <p:cNvPr id="15" name="Rectangle 22"/>
          <p:cNvSpPr>
            <a:spLocks noChangeArrowheads="1"/>
          </p:cNvSpPr>
          <p:nvPr/>
        </p:nvSpPr>
        <p:spPr bwMode="auto">
          <a:xfrm>
            <a:off x="900113" y="2420938"/>
            <a:ext cx="2216150" cy="37623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Hatalı durumlar</a:t>
            </a:r>
          </a:p>
        </p:txBody>
      </p:sp>
      <p:sp>
        <p:nvSpPr>
          <p:cNvPr id="218125" name="Rectangle 10"/>
          <p:cNvSpPr>
            <a:spLocks noChangeArrowheads="1"/>
          </p:cNvSpPr>
          <p:nvPr/>
        </p:nvSpPr>
        <p:spPr bwMode="auto">
          <a:xfrm>
            <a:off x="4116388" y="3694113"/>
            <a:ext cx="2133600" cy="376237"/>
          </a:xfrm>
          <a:prstGeom prst="rect">
            <a:avLst/>
          </a:prstGeom>
          <a:solidFill>
            <a:srgbClr val="FF99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Hatalı davranış</a:t>
            </a:r>
          </a:p>
        </p:txBody>
      </p:sp>
      <p:sp>
        <p:nvSpPr>
          <p:cNvPr id="218126" name="Rectangle 11"/>
          <p:cNvSpPr>
            <a:spLocks noChangeArrowheads="1"/>
          </p:cNvSpPr>
          <p:nvPr/>
        </p:nvSpPr>
        <p:spPr bwMode="auto">
          <a:xfrm>
            <a:off x="4530725" y="4837113"/>
            <a:ext cx="1362075" cy="376237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İş Kazası</a:t>
            </a:r>
          </a:p>
        </p:txBody>
      </p:sp>
      <p:sp>
        <p:nvSpPr>
          <p:cNvPr id="218127" name="Rectangle 13"/>
          <p:cNvSpPr>
            <a:spLocks noChangeArrowheads="1"/>
          </p:cNvSpPr>
          <p:nvPr/>
        </p:nvSpPr>
        <p:spPr bwMode="auto">
          <a:xfrm>
            <a:off x="5964238" y="4389438"/>
            <a:ext cx="2260600" cy="376237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srgbClr val="F2F2F2"/>
                </a:solidFill>
                <a:latin typeface="Verdana" pitchFamily="34" charset="0"/>
              </a:rPr>
              <a:t>Meslek hastalığı</a:t>
            </a:r>
          </a:p>
        </p:txBody>
      </p:sp>
      <p:cxnSp>
        <p:nvCxnSpPr>
          <p:cNvPr id="218128" name="AutoShape 15"/>
          <p:cNvCxnSpPr>
            <a:cxnSpLocks noChangeShapeType="1"/>
            <a:stCxn id="218118" idx="3"/>
            <a:endCxn id="218127" idx="0"/>
          </p:cNvCxnSpPr>
          <p:nvPr/>
        </p:nvCxnSpPr>
        <p:spPr bwMode="auto">
          <a:xfrm>
            <a:off x="6228184" y="2453482"/>
            <a:ext cx="866354" cy="1935956"/>
          </a:xfrm>
          <a:prstGeom prst="bentConnector2">
            <a:avLst/>
          </a:prstGeom>
          <a:noFill/>
          <a:ln w="76200">
            <a:solidFill>
              <a:srgbClr val="0066FF"/>
            </a:solidFill>
            <a:miter lim="800000"/>
            <a:headEnd/>
            <a:tailEnd type="triangle" w="med" len="med"/>
          </a:ln>
        </p:spPr>
      </p:cxnSp>
      <p:sp>
        <p:nvSpPr>
          <p:cNvPr id="218130" name="Text Box 14"/>
          <p:cNvSpPr txBox="1">
            <a:spLocks noChangeArrowheads="1"/>
          </p:cNvSpPr>
          <p:nvPr/>
        </p:nvSpPr>
        <p:spPr bwMode="auto">
          <a:xfrm>
            <a:off x="1320800" y="4567238"/>
            <a:ext cx="1655763" cy="181451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tr-TR" sz="2000" b="1">
                <a:solidFill>
                  <a:srgbClr val="FFFFFF"/>
                </a:solidFill>
                <a:latin typeface="Verdana" pitchFamily="34" charset="0"/>
              </a:rPr>
              <a:t>ZARAR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2F2F2"/>
              </a:buClr>
              <a:buFont typeface="Wingdings 2" pitchFamily="18" charset="2"/>
              <a:buChar char="E"/>
            </a:pPr>
            <a:r>
              <a:rPr lang="tr-TR" b="1">
                <a:solidFill>
                  <a:srgbClr val="FFFFFF"/>
                </a:solidFill>
                <a:latin typeface="Verdana" pitchFamily="34" charset="0"/>
              </a:rPr>
              <a:t>Çalışan 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2F2F2"/>
              </a:buClr>
              <a:buFont typeface="Wingdings 2" pitchFamily="18" charset="2"/>
              <a:buChar char="E"/>
            </a:pPr>
            <a:r>
              <a:rPr lang="tr-TR" b="1">
                <a:solidFill>
                  <a:srgbClr val="FFFFFF"/>
                </a:solidFill>
                <a:latin typeface="Verdana" pitchFamily="34" charset="0"/>
              </a:rPr>
              <a:t>Diğerleri 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2F2F2"/>
              </a:buClr>
              <a:buFont typeface="Wingdings 2" pitchFamily="18" charset="2"/>
              <a:buChar char="E"/>
            </a:pPr>
            <a:r>
              <a:rPr lang="tr-TR" b="1">
                <a:solidFill>
                  <a:srgbClr val="FFFFFF"/>
                </a:solidFill>
                <a:latin typeface="Verdana" pitchFamily="34" charset="0"/>
              </a:rPr>
              <a:t>İşyeri</a:t>
            </a:r>
          </a:p>
          <a:p>
            <a:pPr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>
                <a:srgbClr val="F2F2F2"/>
              </a:buClr>
              <a:buFont typeface="Wingdings 2" pitchFamily="18" charset="2"/>
              <a:buChar char="E"/>
            </a:pPr>
            <a:r>
              <a:rPr lang="tr-TR" b="1">
                <a:solidFill>
                  <a:srgbClr val="FFFFFF"/>
                </a:solidFill>
                <a:latin typeface="Verdana" pitchFamily="34" charset="0"/>
              </a:rPr>
              <a:t>Ülke</a:t>
            </a:r>
            <a:r>
              <a:rPr lang="tr-TR" sz="2000" b="1">
                <a:solidFill>
                  <a:srgbClr val="FFFFFF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971550" y="3933825"/>
            <a:ext cx="2187575" cy="37623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Ortam koşulları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981425" y="2908300"/>
            <a:ext cx="2390775" cy="3762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 dirty="0">
                <a:solidFill>
                  <a:srgbClr val="000000"/>
                </a:solidFill>
                <a:latin typeface="Verdana" pitchFamily="34" charset="0"/>
              </a:rPr>
              <a:t>Ani kontrol kaybı</a:t>
            </a:r>
          </a:p>
        </p:txBody>
      </p:sp>
      <p:sp>
        <p:nvSpPr>
          <p:cNvPr id="218134" name="Rectangle 13"/>
          <p:cNvSpPr>
            <a:spLocks noChangeArrowheads="1"/>
          </p:cNvSpPr>
          <p:nvPr/>
        </p:nvSpPr>
        <p:spPr bwMode="auto">
          <a:xfrm>
            <a:off x="7508875" y="2265363"/>
            <a:ext cx="1239838" cy="376237"/>
          </a:xfrm>
          <a:prstGeom prst="rect">
            <a:avLst/>
          </a:prstGeom>
          <a:solidFill>
            <a:srgbClr val="0000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srgbClr val="F2F2F2"/>
                </a:solidFill>
                <a:latin typeface="Verdana" pitchFamily="34" charset="0"/>
              </a:rPr>
              <a:t>Hastalık</a:t>
            </a:r>
          </a:p>
        </p:txBody>
      </p:sp>
      <p:cxnSp>
        <p:nvCxnSpPr>
          <p:cNvPr id="26" name="Shape 25"/>
          <p:cNvCxnSpPr>
            <a:stCxn id="218127" idx="2"/>
          </p:cNvCxnSpPr>
          <p:nvPr/>
        </p:nvCxnSpPr>
        <p:spPr>
          <a:xfrm rot="5400000">
            <a:off x="4564856" y="3236119"/>
            <a:ext cx="1000125" cy="4059238"/>
          </a:xfrm>
          <a:prstGeom prst="bentConnector2">
            <a:avLst/>
          </a:prstGeom>
          <a:ln w="76200">
            <a:solidFill>
              <a:srgbClr val="00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Line 7"/>
          <p:cNvSpPr>
            <a:spLocks noChangeShapeType="1"/>
          </p:cNvSpPr>
          <p:nvPr/>
        </p:nvSpPr>
        <p:spPr bwMode="auto">
          <a:xfrm>
            <a:off x="6959600" y="2447925"/>
            <a:ext cx="576263" cy="0"/>
          </a:xfrm>
          <a:prstGeom prst="line">
            <a:avLst/>
          </a:prstGeom>
          <a:noFill/>
          <a:ln w="76200">
            <a:solidFill>
              <a:srgbClr val="0066FF"/>
            </a:solidFill>
            <a:round/>
            <a:headEnd/>
            <a:tailEnd type="triangle" w="med" len="med"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" name="Rectangle 20"/>
          <p:cNvSpPr>
            <a:spLocks noChangeArrowheads="1"/>
          </p:cNvSpPr>
          <p:nvPr/>
        </p:nvSpPr>
        <p:spPr bwMode="auto">
          <a:xfrm>
            <a:off x="681038" y="1916113"/>
            <a:ext cx="2595562" cy="37623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b="1">
                <a:solidFill>
                  <a:srgbClr val="000000"/>
                </a:solidFill>
                <a:latin typeface="Verdana" pitchFamily="34" charset="0"/>
              </a:rPr>
              <a:t>Psikososyal riskler</a:t>
            </a:r>
          </a:p>
        </p:txBody>
      </p:sp>
    </p:spTree>
    <p:extLst>
      <p:ext uri="{BB962C8B-B14F-4D97-AF65-F5344CB8AC3E}">
        <p14:creationId xmlns:p14="http://schemas.microsoft.com/office/powerpoint/2010/main" val="654278184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tr-TR" sz="3600" b="1" i="0" u="sng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Çalışma Yaşamında Önlem-Koruma</a:t>
            </a:r>
            <a:endParaRPr lang="tr-TR" sz="3600" u="sng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/>
          </a:bodyPr>
          <a:lstStyle/>
          <a:p>
            <a:pPr marL="0" indent="0" fontAlgn="base">
              <a:spcAft>
                <a:spcPct val="0"/>
              </a:spcAft>
              <a:buNone/>
              <a:defRPr/>
            </a:pPr>
            <a:r>
              <a:rPr lang="tr-TR" sz="2800" b="1" u="sng" kern="0" dirty="0">
                <a:solidFill>
                  <a:srgbClr val="000066"/>
                </a:solidFill>
                <a:latin typeface="Comic Sans MS" pitchFamily="66" charset="0"/>
                <a:cs typeface="Arial"/>
              </a:rPr>
              <a:t>5 temel soru</a:t>
            </a:r>
          </a:p>
          <a:p>
            <a:pPr fontAlgn="base">
              <a:spcAft>
                <a:spcPct val="0"/>
              </a:spcAft>
              <a:buClr>
                <a:srgbClr val="006600"/>
              </a:buClr>
              <a:defRPr/>
            </a:pPr>
            <a:r>
              <a:rPr lang="tr-TR" sz="2800" b="1" kern="0" dirty="0">
                <a:solidFill>
                  <a:srgbClr val="000066"/>
                </a:solidFill>
                <a:latin typeface="Comic Sans MS" pitchFamily="66" charset="0"/>
                <a:cs typeface="Arial"/>
              </a:rPr>
              <a:t>Korunma;</a:t>
            </a:r>
          </a:p>
          <a:p>
            <a:pPr lvl="1" fontAlgn="base">
              <a:lnSpc>
                <a:spcPct val="160000"/>
              </a:lnSpc>
              <a:spcAft>
                <a:spcPct val="0"/>
              </a:spcAft>
              <a:buClr>
                <a:srgbClr val="006600"/>
              </a:buClr>
              <a:defRPr/>
            </a:pPr>
            <a:r>
              <a:rPr lang="tr-TR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Risk etmenine mi yönelmiş? </a:t>
            </a:r>
          </a:p>
          <a:p>
            <a:pPr lvl="1" fontAlgn="base">
              <a:lnSpc>
                <a:spcPct val="160000"/>
              </a:lnSpc>
              <a:spcAft>
                <a:spcPct val="0"/>
              </a:spcAft>
              <a:buClr>
                <a:srgbClr val="006600"/>
              </a:buClr>
              <a:defRPr/>
            </a:pPr>
            <a:r>
              <a:rPr lang="tr-TR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Etkilenene mi yönelmiş? </a:t>
            </a:r>
          </a:p>
          <a:p>
            <a:pPr lvl="1" fontAlgn="base">
              <a:lnSpc>
                <a:spcPct val="160000"/>
              </a:lnSpc>
              <a:spcAft>
                <a:spcPct val="0"/>
              </a:spcAft>
              <a:buClr>
                <a:srgbClr val="006600"/>
              </a:buClr>
              <a:defRPr/>
            </a:pPr>
            <a:r>
              <a:rPr lang="tr-TR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Sonuçlara mı yönelmiş? </a:t>
            </a:r>
          </a:p>
          <a:p>
            <a:pPr lvl="1" fontAlgn="base">
              <a:lnSpc>
                <a:spcPct val="160000"/>
              </a:lnSpc>
              <a:spcAft>
                <a:spcPct val="0"/>
              </a:spcAft>
              <a:buClr>
                <a:srgbClr val="006600"/>
              </a:buClr>
              <a:defRPr/>
            </a:pPr>
            <a:r>
              <a:rPr lang="tr-TR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Koruma izlenebiliyor mu?</a:t>
            </a:r>
          </a:p>
          <a:p>
            <a:pPr lvl="1" fontAlgn="base">
              <a:lnSpc>
                <a:spcPct val="160000"/>
              </a:lnSpc>
              <a:spcAft>
                <a:spcPct val="0"/>
              </a:spcAft>
              <a:buClr>
                <a:srgbClr val="006600"/>
              </a:buClr>
              <a:defRPr/>
            </a:pPr>
            <a:r>
              <a:rPr lang="tr-TR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Koruma paylaşılıyor mu?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54691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kumimoji="0" lang="tr-TR" sz="3600" i="0" u="sng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Çalışma Yaşamında Sağlığın Yönetimi</a:t>
            </a:r>
            <a:endParaRPr lang="tr-TR" sz="3600" u="sng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>
            <a:normAutofit lnSpcReduction="10000"/>
          </a:bodyPr>
          <a:lstStyle/>
          <a:p>
            <a:pPr fontAlgn="base">
              <a:spcAft>
                <a:spcPct val="0"/>
              </a:spcAft>
              <a:buClr>
                <a:srgbClr val="006600"/>
              </a:buClr>
              <a:defRPr/>
            </a:pPr>
            <a:r>
              <a:rPr lang="tr-TR" sz="2400" b="1" u="sng" kern="0" dirty="0">
                <a:solidFill>
                  <a:srgbClr val="000066"/>
                </a:solidFill>
                <a:latin typeface="Comic Sans MS" pitchFamily="66" charset="0"/>
                <a:cs typeface="Arial"/>
              </a:rPr>
              <a:t>4 temel soru</a:t>
            </a:r>
            <a:r>
              <a:rPr lang="tr-TR" sz="2400" b="1" kern="0" dirty="0">
                <a:solidFill>
                  <a:srgbClr val="000066"/>
                </a:solidFill>
                <a:latin typeface="Comic Sans MS" pitchFamily="66" charset="0"/>
                <a:cs typeface="Arial"/>
              </a:rPr>
              <a:t>:</a:t>
            </a:r>
          </a:p>
          <a:p>
            <a:pPr lvl="1" fontAlgn="base">
              <a:spcAft>
                <a:spcPct val="0"/>
              </a:spcAft>
              <a:buClr>
                <a:srgbClr val="006600"/>
              </a:buClr>
              <a:defRPr/>
            </a:pPr>
            <a:r>
              <a:rPr lang="tr-TR" sz="24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Sağlık bir işletme politikası mı?  Yoksa bireylere mi bağlı?  Kurumsal yapı!</a:t>
            </a:r>
          </a:p>
          <a:p>
            <a:pPr lvl="1" fontAlgn="base">
              <a:spcAft>
                <a:spcPct val="0"/>
              </a:spcAft>
              <a:buClr>
                <a:srgbClr val="006600"/>
              </a:buClr>
              <a:defRPr/>
            </a:pPr>
            <a:endParaRPr lang="tr-TR" sz="2400" kern="0" dirty="0">
              <a:solidFill>
                <a:srgbClr val="000000"/>
              </a:solidFill>
              <a:latin typeface="Comic Sans MS" pitchFamily="66" charset="0"/>
              <a:cs typeface="Arial"/>
            </a:endParaRPr>
          </a:p>
          <a:p>
            <a:pPr lvl="1" fontAlgn="base">
              <a:spcAft>
                <a:spcPct val="0"/>
              </a:spcAft>
              <a:buClr>
                <a:srgbClr val="006600"/>
              </a:buClr>
              <a:defRPr/>
            </a:pPr>
            <a:r>
              <a:rPr lang="tr-TR" sz="24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Sağlık politikası-yönetimi paylaşılıyor mu?  Katılım!</a:t>
            </a:r>
          </a:p>
          <a:p>
            <a:pPr lvl="1" fontAlgn="base">
              <a:spcAft>
                <a:spcPct val="0"/>
              </a:spcAft>
              <a:buClr>
                <a:srgbClr val="006600"/>
              </a:buClr>
              <a:defRPr/>
            </a:pPr>
            <a:endParaRPr lang="tr-TR" sz="2400" kern="0" dirty="0">
              <a:solidFill>
                <a:srgbClr val="000000"/>
              </a:solidFill>
              <a:latin typeface="Comic Sans MS" pitchFamily="66" charset="0"/>
              <a:cs typeface="Arial"/>
            </a:endParaRPr>
          </a:p>
          <a:p>
            <a:pPr lvl="1" fontAlgn="base">
              <a:spcAft>
                <a:spcPct val="0"/>
              </a:spcAft>
              <a:buClr>
                <a:srgbClr val="006600"/>
              </a:buClr>
              <a:defRPr/>
            </a:pPr>
            <a:r>
              <a:rPr lang="tr-TR" sz="24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Sağlık politikası canlı mı?  İzleniyor, değiştiriliyor, geliştiriliyor mu?  Süreklilik!</a:t>
            </a:r>
          </a:p>
          <a:p>
            <a:pPr lvl="1" fontAlgn="base">
              <a:spcAft>
                <a:spcPct val="0"/>
              </a:spcAft>
              <a:buClr>
                <a:srgbClr val="006600"/>
              </a:buClr>
              <a:defRPr/>
            </a:pPr>
            <a:endParaRPr lang="tr-TR" sz="2400" kern="0" dirty="0">
              <a:solidFill>
                <a:srgbClr val="000000"/>
              </a:solidFill>
              <a:latin typeface="Comic Sans MS" pitchFamily="66" charset="0"/>
              <a:cs typeface="Arial"/>
            </a:endParaRPr>
          </a:p>
          <a:p>
            <a:pPr lvl="1" fontAlgn="base">
              <a:spcAft>
                <a:spcPct val="0"/>
              </a:spcAft>
              <a:buClr>
                <a:srgbClr val="006600"/>
              </a:buClr>
              <a:defRPr/>
            </a:pPr>
            <a:r>
              <a:rPr lang="tr-TR" sz="24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Sağlık politikası-yönetimi bütünsel mi? </a:t>
            </a:r>
          </a:p>
          <a:p>
            <a:pPr marL="457200" lvl="1" indent="0" fontAlgn="base">
              <a:spcAft>
                <a:spcPct val="0"/>
              </a:spcAft>
              <a:buClr>
                <a:srgbClr val="006600"/>
              </a:buClr>
              <a:buNone/>
              <a:defRPr/>
            </a:pPr>
            <a:endParaRPr lang="tr-TR" sz="2400" kern="0" dirty="0">
              <a:solidFill>
                <a:srgbClr val="000000"/>
              </a:solidFill>
              <a:latin typeface="Comic Sans MS" pitchFamily="66" charset="0"/>
              <a:cs typeface="Arial"/>
            </a:endParaRPr>
          </a:p>
          <a:p>
            <a:pPr lvl="1" fontAlgn="base">
              <a:spcAft>
                <a:spcPct val="0"/>
              </a:spcAft>
              <a:buClr>
                <a:srgbClr val="006600"/>
              </a:buClr>
              <a:defRPr/>
            </a:pPr>
            <a:r>
              <a:rPr lang="tr-TR" sz="2400" b="1" kern="0" dirty="0">
                <a:solidFill>
                  <a:srgbClr val="000066"/>
                </a:solidFill>
                <a:latin typeface="Comic Sans MS" pitchFamily="66" charset="0"/>
                <a:cs typeface="Arial"/>
              </a:rPr>
              <a:t>İşyerinde sağlık politik bir konudur!</a:t>
            </a:r>
          </a:p>
          <a:p>
            <a:pPr lvl="1" fontAlgn="base">
              <a:spcAft>
                <a:spcPct val="0"/>
              </a:spcAft>
              <a:buClr>
                <a:srgbClr val="006600"/>
              </a:buClr>
              <a:defRPr/>
            </a:pPr>
            <a:r>
              <a:rPr lang="tr-TR" sz="2400" b="1" kern="0" dirty="0">
                <a:solidFill>
                  <a:srgbClr val="000066"/>
                </a:solidFill>
                <a:latin typeface="Comic Sans MS" pitchFamily="66" charset="0"/>
                <a:cs typeface="Arial"/>
              </a:rPr>
              <a:t>Değerler sistemiyle, algıyla, kültürle ilişkilidi</a:t>
            </a:r>
            <a:r>
              <a:rPr lang="tr-TR" sz="2000" b="1" kern="0" dirty="0">
                <a:solidFill>
                  <a:srgbClr val="000066"/>
                </a:solidFill>
                <a:latin typeface="Verdana"/>
                <a:cs typeface="Arial"/>
              </a:rPr>
              <a:t>r!</a:t>
            </a:r>
          </a:p>
        </p:txBody>
      </p:sp>
    </p:spTree>
    <p:extLst>
      <p:ext uri="{BB962C8B-B14F-4D97-AF65-F5344CB8AC3E}">
        <p14:creationId xmlns:p14="http://schemas.microsoft.com/office/powerpoint/2010/main" val="37912410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856984" cy="1282154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  <a:defRPr/>
            </a:pPr>
            <a:br>
              <a:rPr lang="tr-TR" sz="2000" dirty="0">
                <a:solidFill>
                  <a:srgbClr val="000066"/>
                </a:solidFill>
                <a:latin typeface="Verdana"/>
                <a:ea typeface="+mn-ea"/>
                <a:cs typeface="Arial" charset="0"/>
              </a:rPr>
            </a:br>
            <a:r>
              <a:rPr lang="tr-TR" sz="3100" b="1" kern="0" dirty="0">
                <a:solidFill>
                  <a:srgbClr val="000066"/>
                </a:solidFill>
                <a:latin typeface="Comic Sans MS" pitchFamily="66" charset="0"/>
                <a:cs typeface="Arial"/>
              </a:rPr>
              <a:t>İSG Göstergeleri</a:t>
            </a:r>
            <a:br>
              <a:rPr lang="tr-TR" sz="3100" dirty="0">
                <a:solidFill>
                  <a:srgbClr val="000066"/>
                </a:solidFill>
                <a:latin typeface="Comic Sans MS" pitchFamily="66" charset="0"/>
                <a:ea typeface="+mn-ea"/>
                <a:cs typeface="Arial" charset="0"/>
              </a:rPr>
            </a:br>
            <a:r>
              <a:rPr lang="tr-TR" sz="3100" dirty="0">
                <a:solidFill>
                  <a:srgbClr val="000066"/>
                </a:solidFill>
                <a:latin typeface="Comic Sans MS" pitchFamily="66" charset="0"/>
                <a:ea typeface="+mn-ea"/>
                <a:cs typeface="Arial" charset="0"/>
              </a:rPr>
              <a:t>İşyeri Yönetimi İSG Konusunu benimseyip, sahiplendiğini aşağıdaki yollarla ortaya koyabilir.</a:t>
            </a:r>
            <a:br>
              <a:rPr lang="tr-TR" sz="2000" dirty="0">
                <a:solidFill>
                  <a:srgbClr val="000066"/>
                </a:solidFill>
                <a:latin typeface="Verdana"/>
                <a:ea typeface="+mn-ea"/>
                <a:cs typeface="Arial" charset="0"/>
              </a:rPr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997152"/>
          </a:xfrm>
        </p:spPr>
        <p:txBody>
          <a:bodyPr>
            <a:normAutofit fontScale="92500"/>
          </a:bodyPr>
          <a:lstStyle/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§"/>
              <a:defRPr/>
            </a:pPr>
            <a:r>
              <a:rPr lang="tr-TR" sz="3000" b="1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Yeterli kaynak ayırması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  <a:buNone/>
              <a:defRPr/>
            </a:pPr>
            <a:r>
              <a:rPr lang="tr-TR" sz="3000" i="1" kern="0" dirty="0">
                <a:solidFill>
                  <a:srgbClr val="000066"/>
                </a:solidFill>
                <a:latin typeface="Comic Sans MS" pitchFamily="66" charset="0"/>
                <a:cs typeface="Arial"/>
              </a:rPr>
              <a:t>     İSG Programının istendiği gibi uygulanabilmesi için gerekli mali ve beşeri kaynakları tahsis etme,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§"/>
              <a:defRPr/>
            </a:pPr>
            <a:endParaRPr lang="tr-TR" sz="3000" kern="0" dirty="0">
              <a:solidFill>
                <a:srgbClr val="000000"/>
              </a:solidFill>
              <a:latin typeface="Comic Sans MS" pitchFamily="66" charset="0"/>
              <a:cs typeface="Arial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§"/>
              <a:defRPr/>
            </a:pPr>
            <a:r>
              <a:rPr lang="tr-TR" sz="3000" b="1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İSG için örgütsel yapı kurulması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  <a:buNone/>
              <a:defRPr/>
            </a:pPr>
            <a:r>
              <a:rPr lang="tr-TR" sz="30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   </a:t>
            </a:r>
            <a:r>
              <a:rPr lang="tr-TR" sz="3000" i="1" kern="0" dirty="0">
                <a:solidFill>
                  <a:srgbClr val="000066"/>
                </a:solidFill>
                <a:latin typeface="Comic Sans MS" pitchFamily="66" charset="0"/>
                <a:cs typeface="Arial"/>
              </a:rPr>
              <a:t>Yöneticileri ve çalışanları İSG alanındaki görevlerinde desteklemek için </a:t>
            </a:r>
            <a:r>
              <a:rPr lang="tr-TR" sz="30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 </a:t>
            </a: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§"/>
              <a:defRPr/>
            </a:pPr>
            <a:endParaRPr lang="tr-TR" sz="3000" kern="0" dirty="0">
              <a:solidFill>
                <a:srgbClr val="000000"/>
              </a:solidFill>
              <a:latin typeface="Comic Sans MS" pitchFamily="66" charset="0"/>
              <a:cs typeface="Arial"/>
            </a:endParaRPr>
          </a:p>
          <a:p>
            <a:pPr lvl="0" fontAlgn="base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  <a:buFont typeface="Wingdings" pitchFamily="2" charset="2"/>
              <a:buChar char="§"/>
              <a:defRPr/>
            </a:pPr>
            <a:r>
              <a:rPr lang="tr-TR" sz="3000" b="1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Bir yönetim temsilcisi atanması</a:t>
            </a:r>
          </a:p>
          <a:p>
            <a:pPr marL="0" lvl="0" indent="0" fontAlgn="base">
              <a:lnSpc>
                <a:spcPct val="90000"/>
              </a:lnSpc>
              <a:spcAft>
                <a:spcPct val="0"/>
              </a:spcAft>
              <a:buClr>
                <a:srgbClr val="006600"/>
              </a:buClr>
              <a:buNone/>
              <a:defRPr/>
            </a:pPr>
            <a:r>
              <a:rPr lang="tr-TR" sz="30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    </a:t>
            </a:r>
            <a:r>
              <a:rPr lang="tr-TR" sz="3000" i="1" kern="0" dirty="0">
                <a:solidFill>
                  <a:srgbClr val="000066"/>
                </a:solidFill>
                <a:latin typeface="Comic Sans MS" pitchFamily="66" charset="0"/>
                <a:cs typeface="Arial"/>
              </a:rPr>
              <a:t>İSG Yönetiminin istendiği gibi işlemesini sağlamak üzere 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87480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0" lang="tr-TR" sz="5400" b="1" i="0" u="sng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Amaç</a:t>
            </a:r>
            <a:endParaRPr lang="tr-TR" sz="5400" u="sng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base">
              <a:lnSpc>
                <a:spcPct val="200000"/>
              </a:lnSpc>
              <a:spcAft>
                <a:spcPct val="0"/>
              </a:spcAft>
              <a:buClr>
                <a:srgbClr val="006600"/>
              </a:buClr>
              <a:buNone/>
            </a:pPr>
            <a:r>
              <a:rPr kumimoji="0" lang="tr-TR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İş sağlığı ve güvenliğinde risk önleme kültürü ve bütünsel yaklaşımın önemi ve felsefesini kavramaktır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7894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Autofit/>
          </a:bodyPr>
          <a:lstStyle/>
          <a:p>
            <a:pPr lvl="0" fontAlgn="base">
              <a:spcAft>
                <a:spcPct val="0"/>
              </a:spcAft>
              <a:defRPr/>
            </a:pPr>
            <a:br>
              <a:rPr lang="tr-TR" sz="36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Arial" charset="0"/>
              </a:rPr>
            </a:br>
            <a:r>
              <a:rPr lang="tr-TR" sz="36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Arial" charset="0"/>
              </a:rPr>
              <a:t>İş güvenliği kültürü</a:t>
            </a:r>
            <a:br>
              <a:rPr lang="tr-TR" sz="36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Arial" charset="0"/>
              </a:rPr>
            </a:br>
            <a:endParaRPr lang="tr-TR" sz="3600" u="sng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1268760"/>
            <a:ext cx="8507288" cy="4525963"/>
          </a:xfrm>
        </p:spPr>
        <p:txBody>
          <a:bodyPr/>
          <a:lstStyle/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6600"/>
              </a:buClr>
              <a:defRPr/>
            </a:pPr>
            <a:r>
              <a:rPr lang="tr-TR" dirty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İş kazaları </a:t>
            </a:r>
          </a:p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6600"/>
              </a:buClr>
              <a:defRPr/>
            </a:pPr>
            <a:r>
              <a:rPr lang="tr-TR" dirty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Meslek hastalıkları ve işle ilgili hastalıklar</a:t>
            </a:r>
          </a:p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6600"/>
              </a:buClr>
              <a:defRPr/>
            </a:pPr>
            <a:r>
              <a:rPr lang="tr-TR" dirty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İşten memnuniyet/mesleki tatmin </a:t>
            </a:r>
          </a:p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6600"/>
              </a:buClr>
              <a:defRPr/>
            </a:pPr>
            <a:r>
              <a:rPr lang="tr-TR" dirty="0">
                <a:solidFill>
                  <a:srgbClr val="000000"/>
                </a:solidFill>
                <a:latin typeface="Comic Sans MS" pitchFamily="66" charset="0"/>
                <a:cs typeface="Arial" charset="0"/>
              </a:rPr>
              <a:t>Yaşam kalitesi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38637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4294967295"/>
          </p:nvPr>
        </p:nvSpPr>
        <p:spPr>
          <a:xfrm>
            <a:off x="0" y="332656"/>
            <a:ext cx="8229600" cy="1143000"/>
          </a:xfrm>
        </p:spPr>
        <p:txBody>
          <a:bodyPr>
            <a:no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C00000"/>
                </a:solidFill>
                <a:latin typeface="Comic Sans MS" pitchFamily="66" charset="0"/>
                <a:ea typeface="+mn-ea"/>
                <a:cs typeface="Arial" charset="0"/>
              </a:rPr>
              <a:t>CE işaretlemesi-1</a:t>
            </a:r>
            <a:br>
              <a:rPr lang="tr-TR" sz="2800" b="1" dirty="0">
                <a:solidFill>
                  <a:srgbClr val="000066"/>
                </a:solidFill>
                <a:latin typeface="Comic Sans MS" pitchFamily="66" charset="0"/>
                <a:ea typeface="+mn-ea"/>
                <a:cs typeface="Arial" charset="0"/>
              </a:rPr>
            </a:br>
            <a:r>
              <a:rPr lang="tr-TR" sz="32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Arial" charset="0"/>
              </a:rPr>
              <a:t>Bu işaretler ne anlama geliyor?</a:t>
            </a:r>
            <a:br>
              <a:rPr lang="tr-TR" sz="32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Arial" charset="0"/>
              </a:rPr>
            </a:br>
            <a:endParaRPr lang="tr-TR" sz="3200" u="sng" dirty="0">
              <a:latin typeface="Comic Sans MS" pitchFamily="66" charset="0"/>
            </a:endParaRPr>
          </a:p>
        </p:txBody>
      </p:sp>
      <p:sp>
        <p:nvSpPr>
          <p:cNvPr id="4" name="Dikdörtgen 3"/>
          <p:cNvSpPr/>
          <p:nvPr/>
        </p:nvSpPr>
        <p:spPr>
          <a:xfrm>
            <a:off x="2743200" y="2613392"/>
            <a:ext cx="4114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tr-TR" sz="40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EN </a:t>
            </a:r>
            <a:r>
              <a:rPr lang="tr-TR" sz="4000" b="1" dirty="0" err="1">
                <a:solidFill>
                  <a:srgbClr val="CC0000"/>
                </a:solidFill>
                <a:latin typeface="Verdana" pitchFamily="34" charset="0"/>
                <a:cs typeface="Arial" charset="0"/>
              </a:rPr>
              <a:t>aaaa</a:t>
            </a:r>
            <a:endParaRPr lang="tr-TR" sz="4000" b="1" dirty="0">
              <a:solidFill>
                <a:srgbClr val="CC0000"/>
              </a:solidFill>
              <a:latin typeface="Verdana" pitchFamily="34" charset="0"/>
              <a:cs typeface="Arial" charset="0"/>
            </a:endParaRP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tr-TR" sz="4000" b="1" dirty="0">
                <a:solidFill>
                  <a:srgbClr val="000000"/>
                </a:solidFill>
                <a:latin typeface="Verdana" pitchFamily="34" charset="0"/>
                <a:cs typeface="Arial" charset="0"/>
              </a:rPr>
              <a:t>CE</a:t>
            </a:r>
            <a:endParaRPr lang="en-US" sz="4000" b="1" dirty="0">
              <a:solidFill>
                <a:srgbClr val="000000"/>
              </a:solidFill>
              <a:latin typeface="Verdana" pitchFamily="34" charset="0"/>
              <a:cs typeface="Arial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012160" y="2194292"/>
            <a:ext cx="2606749" cy="1202432"/>
          </a:xfrm>
          <a:prstGeom prst="wedgeEllipseCallout">
            <a:avLst>
              <a:gd name="adj1" fmla="val -79968"/>
              <a:gd name="adj2" fmla="val 20164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Standart numarası</a:t>
            </a: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0" y="2194292"/>
            <a:ext cx="2743200" cy="838200"/>
          </a:xfrm>
          <a:prstGeom prst="flowChartMagneticTap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Avrupa Standardı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44025" y="3164839"/>
            <a:ext cx="2743200" cy="838200"/>
          </a:xfrm>
          <a:prstGeom prst="flowChartMagneticTap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Standarda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uygunluk işareti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 flipV="1">
            <a:off x="2123728" y="5157192"/>
            <a:ext cx="3657600" cy="1512168"/>
          </a:xfrm>
          <a:prstGeom prst="wedgeEllipseCallout">
            <a:avLst>
              <a:gd name="adj1" fmla="val -13906"/>
              <a:gd name="adj2" fmla="val 113275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Üreticiye göre;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Bu ürün EN </a:t>
            </a:r>
            <a:r>
              <a:rPr kumimoji="0" lang="tr-TR" sz="2000" b="1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aaaa</a:t>
            </a:r>
            <a:r>
              <a:rPr kumimoji="0" lang="tr-TR" sz="20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mic Sans MS" pitchFamily="66" charset="0"/>
              </a:rPr>
              <a:t> standardına uygundur.</a:t>
            </a:r>
          </a:p>
        </p:txBody>
      </p:sp>
    </p:spTree>
    <p:extLst>
      <p:ext uri="{BB962C8B-B14F-4D97-AF65-F5344CB8AC3E}">
        <p14:creationId xmlns:p14="http://schemas.microsoft.com/office/powerpoint/2010/main" val="27472395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br>
              <a:rPr lang="tr-TR" sz="2200" b="1" dirty="0">
                <a:solidFill>
                  <a:srgbClr val="000066"/>
                </a:solidFill>
                <a:latin typeface="Comic Sans MS" pitchFamily="66" charset="0"/>
                <a:ea typeface="+mn-ea"/>
                <a:cs typeface="Arial"/>
              </a:rPr>
            </a:br>
            <a:r>
              <a:rPr lang="tr-TR" sz="2200" b="1" dirty="0">
                <a:solidFill>
                  <a:srgbClr val="FF0000"/>
                </a:solidFill>
                <a:latin typeface="Comic Sans MS" pitchFamily="66" charset="0"/>
                <a:ea typeface="+mn-ea"/>
                <a:cs typeface="Arial"/>
              </a:rPr>
              <a:t>CE işaretlemesi-2</a:t>
            </a:r>
            <a:br>
              <a:rPr lang="tr-TR" sz="2000" b="1" dirty="0">
                <a:solidFill>
                  <a:srgbClr val="FF0000"/>
                </a:solidFill>
                <a:latin typeface="Verdana" pitchFamily="34" charset="0"/>
                <a:ea typeface="+mn-ea"/>
                <a:cs typeface="Arial"/>
              </a:rPr>
            </a:br>
            <a:r>
              <a:rPr lang="tr-TR" sz="28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Arial"/>
              </a:rPr>
              <a:t>Bu işaretler ne anlama geliyor?</a:t>
            </a:r>
            <a:br>
              <a:rPr lang="tr-TR" sz="28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Arial"/>
              </a:rPr>
            </a:b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2743200" y="2534946"/>
            <a:ext cx="41148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tr-TR" sz="4000" b="1" dirty="0">
                <a:solidFill>
                  <a:srgbClr val="000000"/>
                </a:solidFill>
                <a:latin typeface="Verdana" pitchFamily="34" charset="0"/>
                <a:cs typeface="Arial"/>
              </a:rPr>
              <a:t>EN </a:t>
            </a:r>
            <a:r>
              <a:rPr lang="tr-TR" sz="4000" b="1" dirty="0" err="1">
                <a:solidFill>
                  <a:srgbClr val="CC0000"/>
                </a:solidFill>
                <a:latin typeface="Verdana" pitchFamily="34" charset="0"/>
                <a:cs typeface="Arial"/>
              </a:rPr>
              <a:t>aaaa</a:t>
            </a:r>
            <a:endParaRPr lang="tr-TR" sz="4000" b="1" dirty="0">
              <a:solidFill>
                <a:srgbClr val="CC0000"/>
              </a:solidFill>
              <a:latin typeface="Verdana" pitchFamily="34" charset="0"/>
              <a:cs typeface="Arial"/>
            </a:endParaRPr>
          </a:p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tr-TR" sz="4000" b="1" dirty="0">
                <a:solidFill>
                  <a:srgbClr val="000000"/>
                </a:solidFill>
                <a:latin typeface="Verdana" pitchFamily="34" charset="0"/>
                <a:cs typeface="Arial"/>
              </a:rPr>
              <a:t>CE  </a:t>
            </a:r>
            <a:r>
              <a:rPr lang="tr-TR" sz="4000" b="1" dirty="0" err="1">
                <a:solidFill>
                  <a:srgbClr val="000066"/>
                </a:solidFill>
                <a:latin typeface="Verdana" pitchFamily="34" charset="0"/>
                <a:cs typeface="Arial"/>
              </a:rPr>
              <a:t>xxxx</a:t>
            </a:r>
            <a:endParaRPr lang="en-US" sz="4000" b="1" dirty="0">
              <a:solidFill>
                <a:srgbClr val="000000"/>
              </a:solidFill>
              <a:latin typeface="Verdana" pitchFamily="34" charset="0"/>
              <a:cs typeface="Arial"/>
            </a:endParaRPr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4340007" y="4653136"/>
            <a:ext cx="4680520" cy="2016125"/>
          </a:xfrm>
          <a:prstGeom prst="wedgeEllipseCallout">
            <a:avLst>
              <a:gd name="adj1" fmla="val -36021"/>
              <a:gd name="adj2" fmla="val -78959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  </a:t>
            </a:r>
            <a:r>
              <a:rPr kumimoji="0" 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Bağımsız </a:t>
            </a:r>
            <a:r>
              <a:rPr kumimoji="0" lang="tr-T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laboratuara</a:t>
            </a:r>
            <a:r>
              <a:rPr kumimoji="0" 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  göre; Ürün EN </a:t>
            </a:r>
            <a:r>
              <a:rPr kumimoji="0" lang="tr-T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aaaa</a:t>
            </a:r>
            <a:r>
              <a:rPr kumimoji="0" 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 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  standardına göre test 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  edildi. Bu ürün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   standarda uygundur.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sp>
        <p:nvSpPr>
          <p:cNvPr id="6" name="AutoShape 14"/>
          <p:cNvSpPr>
            <a:spLocks noChangeArrowheads="1"/>
          </p:cNvSpPr>
          <p:nvPr/>
        </p:nvSpPr>
        <p:spPr bwMode="auto">
          <a:xfrm flipV="1">
            <a:off x="0" y="5057141"/>
            <a:ext cx="3854450" cy="1568598"/>
          </a:xfrm>
          <a:prstGeom prst="wedgeEllipseCallout">
            <a:avLst>
              <a:gd name="adj1" fmla="val 33750"/>
              <a:gd name="adj2" fmla="val 116763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10800000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Üreticiye göre;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Bu ürün EN </a:t>
            </a:r>
            <a:r>
              <a:rPr kumimoji="0" lang="tr-TR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aaaa</a:t>
            </a:r>
            <a:r>
              <a:rPr kumimoji="0" lang="tr-TR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 standardına uygundur.</a:t>
            </a:r>
          </a:p>
        </p:txBody>
      </p:sp>
      <p:sp>
        <p:nvSpPr>
          <p:cNvPr id="7" name="AutoShape 15"/>
          <p:cNvSpPr>
            <a:spLocks noChangeArrowheads="1"/>
          </p:cNvSpPr>
          <p:nvPr/>
        </p:nvSpPr>
        <p:spPr bwMode="auto">
          <a:xfrm>
            <a:off x="0" y="3140968"/>
            <a:ext cx="2843808" cy="838200"/>
          </a:xfrm>
          <a:prstGeom prst="flowChartMagneticTap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Standarda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uygunluk işareti</a:t>
            </a:r>
            <a:endParaRPr kumimoji="0" lang="en-US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00608" y="2115846"/>
            <a:ext cx="2743200" cy="838200"/>
          </a:xfrm>
          <a:prstGeom prst="flowChartMagneticTape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itchFamily="34" charset="0"/>
              </a:rPr>
              <a:t>Avrupa Standardı</a:t>
            </a: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Verdana" pitchFamily="34" charset="0"/>
            </a:endParaRPr>
          </a:p>
        </p:txBody>
      </p:sp>
      <p:sp>
        <p:nvSpPr>
          <p:cNvPr id="9" name="AutoShape 13"/>
          <p:cNvSpPr>
            <a:spLocks noChangeArrowheads="1"/>
          </p:cNvSpPr>
          <p:nvPr/>
        </p:nvSpPr>
        <p:spPr bwMode="auto">
          <a:xfrm>
            <a:off x="5781675" y="1412776"/>
            <a:ext cx="2152650" cy="914400"/>
          </a:xfrm>
          <a:prstGeom prst="wedgeEllipseCallout">
            <a:avLst>
              <a:gd name="adj1" fmla="val -79801"/>
              <a:gd name="adj2" fmla="val 115521"/>
            </a:avLst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</a:rPr>
              <a:t>Standart numarası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784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5" name="AutoShape 9"/>
          <p:cNvSpPr>
            <a:spLocks noChangeArrowheads="1"/>
          </p:cNvSpPr>
          <p:nvPr/>
        </p:nvSpPr>
        <p:spPr bwMode="auto">
          <a:xfrm>
            <a:off x="6587877" y="2204864"/>
            <a:ext cx="2160587" cy="1485900"/>
          </a:xfrm>
          <a:prstGeom prst="wedgeEllipseCallout">
            <a:avLst>
              <a:gd name="adj1" fmla="val -60949"/>
              <a:gd name="adj2" fmla="val 4700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1600" dirty="0">
                <a:solidFill>
                  <a:srgbClr val="000000"/>
                </a:solidFill>
                <a:latin typeface="Verdana" pitchFamily="34" charset="0"/>
              </a:rPr>
              <a:t>Üreticinin kalite yönetim sistemi onaylandı.</a:t>
            </a:r>
            <a:endParaRPr lang="en-US" sz="16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8354" name="AutoShape 10"/>
          <p:cNvSpPr>
            <a:spLocks noChangeArrowheads="1"/>
          </p:cNvSpPr>
          <p:nvPr/>
        </p:nvSpPr>
        <p:spPr bwMode="auto">
          <a:xfrm>
            <a:off x="4427538" y="4240213"/>
            <a:ext cx="4279900" cy="2016125"/>
          </a:xfrm>
          <a:prstGeom prst="wedgeEllipseCallout">
            <a:avLst>
              <a:gd name="adj1" fmla="val -46921"/>
              <a:gd name="adj2" fmla="val -7306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z="1600" dirty="0">
              <a:solidFill>
                <a:srgbClr val="000000"/>
              </a:solidFill>
              <a:latin typeface="Verdana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600" dirty="0">
                <a:solidFill>
                  <a:srgbClr val="000000"/>
                </a:solidFill>
                <a:latin typeface="Verdana" pitchFamily="34" charset="0"/>
              </a:rPr>
              <a:t>Bağımsız laboratuara göre;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1600" dirty="0">
                <a:solidFill>
                  <a:srgbClr val="000000"/>
                </a:solidFill>
                <a:latin typeface="Verdana" pitchFamily="34" charset="0"/>
              </a:rPr>
              <a:t>Ürün EN </a:t>
            </a:r>
            <a:r>
              <a:rPr lang="tr-TR" sz="1600" dirty="0" err="1">
                <a:solidFill>
                  <a:srgbClr val="000000"/>
                </a:solidFill>
                <a:latin typeface="Verdana" pitchFamily="34" charset="0"/>
              </a:rPr>
              <a:t>aaaa</a:t>
            </a:r>
            <a:r>
              <a:rPr lang="tr-TR" sz="1600" dirty="0">
                <a:solidFill>
                  <a:srgbClr val="000000"/>
                </a:solidFill>
                <a:latin typeface="Verdana" pitchFamily="34" charset="0"/>
              </a:rPr>
              <a:t> standardına göre test edildi. Bu ürün standarda uygundur.</a:t>
            </a:r>
            <a:endParaRPr lang="en-US" sz="1600" dirty="0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8355" name="Text Box 11"/>
          <p:cNvSpPr txBox="1">
            <a:spLocks noChangeArrowheads="1"/>
          </p:cNvSpPr>
          <p:nvPr/>
        </p:nvSpPr>
        <p:spPr bwMode="auto">
          <a:xfrm>
            <a:off x="395288" y="1071563"/>
            <a:ext cx="5867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tr-TR" sz="2800" b="1" u="sng" dirty="0">
              <a:solidFill>
                <a:srgbClr val="000066"/>
              </a:solidFill>
              <a:latin typeface="Comic Sans MS" pitchFamily="66" charset="0"/>
            </a:endParaRPr>
          </a:p>
        </p:txBody>
      </p:sp>
      <p:sp>
        <p:nvSpPr>
          <p:cNvPr id="228356" name="Text Box 13"/>
          <p:cNvSpPr txBox="1">
            <a:spLocks noChangeArrowheads="1"/>
          </p:cNvSpPr>
          <p:nvPr/>
        </p:nvSpPr>
        <p:spPr bwMode="auto">
          <a:xfrm>
            <a:off x="3259138" y="2446338"/>
            <a:ext cx="412115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4000" b="1">
                <a:solidFill>
                  <a:srgbClr val="000000"/>
                </a:solidFill>
                <a:latin typeface="Verdana" pitchFamily="34" charset="0"/>
              </a:rPr>
              <a:t>EN </a:t>
            </a:r>
            <a:r>
              <a:rPr lang="tr-TR" sz="4000" b="1">
                <a:solidFill>
                  <a:srgbClr val="CC0000"/>
                </a:solidFill>
                <a:latin typeface="Verdana" pitchFamily="34" charset="0"/>
              </a:rPr>
              <a:t>aaaa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tr-TR" sz="4000" b="1">
                <a:solidFill>
                  <a:srgbClr val="000000"/>
                </a:solidFill>
                <a:latin typeface="Verdana" pitchFamily="34" charset="0"/>
              </a:rPr>
              <a:t>CE  </a:t>
            </a:r>
            <a:r>
              <a:rPr lang="tr-TR" sz="4000" b="1">
                <a:solidFill>
                  <a:srgbClr val="000066"/>
                </a:solidFill>
                <a:latin typeface="Verdana" pitchFamily="34" charset="0"/>
              </a:rPr>
              <a:t>xxxx </a:t>
            </a:r>
            <a:r>
              <a:rPr lang="tr-TR" sz="2800" b="1">
                <a:solidFill>
                  <a:srgbClr val="008000"/>
                </a:solidFill>
                <a:latin typeface="Verdana" pitchFamily="34" charset="0"/>
              </a:rPr>
              <a:t>yyyy</a:t>
            </a:r>
            <a:endParaRPr lang="en-US" sz="28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8357" name="AutoShape 14"/>
          <p:cNvSpPr>
            <a:spLocks noChangeArrowheads="1"/>
          </p:cNvSpPr>
          <p:nvPr/>
        </p:nvSpPr>
        <p:spPr bwMode="auto">
          <a:xfrm>
            <a:off x="515938" y="1989138"/>
            <a:ext cx="2743200" cy="838200"/>
          </a:xfrm>
          <a:prstGeom prst="flowChartMagneticTap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2000" b="1">
                <a:solidFill>
                  <a:srgbClr val="000000"/>
                </a:solidFill>
                <a:latin typeface="Verdana" pitchFamily="34" charset="0"/>
              </a:rPr>
              <a:t>Avrupa Standardı</a:t>
            </a:r>
            <a:endParaRPr lang="en-US" sz="20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8358" name="AutoShape 15"/>
          <p:cNvSpPr>
            <a:spLocks noChangeArrowheads="1"/>
          </p:cNvSpPr>
          <p:nvPr/>
        </p:nvSpPr>
        <p:spPr bwMode="auto">
          <a:xfrm>
            <a:off x="6307138" y="1074738"/>
            <a:ext cx="2152650" cy="914400"/>
          </a:xfrm>
          <a:prstGeom prst="wedgeEllipseCallout">
            <a:avLst>
              <a:gd name="adj1" fmla="val -96903"/>
              <a:gd name="adj2" fmla="val 141495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2000" b="1">
                <a:solidFill>
                  <a:srgbClr val="000000"/>
                </a:solidFill>
                <a:latin typeface="Verdana" pitchFamily="34" charset="0"/>
              </a:rPr>
              <a:t>Standart numarası</a:t>
            </a:r>
            <a:endParaRPr lang="en-US" sz="20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8359" name="AutoShape 16"/>
          <p:cNvSpPr>
            <a:spLocks noChangeArrowheads="1"/>
          </p:cNvSpPr>
          <p:nvPr/>
        </p:nvSpPr>
        <p:spPr bwMode="auto">
          <a:xfrm flipV="1">
            <a:off x="592138" y="4884738"/>
            <a:ext cx="3657600" cy="1371600"/>
          </a:xfrm>
          <a:prstGeom prst="wedgeEllipseCallout">
            <a:avLst>
              <a:gd name="adj1" fmla="val 25431"/>
              <a:gd name="adj2" fmla="val 119792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Üreticiye göre;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Bu ürün EN </a:t>
            </a:r>
            <a:r>
              <a:rPr lang="tr-TR" dirty="0" err="1">
                <a:solidFill>
                  <a:srgbClr val="000000"/>
                </a:solidFill>
                <a:latin typeface="Verdana" pitchFamily="34" charset="0"/>
              </a:rPr>
              <a:t>aaaa</a:t>
            </a:r>
            <a:r>
              <a:rPr lang="tr-TR" dirty="0">
                <a:solidFill>
                  <a:srgbClr val="000000"/>
                </a:solidFill>
                <a:latin typeface="Verdana" pitchFamily="34" charset="0"/>
              </a:rPr>
              <a:t> standardına uygundur.</a:t>
            </a:r>
          </a:p>
        </p:txBody>
      </p:sp>
      <p:sp>
        <p:nvSpPr>
          <p:cNvPr id="228360" name="AutoShape 17"/>
          <p:cNvSpPr>
            <a:spLocks noChangeArrowheads="1"/>
          </p:cNvSpPr>
          <p:nvPr/>
        </p:nvSpPr>
        <p:spPr bwMode="auto">
          <a:xfrm>
            <a:off x="515938" y="2979738"/>
            <a:ext cx="2743200" cy="838200"/>
          </a:xfrm>
          <a:prstGeom prst="flowChartMagneticTap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>
                <a:solidFill>
                  <a:srgbClr val="000000"/>
                </a:solidFill>
                <a:latin typeface="Verdana" pitchFamily="34" charset="0"/>
              </a:rPr>
              <a:t>Standarda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1600" b="1">
                <a:solidFill>
                  <a:srgbClr val="000000"/>
                </a:solidFill>
                <a:latin typeface="Verdana" pitchFamily="34" charset="0"/>
              </a:rPr>
              <a:t>uygunluk işareti</a:t>
            </a:r>
            <a:endParaRPr lang="en-US" sz="1600" b="1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228361" name="Text Box 8"/>
          <p:cNvSpPr txBox="1">
            <a:spLocks noChangeArrowheads="1"/>
          </p:cNvSpPr>
          <p:nvPr/>
        </p:nvSpPr>
        <p:spPr bwMode="auto">
          <a:xfrm>
            <a:off x="7297053" y="76622"/>
            <a:ext cx="2728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r-TR" sz="2000" b="1" dirty="0">
                <a:solidFill>
                  <a:srgbClr val="000066"/>
                </a:solidFill>
                <a:latin typeface="Verdana" pitchFamily="34" charset="0"/>
              </a:rPr>
              <a:t> 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3568" y="276677"/>
            <a:ext cx="8229600" cy="992143"/>
          </a:xfrm>
        </p:spPr>
        <p:txBody>
          <a:bodyPr>
            <a:normAutofit fontScale="90000"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br>
              <a:rPr lang="tr-TR" sz="28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+mn-cs"/>
              </a:rPr>
            </a:br>
            <a:r>
              <a:rPr lang="tr-TR" sz="2200" b="1" dirty="0">
                <a:solidFill>
                  <a:srgbClr val="FF0000"/>
                </a:solidFill>
                <a:latin typeface="Comic Sans MS" pitchFamily="66" charset="0"/>
                <a:cs typeface="Arial"/>
              </a:rPr>
              <a:t>CE işaretlemesi-3</a:t>
            </a:r>
            <a:br>
              <a:rPr lang="tr-TR" sz="28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+mn-cs"/>
              </a:rPr>
            </a:br>
            <a:r>
              <a:rPr lang="tr-TR" sz="36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+mn-cs"/>
              </a:rPr>
              <a:t>Bu işaretler ne anlama geliyor?</a:t>
            </a:r>
            <a:br>
              <a:rPr lang="tr-TR" sz="28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+mn-cs"/>
              </a:rPr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029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5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/>
          </a:bodyPr>
          <a:lstStyle/>
          <a:p>
            <a:r>
              <a:rPr kumimoji="0" lang="tr-TR" sz="3600" b="1" i="0" u="sng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Öğrenim hedefleri</a:t>
            </a:r>
            <a:endParaRPr lang="tr-TR" sz="3600" u="sng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764704"/>
            <a:ext cx="8964488" cy="5832648"/>
          </a:xfrm>
        </p:spPr>
        <p:txBody>
          <a:bodyPr>
            <a:noAutofit/>
          </a:bodyPr>
          <a:lstStyle/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6600"/>
              </a:buClr>
              <a:defRPr/>
            </a:pPr>
            <a:r>
              <a:rPr lang="tr-TR" sz="2800" kern="0" dirty="0" err="1">
                <a:solidFill>
                  <a:srgbClr val="000000"/>
                </a:solidFill>
                <a:latin typeface="Comic Sans MS" pitchFamily="66" charset="0"/>
                <a:cs typeface="Arial"/>
              </a:rPr>
              <a:t>İSG’nin</a:t>
            </a:r>
            <a:r>
              <a:rPr lang="tr-TR" sz="28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 temel prensiplerini öğrenmek</a:t>
            </a:r>
          </a:p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6600"/>
              </a:buClr>
              <a:defRPr/>
            </a:pPr>
            <a:r>
              <a:rPr lang="tr-TR" sz="28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Güvenlik kültürünü anlamak ve işletmeye faydalarını öğrenmek</a:t>
            </a:r>
          </a:p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6600"/>
              </a:buClr>
              <a:defRPr/>
            </a:pPr>
            <a:r>
              <a:rPr lang="tr-TR" sz="28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Güvenlik kültürünün oluşturulmasını ve sürdürülmesi sağlamak</a:t>
            </a:r>
          </a:p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İş sağlığı ve güvenliğine bütünsel yaklaşım </a:t>
            </a:r>
          </a:p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İşyerinde risk önleme kültürü</a:t>
            </a:r>
          </a:p>
          <a:p>
            <a:pPr fontAlgn="base">
              <a:lnSpc>
                <a:spcPct val="150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Güvenlik kültürünün önemi ve günlük yaşamdaki yeri</a:t>
            </a:r>
          </a:p>
          <a:p>
            <a:pPr>
              <a:lnSpc>
                <a:spcPct val="150000"/>
              </a:lnSpc>
            </a:pPr>
            <a:endParaRPr lang="tr-TR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7752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tr-TR" sz="3600" b="1" u="sng" kern="0" dirty="0">
                <a:solidFill>
                  <a:srgbClr val="000066"/>
                </a:solidFill>
                <a:latin typeface="Comic Sans MS" pitchFamily="66" charset="0"/>
                <a:cs typeface="Arial"/>
              </a:rPr>
              <a:t>Öğrenim hedefleri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16624"/>
          </a:xfrm>
        </p:spPr>
        <p:txBody>
          <a:bodyPr>
            <a:normAutofit lnSpcReduction="10000"/>
          </a:bodyPr>
          <a:lstStyle/>
          <a:p>
            <a:pPr lvl="0" fontAlgn="base">
              <a:lnSpc>
                <a:spcPct val="150000"/>
              </a:lnSpc>
              <a:spcAft>
                <a:spcPct val="0"/>
              </a:spcAft>
              <a:buClr>
                <a:srgbClr val="006600"/>
              </a:buClr>
            </a:pPr>
            <a:r>
              <a:rPr lang="tr-TR" sz="2800" kern="0" dirty="0" err="1">
                <a:solidFill>
                  <a:srgbClr val="000000"/>
                </a:solidFill>
                <a:latin typeface="Comic Sans MS" pitchFamily="66" charset="0"/>
                <a:cs typeface="Arial"/>
              </a:rPr>
              <a:t>İSG’nin</a:t>
            </a:r>
            <a:r>
              <a:rPr lang="tr-TR" sz="28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 işletme yönetimindeki yeri</a:t>
            </a:r>
          </a:p>
          <a:p>
            <a:pPr lvl="0" fontAlgn="base">
              <a:lnSpc>
                <a:spcPct val="150000"/>
              </a:lnSpc>
              <a:spcAft>
                <a:spcPct val="0"/>
              </a:spcAft>
              <a:buClr>
                <a:srgbClr val="006600"/>
              </a:buClr>
            </a:pPr>
            <a:r>
              <a:rPr lang="tr-TR" sz="28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Güvenlik kültürünün oluşturulması ve devamının sağlanması</a:t>
            </a:r>
          </a:p>
          <a:p>
            <a:pPr lvl="0" fontAlgn="base">
              <a:lnSpc>
                <a:spcPct val="150000"/>
              </a:lnSpc>
              <a:spcAft>
                <a:spcPct val="0"/>
              </a:spcAft>
              <a:buClr>
                <a:srgbClr val="006600"/>
              </a:buClr>
            </a:pPr>
            <a:r>
              <a:rPr lang="tr-TR" sz="28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Güvenlik kültürünün oluşturulmasında ulusal kurum ve kuruluşlara düşen görevler</a:t>
            </a:r>
          </a:p>
          <a:p>
            <a:pPr lvl="0" fontAlgn="base">
              <a:lnSpc>
                <a:spcPct val="150000"/>
              </a:lnSpc>
              <a:spcAft>
                <a:spcPct val="0"/>
              </a:spcAft>
              <a:buClr>
                <a:srgbClr val="006600"/>
              </a:buClr>
            </a:pPr>
            <a:r>
              <a:rPr lang="tr-TR" sz="28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İSG temel prensipleri     </a:t>
            </a:r>
          </a:p>
          <a:p>
            <a:pPr lvl="0" fontAlgn="base">
              <a:lnSpc>
                <a:spcPct val="150000"/>
              </a:lnSpc>
              <a:spcAft>
                <a:spcPct val="0"/>
              </a:spcAft>
              <a:buClr>
                <a:srgbClr val="006600"/>
              </a:buClr>
            </a:pPr>
            <a:r>
              <a:rPr lang="tr-TR" sz="28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Sağlıklı ve güvenli yaşam (evde, işyerinde </a:t>
            </a:r>
            <a:r>
              <a:rPr lang="tr-TR" sz="2800" kern="0" dirty="0" err="1">
                <a:solidFill>
                  <a:srgbClr val="000000"/>
                </a:solidFill>
                <a:latin typeface="Comic Sans MS" pitchFamily="66" charset="0"/>
                <a:cs typeface="Arial"/>
              </a:rPr>
              <a:t>vb</a:t>
            </a:r>
            <a:r>
              <a:rPr lang="tr-TR" sz="28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)</a:t>
            </a:r>
          </a:p>
          <a:p>
            <a:pPr lvl="0" fontAlgn="base">
              <a:lnSpc>
                <a:spcPct val="150000"/>
              </a:lnSpc>
              <a:spcAft>
                <a:spcPct val="0"/>
              </a:spcAft>
              <a:buClr>
                <a:srgbClr val="006600"/>
              </a:buClr>
            </a:pPr>
            <a:r>
              <a:rPr lang="tr-TR" sz="2800" kern="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İSG alanında yaşam boyu öğrenme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19308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cebg-uw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5" y="476672"/>
            <a:ext cx="5057167" cy="5490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692697"/>
            <a:ext cx="2123157" cy="922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ikdörtgen 4"/>
          <p:cNvSpPr/>
          <p:nvPr/>
        </p:nvSpPr>
        <p:spPr>
          <a:xfrm>
            <a:off x="1915748" y="951111"/>
            <a:ext cx="19896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50000"/>
              </a:spcBef>
              <a:spcAft>
                <a:spcPct val="0"/>
              </a:spcAft>
            </a:pPr>
            <a:r>
              <a:rPr lang="tr-TR" sz="2800" b="1" dirty="0">
                <a:solidFill>
                  <a:schemeClr val="bg1"/>
                </a:solidFill>
                <a:latin typeface="Verdana" pitchFamily="34" charset="0"/>
                <a:cs typeface="Arial" charset="0"/>
              </a:rPr>
              <a:t>İş kazası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9" y="3212976"/>
            <a:ext cx="1944216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Line 4"/>
          <p:cNvSpPr>
            <a:spLocks noChangeShapeType="1"/>
          </p:cNvSpPr>
          <p:nvPr/>
        </p:nvSpPr>
        <p:spPr bwMode="auto">
          <a:xfrm flipV="1">
            <a:off x="900113" y="2204864"/>
            <a:ext cx="7273925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tr-TR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900113" y="6112633"/>
            <a:ext cx="78445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2000" b="1" i="0" u="none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Verdana" pitchFamily="34" charset="0"/>
                <a:cs typeface="Arial" charset="0"/>
              </a:rPr>
              <a:t>Biz ne kadar değişirsek dünya da o oranda değişir</a:t>
            </a:r>
            <a:endParaRPr kumimoji="0" lang="tr-TR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07113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1697145" y="153506"/>
            <a:ext cx="61872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3600" b="1" i="0" u="none" strike="noStrike" kern="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Comic Sans MS" pitchFamily="66" charset="0"/>
                <a:cs typeface="Arial" charset="0"/>
              </a:rPr>
              <a:t>Taraflar nasıl etkileniyor</a:t>
            </a:r>
            <a:endParaRPr kumimoji="0" lang="tr-TR" sz="3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mic Sans MS" pitchFamily="66" charset="0"/>
            </a:endParaRPr>
          </a:p>
        </p:txBody>
      </p:sp>
      <p:grpSp>
        <p:nvGrpSpPr>
          <p:cNvPr id="5" name="14 Grup"/>
          <p:cNvGrpSpPr/>
          <p:nvPr/>
        </p:nvGrpSpPr>
        <p:grpSpPr>
          <a:xfrm>
            <a:off x="910430" y="734759"/>
            <a:ext cx="7374093" cy="1397000"/>
            <a:chOff x="930275" y="1549400"/>
            <a:chExt cx="7374093" cy="1397000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51000" y="1574800"/>
              <a:ext cx="5864225" cy="311150"/>
            </a:xfrm>
            <a:custGeom>
              <a:avLst/>
              <a:gdLst>
                <a:gd name="T0" fmla="*/ 2147483647 w 4057"/>
                <a:gd name="T1" fmla="*/ 2147483647 h 196"/>
                <a:gd name="T2" fmla="*/ 0 w 4057"/>
                <a:gd name="T3" fmla="*/ 0 h 196"/>
                <a:gd name="T4" fmla="*/ 2147483647 w 4057"/>
                <a:gd name="T5" fmla="*/ 2147483647 h 196"/>
                <a:gd name="T6" fmla="*/ 2147483647 w 4057"/>
                <a:gd name="T7" fmla="*/ 2147483647 h 1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057"/>
                <a:gd name="T13" fmla="*/ 0 h 196"/>
                <a:gd name="T14" fmla="*/ 4057 w 4057"/>
                <a:gd name="T15" fmla="*/ 196 h 1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057" h="196">
                  <a:moveTo>
                    <a:pt x="1" y="193"/>
                  </a:moveTo>
                  <a:lnTo>
                    <a:pt x="0" y="0"/>
                  </a:lnTo>
                  <a:lnTo>
                    <a:pt x="4057" y="1"/>
                  </a:lnTo>
                  <a:lnTo>
                    <a:pt x="4057" y="196"/>
                  </a:lnTo>
                </a:path>
              </a:pathLst>
            </a:custGeom>
            <a:noFill/>
            <a:ln w="7620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4743450" y="1549400"/>
              <a:ext cx="1588" cy="561975"/>
            </a:xfrm>
            <a:custGeom>
              <a:avLst/>
              <a:gdLst>
                <a:gd name="T0" fmla="*/ 0 w 1"/>
                <a:gd name="T1" fmla="*/ 0 h 354"/>
                <a:gd name="T2" fmla="*/ 0 w 1"/>
                <a:gd name="T3" fmla="*/ 2147483647 h 354"/>
                <a:gd name="T4" fmla="*/ 0 60000 65536"/>
                <a:gd name="T5" fmla="*/ 0 60000 65536"/>
                <a:gd name="T6" fmla="*/ 0 w 1"/>
                <a:gd name="T7" fmla="*/ 0 h 354"/>
                <a:gd name="T8" fmla="*/ 1 w 1"/>
                <a:gd name="T9" fmla="*/ 354 h 35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354">
                  <a:moveTo>
                    <a:pt x="0" y="0"/>
                  </a:moveTo>
                  <a:lnTo>
                    <a:pt x="0" y="354"/>
                  </a:lnTo>
                </a:path>
              </a:pathLst>
            </a:custGeom>
            <a:noFill/>
            <a:ln w="7620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1671638" y="2241550"/>
              <a:ext cx="1587" cy="690562"/>
            </a:xfrm>
            <a:custGeom>
              <a:avLst/>
              <a:gdLst>
                <a:gd name="T0" fmla="*/ 0 w 1"/>
                <a:gd name="T1" fmla="*/ 0 h 435"/>
                <a:gd name="T2" fmla="*/ 0 w 1"/>
                <a:gd name="T3" fmla="*/ 2147483647 h 435"/>
                <a:gd name="T4" fmla="*/ 0 60000 65536"/>
                <a:gd name="T5" fmla="*/ 0 60000 65536"/>
                <a:gd name="T6" fmla="*/ 0 w 1"/>
                <a:gd name="T7" fmla="*/ 0 h 435"/>
                <a:gd name="T8" fmla="*/ 1 w 1"/>
                <a:gd name="T9" fmla="*/ 435 h 43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435">
                  <a:moveTo>
                    <a:pt x="0" y="0"/>
                  </a:moveTo>
                  <a:lnTo>
                    <a:pt x="0" y="435"/>
                  </a:lnTo>
                </a:path>
              </a:pathLst>
            </a:custGeom>
            <a:noFill/>
            <a:ln w="7620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auto">
            <a:xfrm>
              <a:off x="4748213" y="2241550"/>
              <a:ext cx="1587" cy="704850"/>
            </a:xfrm>
            <a:custGeom>
              <a:avLst/>
              <a:gdLst>
                <a:gd name="T0" fmla="*/ 0 w 1"/>
                <a:gd name="T1" fmla="*/ 0 h 444"/>
                <a:gd name="T2" fmla="*/ 0 w 1"/>
                <a:gd name="T3" fmla="*/ 2147483647 h 444"/>
                <a:gd name="T4" fmla="*/ 0 60000 65536"/>
                <a:gd name="T5" fmla="*/ 0 60000 65536"/>
                <a:gd name="T6" fmla="*/ 0 w 1"/>
                <a:gd name="T7" fmla="*/ 0 h 444"/>
                <a:gd name="T8" fmla="*/ 1 w 1"/>
                <a:gd name="T9" fmla="*/ 444 h 44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444">
                  <a:moveTo>
                    <a:pt x="0" y="0"/>
                  </a:moveTo>
                  <a:lnTo>
                    <a:pt x="0" y="444"/>
                  </a:lnTo>
                </a:path>
              </a:pathLst>
            </a:custGeom>
            <a:noFill/>
            <a:ln w="7620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auto">
            <a:xfrm>
              <a:off x="7531100" y="2222500"/>
              <a:ext cx="1588" cy="704850"/>
            </a:xfrm>
            <a:custGeom>
              <a:avLst/>
              <a:gdLst>
                <a:gd name="T0" fmla="*/ 0 w 1"/>
                <a:gd name="T1" fmla="*/ 0 h 444"/>
                <a:gd name="T2" fmla="*/ 0 w 1"/>
                <a:gd name="T3" fmla="*/ 2147483647 h 444"/>
                <a:gd name="T4" fmla="*/ 0 60000 65536"/>
                <a:gd name="T5" fmla="*/ 0 60000 65536"/>
                <a:gd name="T6" fmla="*/ 0 w 1"/>
                <a:gd name="T7" fmla="*/ 0 h 444"/>
                <a:gd name="T8" fmla="*/ 1 w 1"/>
                <a:gd name="T9" fmla="*/ 444 h 44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" h="444">
                  <a:moveTo>
                    <a:pt x="0" y="0"/>
                  </a:moveTo>
                  <a:lnTo>
                    <a:pt x="0" y="444"/>
                  </a:lnTo>
                </a:path>
              </a:pathLst>
            </a:custGeom>
            <a:noFill/>
            <a:ln w="76200">
              <a:solidFill>
                <a:srgbClr val="0070C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r-TR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itchFamily="34" charset="0"/>
              </a:endParaRPr>
            </a:p>
          </p:txBody>
        </p:sp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3667125" y="1862137"/>
              <a:ext cx="2089150" cy="461665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i="0" u="none" strike="noStrike" kern="0" normalizeH="0" baseline="0" noProof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uLnTx/>
                  <a:uFillTx/>
                  <a:latin typeface="Calibri" pitchFamily="34" charset="0"/>
                </a:rPr>
                <a:t>İŞYERİ</a:t>
              </a:r>
            </a:p>
          </p:txBody>
        </p:sp>
        <p:sp>
          <p:nvSpPr>
            <p:cNvPr id="12" name="Text Box 3"/>
            <p:cNvSpPr txBox="1">
              <a:spLocks noChangeArrowheads="1"/>
            </p:cNvSpPr>
            <p:nvPr/>
          </p:nvSpPr>
          <p:spPr bwMode="auto">
            <a:xfrm>
              <a:off x="930275" y="1862137"/>
              <a:ext cx="1801813" cy="461665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b="1" i="0" u="none" strike="noStrike" kern="0" normalizeH="0" baseline="0" noProof="0" dirty="0">
                  <a:ln w="12700">
                    <a:solidFill>
                      <a:schemeClr val="tx2">
                        <a:satMod val="155000"/>
                      </a:schemeClr>
                    </a:solidFill>
                    <a:prstDash val="solid"/>
                  </a:ln>
                  <a:solidFill>
                    <a:schemeClr val="bg2">
                      <a:tint val="85000"/>
                      <a:satMod val="155000"/>
                    </a:schemeClr>
                  </a:solidFill>
                  <a:effectLst>
                    <a:outerShdw blurRad="41275" dist="20320" dir="1800000" algn="tl" rotWithShape="0">
                      <a:srgbClr val="000000">
                        <a:alpha val="40000"/>
                      </a:srgbClr>
                    </a:outerShdw>
                  </a:effectLst>
                  <a:uLnTx/>
                  <a:uFillTx/>
                  <a:latin typeface="Calibri" pitchFamily="34" charset="0"/>
                </a:rPr>
                <a:t>İNSANLAR</a:t>
              </a: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6864505" y="1862138"/>
              <a:ext cx="1439863" cy="461665"/>
            </a:xfrm>
            <a:prstGeom prst="rect">
              <a:avLst/>
            </a:prstGeom>
            <a:solidFill>
              <a:srgbClr val="902430">
                <a:lumMod val="60000"/>
                <a:lumOff val="40000"/>
              </a:srgbClr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tr-TR" sz="2400" i="0" u="none" strike="noStrike" kern="0" normalizeH="0" baseline="0" noProof="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uLnTx/>
                  <a:uFillTx/>
                  <a:latin typeface="Calibri" pitchFamily="34" charset="0"/>
                  <a:cs typeface="Arial"/>
                </a:rPr>
                <a:t>ÜLKE</a:t>
              </a: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37" y="2131759"/>
            <a:ext cx="1944215" cy="28814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Dikdörtgen 13"/>
          <p:cNvSpPr/>
          <p:nvPr/>
        </p:nvSpPr>
        <p:spPr>
          <a:xfrm>
            <a:off x="3365302" y="2131759"/>
            <a:ext cx="365497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tr-TR" sz="2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Üretim araçlarında hasar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tr-TR" sz="2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Üretimin durması</a:t>
            </a: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Font typeface="Wingdings" pitchFamily="2" charset="2"/>
              <a:buChar char="§"/>
            </a:pPr>
            <a:r>
              <a:rPr lang="tr-TR" sz="2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Kısmen</a:t>
            </a: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Font typeface="Wingdings" pitchFamily="2" charset="2"/>
              <a:buChar char="§"/>
            </a:pPr>
            <a:r>
              <a:rPr lang="tr-TR" sz="2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Tamamen 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tr-TR" sz="2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Finansal yapısı bozulur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tr-TR" sz="2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Müşteri yitirir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tr-TR" sz="2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Toplumdaki imajı bozulur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tr-TR" sz="2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Vi</a:t>
            </a:r>
            <a:r>
              <a:rPr lang="tr-TR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</a:t>
            </a:r>
            <a:r>
              <a:rPr lang="tr-TR" sz="2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dani</a:t>
            </a:r>
          </a:p>
          <a:p>
            <a:pPr marL="342900" lvl="0" indent="-342900" fontAlgn="base">
              <a:spcBef>
                <a:spcPct val="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</a:pPr>
            <a:r>
              <a:rPr lang="tr-TR" sz="2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YASAL SORUNLAR</a:t>
            </a: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Font typeface="Wingdings" pitchFamily="2" charset="2"/>
              <a:buChar char="§"/>
            </a:pPr>
            <a:r>
              <a:rPr lang="tr-TR" sz="2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Ceza davaları</a:t>
            </a:r>
          </a:p>
          <a:p>
            <a:pPr marL="800100" lvl="1" indent="-342900" fontAlgn="base">
              <a:spcBef>
                <a:spcPct val="0"/>
              </a:spcBef>
              <a:spcAft>
                <a:spcPct val="0"/>
              </a:spcAft>
              <a:buClr>
                <a:srgbClr val="009900"/>
              </a:buClr>
              <a:buFont typeface="Wingdings" pitchFamily="2" charset="2"/>
              <a:buChar char="§"/>
            </a:pPr>
            <a:r>
              <a:rPr lang="tr-TR" sz="24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Tazminatlar</a:t>
            </a:r>
          </a:p>
        </p:txBody>
      </p:sp>
      <p:sp>
        <p:nvSpPr>
          <p:cNvPr id="15" name="Dikdörtgen 14"/>
          <p:cNvSpPr/>
          <p:nvPr/>
        </p:nvSpPr>
        <p:spPr>
          <a:xfrm>
            <a:off x="7020271" y="2170407"/>
            <a:ext cx="172819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fontAlgn="base">
              <a:spcBef>
                <a:spcPct val="50000"/>
              </a:spcBef>
              <a:spcAft>
                <a:spcPct val="0"/>
              </a:spcAft>
              <a:buClr>
                <a:srgbClr val="009900"/>
              </a:buClr>
              <a:buFont typeface="Wingdings" pitchFamily="2" charset="2"/>
              <a:buChar char="§"/>
            </a:pPr>
            <a:r>
              <a:rPr lang="tr-TR" sz="20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SOSYAL</a:t>
            </a:r>
          </a:p>
          <a:p>
            <a:pPr marL="342900" lvl="0" indent="-342900" fontAlgn="base">
              <a:spcBef>
                <a:spcPct val="50000"/>
              </a:spcBef>
              <a:spcAft>
                <a:spcPct val="0"/>
              </a:spcAft>
              <a:buClr>
                <a:srgbClr val="009900"/>
              </a:buClr>
              <a:buFont typeface="Wingdings" pitchFamily="2" charset="2"/>
              <a:buChar char="§"/>
            </a:pPr>
            <a:r>
              <a:rPr lang="tr-TR" sz="20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ÇEVRESEL</a:t>
            </a:r>
          </a:p>
          <a:p>
            <a:pPr marL="342900" lvl="0" indent="-342900" fontAlgn="base">
              <a:spcBef>
                <a:spcPct val="50000"/>
              </a:spcBef>
              <a:spcAft>
                <a:spcPct val="0"/>
              </a:spcAft>
              <a:buClr>
                <a:srgbClr val="009900"/>
              </a:buClr>
              <a:buFont typeface="Wingdings" pitchFamily="2" charset="2"/>
              <a:buChar char="§"/>
            </a:pPr>
            <a:r>
              <a:rPr lang="tr-TR" sz="200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EKONOMİK</a:t>
            </a:r>
          </a:p>
        </p:txBody>
      </p:sp>
    </p:spTree>
    <p:extLst>
      <p:ext uri="{BB962C8B-B14F-4D97-AF65-F5344CB8AC3E}">
        <p14:creationId xmlns:p14="http://schemas.microsoft.com/office/powerpoint/2010/main" val="1647754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kumimoji="0" lang="tr-TR" sz="3200" b="1" i="0" u="sng" strike="noStrike" kern="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İş Sağlığı ve Güvenliği nedir?</a:t>
            </a:r>
            <a:endParaRPr lang="tr-TR" sz="3200" u="sng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908720"/>
            <a:ext cx="9145016" cy="5949280"/>
          </a:xfrm>
        </p:spPr>
        <p:txBody>
          <a:bodyPr>
            <a:normAutofit/>
          </a:bodyPr>
          <a:lstStyle/>
          <a:p>
            <a:pPr lvl="0" eaLnBrk="0" fontAlgn="base" hangingPunct="0">
              <a:spcAft>
                <a:spcPct val="0"/>
              </a:spcAft>
              <a:buNone/>
            </a:pPr>
            <a:r>
              <a:rPr lang="tr-TR" sz="2800" kern="0" dirty="0">
                <a:solidFill>
                  <a:srgbClr val="002060"/>
                </a:solidFill>
                <a:latin typeface="Comic Sans MS" pitchFamily="66" charset="0"/>
                <a:cs typeface="Arial"/>
              </a:rPr>
              <a:t>Bütün mesleklerde;</a:t>
            </a: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tr-TR" sz="2800" kern="0" dirty="0">
                <a:solidFill>
                  <a:srgbClr val="002060"/>
                </a:solidFill>
                <a:latin typeface="Comic Sans MS" pitchFamily="66" charset="0"/>
                <a:cs typeface="Arial"/>
              </a:rPr>
              <a:t>Çalışanların sağlıklarını; sosyal, ruhsal ve bedensel </a:t>
            </a: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tr-TR" sz="2800" kern="0" dirty="0">
                <a:solidFill>
                  <a:srgbClr val="002060"/>
                </a:solidFill>
                <a:latin typeface="Comic Sans MS" pitchFamily="66" charset="0"/>
                <a:cs typeface="Arial"/>
              </a:rPr>
              <a:t>olarak en üst düzeyde sürdürmek, çalışma koşullarını </a:t>
            </a: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tr-TR" sz="2800" kern="0" dirty="0">
                <a:solidFill>
                  <a:srgbClr val="002060"/>
                </a:solidFill>
                <a:latin typeface="Comic Sans MS" pitchFamily="66" charset="0"/>
                <a:cs typeface="Arial"/>
              </a:rPr>
              <a:t>sağlığa uygun hale getirmek için;</a:t>
            </a: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tr-TR" sz="2800" kern="0" dirty="0">
                <a:solidFill>
                  <a:srgbClr val="002060"/>
                </a:solidFill>
                <a:latin typeface="Comic Sans MS" pitchFamily="66" charset="0"/>
                <a:cs typeface="Arial"/>
              </a:rPr>
              <a:t>Çalışanları zararlı etkilerden ve tehlikelerden</a:t>
            </a: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tr-TR" sz="2800" kern="0" dirty="0">
                <a:solidFill>
                  <a:srgbClr val="002060"/>
                </a:solidFill>
                <a:latin typeface="Comic Sans MS" pitchFamily="66" charset="0"/>
                <a:cs typeface="Arial"/>
              </a:rPr>
              <a:t>koruyup daha güvenli bir çalışma ortamı yaratarak,</a:t>
            </a: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tr-TR" sz="2800" kern="0" dirty="0">
                <a:solidFill>
                  <a:srgbClr val="002060"/>
                </a:solidFill>
                <a:latin typeface="Comic Sans MS" pitchFamily="66" charset="0"/>
                <a:cs typeface="Arial"/>
              </a:rPr>
              <a:t>İşin ve Çalışanın; birbirine uyumunu sağlamak üzere </a:t>
            </a:r>
          </a:p>
          <a:p>
            <a:pPr lvl="0" eaLnBrk="0" fontAlgn="base" hangingPunct="0">
              <a:spcAft>
                <a:spcPct val="0"/>
              </a:spcAft>
              <a:buNone/>
            </a:pPr>
            <a:r>
              <a:rPr lang="tr-TR" sz="2800" kern="0" dirty="0">
                <a:solidFill>
                  <a:srgbClr val="002060"/>
                </a:solidFill>
                <a:latin typeface="Comic Sans MS" pitchFamily="66" charset="0"/>
                <a:cs typeface="Arial"/>
              </a:rPr>
              <a:t>kurulmuş bir bilim dalıdır.</a:t>
            </a:r>
          </a:p>
          <a:p>
            <a:pPr eaLnBrk="0" fontAlgn="base" hangingPunct="0">
              <a:spcAft>
                <a:spcPct val="0"/>
              </a:spcAft>
              <a:buClr>
                <a:srgbClr val="008000"/>
              </a:buClr>
            </a:pPr>
            <a:r>
              <a:rPr lang="tr-TR" sz="2800" kern="0" dirty="0">
                <a:solidFill>
                  <a:srgbClr val="002060"/>
                </a:solidFill>
                <a:latin typeface="Comic Sans MS" pitchFamily="66" charset="0"/>
                <a:cs typeface="Arial"/>
              </a:rPr>
              <a:t>Planlı</a:t>
            </a:r>
          </a:p>
          <a:p>
            <a:pPr eaLnBrk="0" fontAlgn="base" hangingPunct="0">
              <a:spcAft>
                <a:spcPct val="0"/>
              </a:spcAft>
              <a:buClr>
                <a:srgbClr val="008000"/>
              </a:buClr>
            </a:pPr>
            <a:r>
              <a:rPr lang="tr-TR" sz="2800" kern="0" dirty="0">
                <a:solidFill>
                  <a:srgbClr val="002060"/>
                </a:solidFill>
                <a:latin typeface="Comic Sans MS" pitchFamily="66" charset="0"/>
                <a:cs typeface="Arial"/>
              </a:rPr>
              <a:t>Bilimsel</a:t>
            </a:r>
          </a:p>
          <a:p>
            <a:pPr eaLnBrk="0" fontAlgn="base" hangingPunct="0">
              <a:spcAft>
                <a:spcPct val="0"/>
              </a:spcAft>
              <a:buClr>
                <a:srgbClr val="008000"/>
              </a:buClr>
            </a:pPr>
            <a:r>
              <a:rPr lang="tr-TR" sz="2800" kern="0" dirty="0">
                <a:solidFill>
                  <a:srgbClr val="002060"/>
                </a:solidFill>
                <a:latin typeface="Comic Sans MS" pitchFamily="66" charset="0"/>
                <a:cs typeface="Arial"/>
              </a:rPr>
              <a:t>Sürekli</a:t>
            </a:r>
            <a:endParaRPr lang="en-US" sz="2800" kern="0" dirty="0">
              <a:solidFill>
                <a:srgbClr val="002060"/>
              </a:solidFill>
              <a:latin typeface="Comic Sans MS" pitchFamily="66" charset="0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938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fontAlgn="base">
              <a:spcAft>
                <a:spcPct val="0"/>
              </a:spcAft>
              <a:defRPr/>
            </a:pPr>
            <a:br>
              <a:rPr lang="tr-TR" sz="4000" b="1" dirty="0">
                <a:solidFill>
                  <a:srgbClr val="002060"/>
                </a:solidFill>
                <a:latin typeface="Comic Sans MS" pitchFamily="66" charset="0"/>
                <a:ea typeface="+mn-ea"/>
                <a:cs typeface="Arial"/>
              </a:rPr>
            </a:br>
            <a:r>
              <a:rPr lang="tr-TR" sz="4000" b="1" u="sng" dirty="0" err="1">
                <a:solidFill>
                  <a:srgbClr val="002060"/>
                </a:solidFill>
                <a:latin typeface="Comic Sans MS" pitchFamily="66" charset="0"/>
                <a:ea typeface="+mn-ea"/>
                <a:cs typeface="Arial"/>
              </a:rPr>
              <a:t>İSG’nde</a:t>
            </a:r>
            <a:r>
              <a:rPr lang="tr-TR" sz="4000" b="1" u="sng" dirty="0">
                <a:solidFill>
                  <a:srgbClr val="002060"/>
                </a:solidFill>
                <a:latin typeface="Comic Sans MS" pitchFamily="66" charset="0"/>
                <a:ea typeface="+mn-ea"/>
                <a:cs typeface="Arial"/>
              </a:rPr>
              <a:t> amaç</a:t>
            </a:r>
            <a:br>
              <a:rPr lang="tr-TR" sz="4000" b="1" dirty="0">
                <a:solidFill>
                  <a:srgbClr val="002060"/>
                </a:solidFill>
                <a:latin typeface="Comic Sans MS" pitchFamily="66" charset="0"/>
                <a:ea typeface="+mn-ea"/>
                <a:cs typeface="Arial"/>
              </a:rPr>
            </a:br>
            <a:endParaRPr lang="tr-TR" sz="4000" dirty="0">
              <a:latin typeface="Comic Sans MS" pitchFamily="66" charset="0"/>
            </a:endParaRPr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>
          <a:xfrm>
            <a:off x="611559" y="2204864"/>
            <a:ext cx="3757741" cy="3911882"/>
          </a:xfrm>
        </p:spPr>
        <p:txBody>
          <a:bodyPr/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4400" dirty="0">
                <a:solidFill>
                  <a:srgbClr val="002060"/>
                </a:solidFill>
                <a:latin typeface="Comic Sans MS" pitchFamily="66" charset="0"/>
                <a:cs typeface="Arial"/>
              </a:rPr>
              <a:t>Sağlık koşullarını iyileştirmek</a:t>
            </a:r>
          </a:p>
          <a:p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sz="half" idx="2"/>
          </p:nvPr>
        </p:nvSpPr>
        <p:spPr>
          <a:xfrm>
            <a:off x="4648200" y="2132856"/>
            <a:ext cx="4038600" cy="3993307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tr-TR" sz="4400" dirty="0">
                <a:solidFill>
                  <a:srgbClr val="000000"/>
                </a:solidFill>
                <a:latin typeface="Comic Sans MS" pitchFamily="66" charset="0"/>
                <a:cs typeface="Arial"/>
              </a:rPr>
              <a:t>Güvenlik koşullarını iyileştirmek</a:t>
            </a:r>
          </a:p>
          <a:p>
            <a:endParaRPr lang="tr-TR" sz="4400" dirty="0">
              <a:latin typeface="Comic Sans MS" pitchFamily="66" charset="0"/>
            </a:endParaRPr>
          </a:p>
        </p:txBody>
      </p:sp>
      <p:sp>
        <p:nvSpPr>
          <p:cNvPr id="3" name="Sağ Ok 2"/>
          <p:cNvSpPr/>
          <p:nvPr/>
        </p:nvSpPr>
        <p:spPr>
          <a:xfrm rot="7854016" flipV="1">
            <a:off x="3115100" y="1639034"/>
            <a:ext cx="1401002" cy="2618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Sağ Ok 6"/>
          <p:cNvSpPr/>
          <p:nvPr/>
        </p:nvSpPr>
        <p:spPr>
          <a:xfrm rot="2463067">
            <a:off x="4252750" y="1651713"/>
            <a:ext cx="1603052" cy="2394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765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pPr lvl="0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br>
              <a:rPr lang="tr-TR" sz="36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Arial" charset="0"/>
              </a:rPr>
            </a:br>
            <a:r>
              <a:rPr lang="tr-TR" sz="40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Arial" charset="0"/>
              </a:rPr>
              <a:t>Ne yapmalıyız, nasıl yapmalıyız?</a:t>
            </a:r>
            <a:br>
              <a:rPr lang="tr-TR" sz="4000" b="1" u="sng" dirty="0">
                <a:solidFill>
                  <a:srgbClr val="000066"/>
                </a:solidFill>
                <a:latin typeface="Comic Sans MS" pitchFamily="66" charset="0"/>
                <a:ea typeface="+mn-ea"/>
                <a:cs typeface="Arial" charset="0"/>
              </a:rPr>
            </a:br>
            <a:endParaRPr lang="tr-TR" sz="4000" u="sng" dirty="0">
              <a:latin typeface="Comic Sans MS" pitchFamily="66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eaLnBrk="0" fontAlgn="base" hangingPunct="0">
              <a:lnSpc>
                <a:spcPct val="145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İnsanların tutum ve davranışları</a:t>
            </a:r>
          </a:p>
          <a:p>
            <a:pPr eaLnBrk="0" fontAlgn="base" hangingPunct="0">
              <a:lnSpc>
                <a:spcPct val="145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Firmalarda iyi bir İSG yönetimi</a:t>
            </a:r>
          </a:p>
          <a:p>
            <a:pPr lvl="1" eaLnBrk="0" fontAlgn="base" hangingPunct="0">
              <a:lnSpc>
                <a:spcPct val="145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sz="32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İSG’ye</a:t>
            </a:r>
            <a:r>
              <a:rPr kumimoji="0" lang="tr-T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 öncelik verme</a:t>
            </a:r>
          </a:p>
          <a:p>
            <a:pPr lvl="1" eaLnBrk="0" fontAlgn="base" hangingPunct="0">
              <a:lnSpc>
                <a:spcPct val="145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Risklerin değerlendirilmesi</a:t>
            </a:r>
          </a:p>
          <a:p>
            <a:pPr lvl="1" eaLnBrk="0" fontAlgn="base" hangingPunct="0">
              <a:lnSpc>
                <a:spcPct val="145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Sürekli iyileştirme</a:t>
            </a:r>
          </a:p>
          <a:p>
            <a:pPr eaLnBrk="0" fontAlgn="base" hangingPunct="0">
              <a:lnSpc>
                <a:spcPct val="145000"/>
              </a:lnSpc>
              <a:spcAft>
                <a:spcPct val="0"/>
              </a:spcAft>
              <a:buClr>
                <a:srgbClr val="006600"/>
              </a:buClr>
            </a:pPr>
            <a:r>
              <a:rPr kumimoji="0" lang="tr-TR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mic Sans MS" pitchFamily="66" charset="0"/>
                <a:cs typeface="Arial"/>
              </a:rPr>
              <a:t>Politik taahhüt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mic Sans MS" pitchFamily="66" charset="0"/>
              <a:cs typeface="Arial"/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911755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FFFFFF"/>
      </a:accent3>
      <a:accent4>
        <a:srgbClr val="000000"/>
      </a:accent4>
      <a:accent5>
        <a:srgbClr val="F6C0AA"/>
      </a:accent5>
      <a:accent6>
        <a:srgbClr val="902430"/>
      </a:accent6>
      <a:hlink>
        <a:srgbClr val="6B9F25"/>
      </a:hlink>
      <a:folHlink>
        <a:srgbClr val="B26B02"/>
      </a:folHlink>
    </a:clrScheme>
    <a:fontScheme name="Office Theme">
      <a:majorFont>
        <a:latin typeface="Verdana"/>
        <a:ea typeface=""/>
        <a:cs typeface="Arial"/>
      </a:majorFont>
      <a:minorFont>
        <a:latin typeface="Calibri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323232"/>
        </a:dk2>
        <a:lt2>
          <a:srgbClr val="E3DED1"/>
        </a:lt2>
        <a:accent1>
          <a:srgbClr val="F07F09"/>
        </a:accent1>
        <a:accent2>
          <a:srgbClr val="9F2936"/>
        </a:accent2>
        <a:accent3>
          <a:srgbClr val="FFFFFF"/>
        </a:accent3>
        <a:accent4>
          <a:srgbClr val="000000"/>
        </a:accent4>
        <a:accent5>
          <a:srgbClr val="F6C0AA"/>
        </a:accent5>
        <a:accent6>
          <a:srgbClr val="902430"/>
        </a:accent6>
        <a:hlink>
          <a:srgbClr val="6B9F25"/>
        </a:hlink>
        <a:folHlink>
          <a:srgbClr val="B26B0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FFFFFF"/>
      </a:accent3>
      <a:accent4>
        <a:srgbClr val="000000"/>
      </a:accent4>
      <a:accent5>
        <a:srgbClr val="F6C0AA"/>
      </a:accent5>
      <a:accent6>
        <a:srgbClr val="902430"/>
      </a:accent6>
      <a:hlink>
        <a:srgbClr val="6B9F25"/>
      </a:hlink>
      <a:folHlink>
        <a:srgbClr val="B26B02"/>
      </a:folHlink>
    </a:clrScheme>
    <a:fontScheme name="Office Theme">
      <a:majorFont>
        <a:latin typeface="Verdana"/>
        <a:ea typeface=""/>
        <a:cs typeface="Arial"/>
      </a:majorFont>
      <a:minorFont>
        <a:latin typeface="Calibri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323232"/>
        </a:dk2>
        <a:lt2>
          <a:srgbClr val="E3DED1"/>
        </a:lt2>
        <a:accent1>
          <a:srgbClr val="F07F09"/>
        </a:accent1>
        <a:accent2>
          <a:srgbClr val="9F2936"/>
        </a:accent2>
        <a:accent3>
          <a:srgbClr val="FFFFFF"/>
        </a:accent3>
        <a:accent4>
          <a:srgbClr val="000000"/>
        </a:accent4>
        <a:accent5>
          <a:srgbClr val="F6C0AA"/>
        </a:accent5>
        <a:accent6>
          <a:srgbClr val="902430"/>
        </a:accent6>
        <a:hlink>
          <a:srgbClr val="6B9F25"/>
        </a:hlink>
        <a:folHlink>
          <a:srgbClr val="B26B0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756</Words>
  <Application>Microsoft Office PowerPoint</Application>
  <PresentationFormat>Ekran Gösterisi (4:3)</PresentationFormat>
  <Paragraphs>203</Paragraphs>
  <Slides>23</Slides>
  <Notes>3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3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34" baseType="lpstr">
      <vt:lpstr>Arial</vt:lpstr>
      <vt:lpstr>Calibri</vt:lpstr>
      <vt:lpstr>Comic Sans MS</vt:lpstr>
      <vt:lpstr>Tahoma</vt:lpstr>
      <vt:lpstr>Verdana</vt:lpstr>
      <vt:lpstr>Wingdings</vt:lpstr>
      <vt:lpstr>Wingdings 2</vt:lpstr>
      <vt:lpstr>Ofis Teması</vt:lpstr>
      <vt:lpstr>Office Theme</vt:lpstr>
      <vt:lpstr>1_Office Theme</vt:lpstr>
      <vt:lpstr>Klip</vt:lpstr>
      <vt:lpstr>İSG KÜLTÜRÜ</vt:lpstr>
      <vt:lpstr>Amaç</vt:lpstr>
      <vt:lpstr>Öğrenim hedefleri</vt:lpstr>
      <vt:lpstr>Öğrenim hedefleri</vt:lpstr>
      <vt:lpstr>PowerPoint Sunusu</vt:lpstr>
      <vt:lpstr>PowerPoint Sunusu</vt:lpstr>
      <vt:lpstr>İş Sağlığı ve Güvenliği nedir?</vt:lpstr>
      <vt:lpstr> İSG’nde amaç </vt:lpstr>
      <vt:lpstr> Ne yapmalıyız, nasıl yapmalıyız? </vt:lpstr>
      <vt:lpstr>Ne yapmalıyız, nasıl yapmalıyız?</vt:lpstr>
      <vt:lpstr> Ne yapmalıyız, nasıl yapmalıyız? </vt:lpstr>
      <vt:lpstr>PowerPoint Sunusu</vt:lpstr>
      <vt:lpstr>İSG ve Bileşenleri </vt:lpstr>
      <vt:lpstr>PowerPoint Sunusu</vt:lpstr>
      <vt:lpstr>PowerPoint Sunusu</vt:lpstr>
      <vt:lpstr>PowerPoint Sunusu</vt:lpstr>
      <vt:lpstr>Çalışma Yaşamında Önlem-Koruma</vt:lpstr>
      <vt:lpstr>Çalışma Yaşamında Sağlığın Yönetimi</vt:lpstr>
      <vt:lpstr> İSG Göstergeleri İşyeri Yönetimi İSG Konusunu benimseyip, sahiplendiğini aşağıdaki yollarla ortaya koyabilir. </vt:lpstr>
      <vt:lpstr> İş güvenliği kültürü </vt:lpstr>
      <vt:lpstr>CE işaretlemesi-1 Bu işaretler ne anlama geliyor? </vt:lpstr>
      <vt:lpstr> CE işaretlemesi-2 Bu işaretler ne anlama geliyor? </vt:lpstr>
      <vt:lpstr> CE işaretlemesi-3 Bu işaretler ne anlama geliyor?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İSG KÜLTÜRÜ</dc:title>
  <dc:creator>SONY</dc:creator>
  <cp:lastModifiedBy>Nurdoğan İnci</cp:lastModifiedBy>
  <cp:revision>19</cp:revision>
  <dcterms:created xsi:type="dcterms:W3CDTF">2012-07-22T14:38:55Z</dcterms:created>
  <dcterms:modified xsi:type="dcterms:W3CDTF">2023-10-14T11:19:42Z</dcterms:modified>
</cp:coreProperties>
</file>