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530" r:id="rId1"/>
    <p:sldMasterId id="2147487550" r:id="rId2"/>
    <p:sldMasterId id="2147487574" r:id="rId3"/>
    <p:sldMasterId id="2147487590" r:id="rId4"/>
    <p:sldMasterId id="2147487622" r:id="rId5"/>
    <p:sldMasterId id="2147487640" r:id="rId6"/>
  </p:sldMasterIdLst>
  <p:notesMasterIdLst>
    <p:notesMasterId r:id="rId83"/>
  </p:notesMasterIdLst>
  <p:handoutMasterIdLst>
    <p:handoutMasterId r:id="rId84"/>
  </p:handoutMasterIdLst>
  <p:sldIdLst>
    <p:sldId id="878" r:id="rId7"/>
    <p:sldId id="1260" r:id="rId8"/>
    <p:sldId id="1433" r:id="rId9"/>
    <p:sldId id="1434" r:id="rId10"/>
    <p:sldId id="1459" r:id="rId11"/>
    <p:sldId id="1470" r:id="rId12"/>
    <p:sldId id="1437" r:id="rId13"/>
    <p:sldId id="1468" r:id="rId14"/>
    <p:sldId id="1460" r:id="rId15"/>
    <p:sldId id="1461" r:id="rId16"/>
    <p:sldId id="1469" r:id="rId17"/>
    <p:sldId id="1438" r:id="rId18"/>
    <p:sldId id="1274" r:id="rId19"/>
    <p:sldId id="1440" r:id="rId20"/>
    <p:sldId id="1182" r:id="rId21"/>
    <p:sldId id="1246" r:id="rId22"/>
    <p:sldId id="1183" r:id="rId23"/>
    <p:sldId id="1184" r:id="rId24"/>
    <p:sldId id="1190" r:id="rId25"/>
    <p:sldId id="1471" r:id="rId26"/>
    <p:sldId id="1186" r:id="rId27"/>
    <p:sldId id="1188" r:id="rId28"/>
    <p:sldId id="1441" r:id="rId29"/>
    <p:sldId id="1454" r:id="rId30"/>
    <p:sldId id="1455" r:id="rId31"/>
    <p:sldId id="1189" r:id="rId32"/>
    <p:sldId id="1191" r:id="rId33"/>
    <p:sldId id="1442" r:id="rId34"/>
    <p:sldId id="1443" r:id="rId35"/>
    <p:sldId id="1444" r:id="rId36"/>
    <p:sldId id="1203" r:id="rId37"/>
    <p:sldId id="1202" r:id="rId38"/>
    <p:sldId id="1209" r:id="rId39"/>
    <p:sldId id="1213" r:id="rId40"/>
    <p:sldId id="1446" r:id="rId41"/>
    <p:sldId id="1226" r:id="rId42"/>
    <p:sldId id="1445" r:id="rId43"/>
    <p:sldId id="1218" r:id="rId44"/>
    <p:sldId id="1447" r:id="rId45"/>
    <p:sldId id="1449" r:id="rId46"/>
    <p:sldId id="1450" r:id="rId47"/>
    <p:sldId id="1451" r:id="rId48"/>
    <p:sldId id="1448" r:id="rId49"/>
    <p:sldId id="1271" r:id="rId50"/>
    <p:sldId id="1270" r:id="rId51"/>
    <p:sldId id="1163" r:id="rId52"/>
    <p:sldId id="1164" r:id="rId53"/>
    <p:sldId id="1261" r:id="rId54"/>
    <p:sldId id="1179" r:id="rId55"/>
    <p:sldId id="1372" r:id="rId56"/>
    <p:sldId id="1374" r:id="rId57"/>
    <p:sldId id="1375" r:id="rId58"/>
    <p:sldId id="1453" r:id="rId59"/>
    <p:sldId id="1307" r:id="rId60"/>
    <p:sldId id="1304" r:id="rId61"/>
    <p:sldId id="1380" r:id="rId62"/>
    <p:sldId id="1340" r:id="rId63"/>
    <p:sldId id="1352" r:id="rId64"/>
    <p:sldId id="1351" r:id="rId65"/>
    <p:sldId id="1315" r:id="rId66"/>
    <p:sldId id="1317" r:id="rId67"/>
    <p:sldId id="1316" r:id="rId68"/>
    <p:sldId id="1339" r:id="rId69"/>
    <p:sldId id="1294" r:id="rId70"/>
    <p:sldId id="1382" r:id="rId71"/>
    <p:sldId id="1327" r:id="rId72"/>
    <p:sldId id="1383" r:id="rId73"/>
    <p:sldId id="1458" r:id="rId74"/>
    <p:sldId id="1341" r:id="rId75"/>
    <p:sldId id="1350" r:id="rId76"/>
    <p:sldId id="1456" r:id="rId77"/>
    <p:sldId id="1457" r:id="rId78"/>
    <p:sldId id="1462" r:id="rId79"/>
    <p:sldId id="1452" r:id="rId80"/>
    <p:sldId id="708" r:id="rId81"/>
    <p:sldId id="1467" r:id="rId82"/>
  </p:sldIdLst>
  <p:sldSz cx="9144000" cy="6858000" type="screen4x3"/>
  <p:notesSz cx="6761163" cy="9942513"/>
  <p:defaultTextStyle>
    <a:defPPr>
      <a:defRPr lang="tr-TR"/>
    </a:defPPr>
    <a:lvl1pPr algn="ctr" rtl="0" fontAlgn="base">
      <a:spcBef>
        <a:spcPct val="0"/>
      </a:spcBef>
      <a:spcAft>
        <a:spcPct val="0"/>
      </a:spcAft>
      <a:defRPr sz="3600" b="1" kern="1200">
        <a:solidFill>
          <a:schemeClr val="tx1"/>
        </a:solidFill>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FF"/>
    <a:srgbClr val="000099"/>
    <a:srgbClr val="E6E6E6"/>
    <a:srgbClr val="0000CC"/>
    <a:srgbClr val="3333FF"/>
    <a:srgbClr val="03E7ED"/>
    <a:srgbClr val="990033"/>
    <a:srgbClr val="FF505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779" autoAdjust="0"/>
    <p:restoredTop sz="94249" autoAdjust="0"/>
  </p:normalViewPr>
  <p:slideViewPr>
    <p:cSldViewPr>
      <p:cViewPr varScale="1">
        <p:scale>
          <a:sx n="74" d="100"/>
          <a:sy n="74" d="100"/>
        </p:scale>
        <p:origin x="1422" y="54"/>
      </p:cViewPr>
      <p:guideLst>
        <p:guide orient="horz" pos="2160"/>
        <p:guide pos="2880"/>
      </p:guideLst>
    </p:cSldViewPr>
  </p:slideViewPr>
  <p:outlineViewPr>
    <p:cViewPr>
      <p:scale>
        <a:sx n="33" d="100"/>
        <a:sy n="33" d="100"/>
      </p:scale>
      <p:origin x="0" y="-651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48" d="100"/>
          <a:sy n="48" d="100"/>
        </p:scale>
        <p:origin x="2946" y="54"/>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handoutMaster" Target="handoutMasters/handout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0525" cy="496888"/>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a:defRPr sz="1200"/>
            </a:lvl1pPr>
          </a:lstStyle>
          <a:p>
            <a:pPr>
              <a:defRPr/>
            </a:pPr>
            <a:fld id="{693CA2B5-ED5A-45BB-832E-586E612A266C}" type="datetimeFigureOut">
              <a:rPr lang="tr-TR"/>
              <a:pPr>
                <a:defRPr/>
              </a:pPr>
              <a:t>9.02.2024</a:t>
            </a:fld>
            <a:endParaRPr lang="tr-TR"/>
          </a:p>
        </p:txBody>
      </p:sp>
      <p:sp>
        <p:nvSpPr>
          <p:cNvPr id="4" name="3 Altbilgi Yer Tutucusu"/>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29050" y="9444038"/>
            <a:ext cx="2930525" cy="496887"/>
          </a:xfrm>
          <a:prstGeom prst="rect">
            <a:avLst/>
          </a:prstGeom>
        </p:spPr>
        <p:txBody>
          <a:bodyPr vert="horz" lIns="91440" tIns="45720" rIns="91440" bIns="45720" rtlCol="0" anchor="b"/>
          <a:lstStyle>
            <a:lvl1pPr algn="r">
              <a:defRPr sz="1200"/>
            </a:lvl1pPr>
          </a:lstStyle>
          <a:p>
            <a:pPr>
              <a:defRPr/>
            </a:pPr>
            <a:fld id="{FD71EB87-CC64-4A47-8921-1F5E1078D3BB}" type="slidenum">
              <a:rPr lang="tr-TR"/>
              <a:pPr>
                <a:defRPr/>
              </a:pPr>
              <a:t>‹#›</a:t>
            </a:fld>
            <a:endParaRPr lang="tr-TR"/>
          </a:p>
        </p:txBody>
      </p:sp>
    </p:spTree>
    <p:extLst>
      <p:ext uri="{BB962C8B-B14F-4D97-AF65-F5344CB8AC3E}">
        <p14:creationId xmlns:p14="http://schemas.microsoft.com/office/powerpoint/2010/main" val="38345698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charset="0"/>
              </a:defRPr>
            </a:lvl1pPr>
          </a:lstStyle>
          <a:p>
            <a:pPr>
              <a:defRPr/>
            </a:pPr>
            <a:endParaRPr lang="tr-TR"/>
          </a:p>
        </p:txBody>
      </p:sp>
      <p:sp>
        <p:nvSpPr>
          <p:cNvPr id="70659" name="Rectangle 3"/>
          <p:cNvSpPr>
            <a:spLocks noGrp="1" noChangeArrowheads="1"/>
          </p:cNvSpPr>
          <p:nvPr>
            <p:ph type="dt" idx="1"/>
          </p:nvPr>
        </p:nvSpPr>
        <p:spPr bwMode="auto">
          <a:xfrm>
            <a:off x="3829050"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tr-TR"/>
          </a:p>
        </p:txBody>
      </p:sp>
      <p:sp>
        <p:nvSpPr>
          <p:cNvPr id="37892"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1" name="Rectangle 5"/>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p>
        </p:txBody>
      </p:sp>
      <p:sp>
        <p:nvSpPr>
          <p:cNvPr id="70662" name="Rectangle 6"/>
          <p:cNvSpPr>
            <a:spLocks noGrp="1" noChangeArrowheads="1"/>
          </p:cNvSpPr>
          <p:nvPr>
            <p:ph type="ftr" sz="quarter" idx="4"/>
          </p:nvPr>
        </p:nvSpPr>
        <p:spPr bwMode="auto">
          <a:xfrm>
            <a:off x="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charset="0"/>
              </a:defRPr>
            </a:lvl1pPr>
          </a:lstStyle>
          <a:p>
            <a:pPr>
              <a:defRPr/>
            </a:pPr>
            <a:endParaRPr lang="tr-TR"/>
          </a:p>
        </p:txBody>
      </p:sp>
      <p:sp>
        <p:nvSpPr>
          <p:cNvPr id="70663" name="Rectangle 7"/>
          <p:cNvSpPr>
            <a:spLocks noGrp="1" noChangeArrowheads="1"/>
          </p:cNvSpPr>
          <p:nvPr>
            <p:ph type="sldNum" sz="quarter" idx="5"/>
          </p:nvPr>
        </p:nvSpPr>
        <p:spPr bwMode="auto">
          <a:xfrm>
            <a:off x="3829050"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C889DCD1-BCA6-4144-BEBE-0235B18FD4F6}" type="slidenum">
              <a:rPr lang="tr-TR"/>
              <a:pPr>
                <a:defRPr/>
              </a:pPr>
              <a:t>‹#›</a:t>
            </a:fld>
            <a:endParaRPr lang="tr-TR"/>
          </a:p>
        </p:txBody>
      </p:sp>
    </p:spTree>
    <p:extLst>
      <p:ext uri="{BB962C8B-B14F-4D97-AF65-F5344CB8AC3E}">
        <p14:creationId xmlns:p14="http://schemas.microsoft.com/office/powerpoint/2010/main" val="35158162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a:defRPr/>
            </a:pPr>
            <a:endParaRPr lang="tr-TR"/>
          </a:p>
        </p:txBody>
      </p:sp>
      <p:sp>
        <p:nvSpPr>
          <p:cNvPr id="5" name="Slayt Numarası Yer Tutucusu 4"/>
          <p:cNvSpPr>
            <a:spLocks noGrp="1"/>
          </p:cNvSpPr>
          <p:nvPr>
            <p:ph type="sldNum" sz="quarter" idx="5"/>
          </p:nvPr>
        </p:nvSpPr>
        <p:spPr/>
        <p:txBody>
          <a:bodyPr/>
          <a:lstStyle/>
          <a:p>
            <a:pPr>
              <a:defRPr/>
            </a:pPr>
            <a:fld id="{C889DCD1-BCA6-4144-BEBE-0235B18FD4F6}" type="slidenum">
              <a:rPr lang="tr-TR" smtClean="0"/>
              <a:pPr>
                <a:defRPr/>
              </a:pPr>
              <a:t>1</a:t>
            </a:fld>
            <a:endParaRPr lang="tr-TR"/>
          </a:p>
        </p:txBody>
      </p:sp>
    </p:spTree>
    <p:extLst>
      <p:ext uri="{BB962C8B-B14F-4D97-AF65-F5344CB8AC3E}">
        <p14:creationId xmlns:p14="http://schemas.microsoft.com/office/powerpoint/2010/main" val="426553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4174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18887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800" dirty="0"/>
              <a:t>Sezgisel</a:t>
            </a:r>
          </a:p>
          <a:p>
            <a:r>
              <a:rPr lang="tr-TR" sz="800" dirty="0"/>
              <a:t>Bilgisel</a:t>
            </a:r>
          </a:p>
          <a:p>
            <a:r>
              <a:rPr lang="tr-TR" sz="800" dirty="0"/>
              <a:t>Bilgi ve sezgisel </a:t>
            </a:r>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144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a:defRPr/>
            </a:pPr>
            <a:endParaRPr lang="tr-TR"/>
          </a:p>
        </p:txBody>
      </p:sp>
      <p:sp>
        <p:nvSpPr>
          <p:cNvPr id="5" name="Slayt Numarası Yer Tutucusu 4"/>
          <p:cNvSpPr>
            <a:spLocks noGrp="1"/>
          </p:cNvSpPr>
          <p:nvPr>
            <p:ph type="sldNum" sz="quarter" idx="5"/>
          </p:nvPr>
        </p:nvSpPr>
        <p:spPr/>
        <p:txBody>
          <a:bodyPr/>
          <a:lstStyle/>
          <a:p>
            <a:pPr>
              <a:defRPr/>
            </a:pPr>
            <a:fld id="{C889DCD1-BCA6-4144-BEBE-0235B18FD4F6}" type="slidenum">
              <a:rPr lang="tr-TR" smtClean="0"/>
              <a:pPr>
                <a:defRPr/>
              </a:pPr>
              <a:t>17</a:t>
            </a:fld>
            <a:endParaRPr lang="tr-TR"/>
          </a:p>
        </p:txBody>
      </p:sp>
    </p:spTree>
    <p:extLst>
      <p:ext uri="{BB962C8B-B14F-4D97-AF65-F5344CB8AC3E}">
        <p14:creationId xmlns:p14="http://schemas.microsoft.com/office/powerpoint/2010/main" val="688171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a:defRPr/>
            </a:pPr>
            <a:endParaRPr lang="tr-TR"/>
          </a:p>
        </p:txBody>
      </p:sp>
      <p:sp>
        <p:nvSpPr>
          <p:cNvPr id="5" name="Slayt Numarası Yer Tutucusu 4"/>
          <p:cNvSpPr>
            <a:spLocks noGrp="1"/>
          </p:cNvSpPr>
          <p:nvPr>
            <p:ph type="sldNum" sz="quarter" idx="5"/>
          </p:nvPr>
        </p:nvSpPr>
        <p:spPr/>
        <p:txBody>
          <a:bodyPr/>
          <a:lstStyle/>
          <a:p>
            <a:pPr>
              <a:defRPr/>
            </a:pPr>
            <a:fld id="{C889DCD1-BCA6-4144-BEBE-0235B18FD4F6}" type="slidenum">
              <a:rPr lang="tr-TR" smtClean="0"/>
              <a:pPr>
                <a:defRPr/>
              </a:pPr>
              <a:t>24</a:t>
            </a:fld>
            <a:endParaRPr lang="tr-TR"/>
          </a:p>
        </p:txBody>
      </p:sp>
    </p:spTree>
    <p:extLst>
      <p:ext uri="{BB962C8B-B14F-4D97-AF65-F5344CB8AC3E}">
        <p14:creationId xmlns:p14="http://schemas.microsoft.com/office/powerpoint/2010/main" val="3203741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i="0" u="none" strike="noStrike" kern="1200" dirty="0">
                <a:solidFill>
                  <a:schemeClr val="tx1"/>
                </a:solidFill>
                <a:effectLst/>
                <a:latin typeface="Arial" charset="0"/>
                <a:ea typeface="+mn-ea"/>
                <a:cs typeface="+mn-cs"/>
              </a:rPr>
              <a:t>Biyomekanik</a:t>
            </a:r>
            <a:r>
              <a:rPr lang="tr-TR" sz="1200" b="0" i="0" u="none" strike="noStrike" kern="1200" dirty="0">
                <a:solidFill>
                  <a:schemeClr val="tx1"/>
                </a:solidFill>
                <a:effectLst/>
                <a:latin typeface="Arial" charset="0"/>
                <a:ea typeface="+mn-ea"/>
                <a:cs typeface="+mn-cs"/>
              </a:rPr>
              <a:t>; kasların, kemiklerin, </a:t>
            </a:r>
            <a:r>
              <a:rPr lang="tr-TR" sz="1200" b="0" i="0" u="none" strike="noStrike" kern="1200" dirty="0" err="1">
                <a:solidFill>
                  <a:schemeClr val="tx1"/>
                </a:solidFill>
                <a:effectLst/>
                <a:latin typeface="Arial" charset="0"/>
                <a:ea typeface="+mn-ea"/>
                <a:cs typeface="+mn-cs"/>
              </a:rPr>
              <a:t>tendonların</a:t>
            </a:r>
            <a:r>
              <a:rPr lang="tr-TR" sz="1200" b="0" i="0" u="none" strike="noStrike" kern="1200" dirty="0">
                <a:solidFill>
                  <a:schemeClr val="tx1"/>
                </a:solidFill>
                <a:effectLst/>
                <a:latin typeface="Arial" charset="0"/>
                <a:ea typeface="+mn-ea"/>
                <a:cs typeface="+mn-cs"/>
              </a:rPr>
              <a:t> ve bağların hareketi üretmek için birlikte nasıl çalıştıkları da dahil olmak üz</a:t>
            </a:r>
          </a:p>
          <a:p>
            <a:r>
              <a:rPr lang="tr-TR" sz="1200" b="1" i="0" u="none" strike="noStrike" kern="1200" dirty="0">
                <a:solidFill>
                  <a:schemeClr val="tx1"/>
                </a:solidFill>
                <a:effectLst/>
                <a:latin typeface="Arial" charset="0"/>
                <a:ea typeface="+mn-ea"/>
                <a:cs typeface="+mn-cs"/>
              </a:rPr>
              <a:t>Fizyoloji Nedir</a:t>
            </a:r>
            <a:r>
              <a:rPr lang="tr-TR" sz="1200" b="0" i="0" u="none" strike="noStrike" kern="1200" dirty="0">
                <a:solidFill>
                  <a:schemeClr val="tx1"/>
                </a:solidFill>
                <a:effectLst/>
                <a:latin typeface="Arial" charset="0"/>
                <a:ea typeface="+mn-ea"/>
                <a:cs typeface="+mn-cs"/>
              </a:rPr>
              <a:t>? Fizyoloji en basit tanımıyla, yaşamın mantığını araştıran bir bilim </a:t>
            </a:r>
            <a:r>
              <a:rPr lang="tr-TR" sz="1200" b="0" i="0" u="none" strike="noStrike" kern="1200" dirty="0" err="1">
                <a:solidFill>
                  <a:schemeClr val="tx1"/>
                </a:solidFill>
                <a:effectLst/>
                <a:latin typeface="Arial" charset="0"/>
                <a:ea typeface="+mn-ea"/>
                <a:cs typeface="+mn-cs"/>
              </a:rPr>
              <a:t>dalıdır.ere</a:t>
            </a:r>
            <a:r>
              <a:rPr lang="tr-TR" sz="1200" b="0" i="0" u="none" strike="noStrike" kern="1200" dirty="0">
                <a:solidFill>
                  <a:schemeClr val="tx1"/>
                </a:solidFill>
                <a:effectLst/>
                <a:latin typeface="Arial" charset="0"/>
                <a:ea typeface="+mn-ea"/>
                <a:cs typeface="+mn-cs"/>
              </a:rPr>
              <a:t> canlı bir vücudun hareket bilimidir.</a:t>
            </a:r>
          </a:p>
          <a:p>
            <a:r>
              <a:rPr lang="tr-TR" sz="1200" b="1" i="0" u="none" strike="noStrike" kern="1200" dirty="0">
                <a:solidFill>
                  <a:schemeClr val="tx1"/>
                </a:solidFill>
                <a:effectLst/>
                <a:latin typeface="Arial" charset="0"/>
                <a:ea typeface="+mn-ea"/>
                <a:cs typeface="+mn-cs"/>
              </a:rPr>
              <a:t>Patoloji</a:t>
            </a:r>
            <a:r>
              <a:rPr lang="tr-TR" sz="1200" b="0" i="0" u="none" strike="noStrike" kern="1200" dirty="0">
                <a:solidFill>
                  <a:schemeClr val="tx1"/>
                </a:solidFill>
                <a:effectLst/>
                <a:latin typeface="Arial" charset="0"/>
                <a:ea typeface="+mn-ea"/>
                <a:cs typeface="+mn-cs"/>
              </a:rPr>
              <a:t> Hastalıklar sonucu organlarda, hücresel düzeyde meydana gelen değişiklikleri</a:t>
            </a:r>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8143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r-TR" sz="1200" b="1" i="0" u="none" strike="noStrike" kern="1200" dirty="0">
                <a:solidFill>
                  <a:schemeClr val="tx1"/>
                </a:solidFill>
                <a:effectLst/>
                <a:latin typeface="Arial" charset="0"/>
                <a:ea typeface="+mn-ea"/>
                <a:cs typeface="+mn-cs"/>
              </a:rPr>
              <a:t>Titreşimin</a:t>
            </a:r>
            <a:r>
              <a:rPr lang="tr-TR" sz="1200" b="0" i="0" u="none" strike="noStrike" kern="1200" dirty="0">
                <a:solidFill>
                  <a:schemeClr val="tx1"/>
                </a:solidFill>
                <a:effectLst/>
                <a:latin typeface="Arial" charset="0"/>
                <a:ea typeface="+mn-ea"/>
                <a:cs typeface="+mn-cs"/>
              </a:rPr>
              <a:t> frekansı: </a:t>
            </a:r>
            <a:r>
              <a:rPr lang="tr-TR" sz="1200" b="1" i="0" u="none" strike="noStrike" kern="1200" dirty="0">
                <a:solidFill>
                  <a:schemeClr val="tx1"/>
                </a:solidFill>
                <a:effectLst/>
                <a:latin typeface="Arial" charset="0"/>
                <a:ea typeface="+mn-ea"/>
                <a:cs typeface="+mn-cs"/>
              </a:rPr>
              <a:t>Birim</a:t>
            </a:r>
            <a:r>
              <a:rPr lang="tr-TR" sz="1200" b="0" i="0" u="none" strike="noStrike" kern="1200" dirty="0">
                <a:solidFill>
                  <a:schemeClr val="tx1"/>
                </a:solidFill>
                <a:effectLst/>
                <a:latin typeface="Arial" charset="0"/>
                <a:ea typeface="+mn-ea"/>
                <a:cs typeface="+mn-cs"/>
              </a:rPr>
              <a:t> zamandaki </a:t>
            </a:r>
            <a:r>
              <a:rPr lang="tr-TR" sz="1200" b="1" i="0" u="none" strike="noStrike" kern="1200" dirty="0">
                <a:solidFill>
                  <a:schemeClr val="tx1"/>
                </a:solidFill>
                <a:effectLst/>
                <a:latin typeface="Arial" charset="0"/>
                <a:ea typeface="+mn-ea"/>
                <a:cs typeface="+mn-cs"/>
              </a:rPr>
              <a:t>titreşim</a:t>
            </a:r>
            <a:r>
              <a:rPr lang="tr-TR" sz="1200" b="0" i="0" u="none" strike="noStrike" kern="1200" dirty="0">
                <a:solidFill>
                  <a:schemeClr val="tx1"/>
                </a:solidFill>
                <a:effectLst/>
                <a:latin typeface="Arial" charset="0"/>
                <a:ea typeface="+mn-ea"/>
                <a:cs typeface="+mn-cs"/>
              </a:rPr>
              <a:t> sayısına </a:t>
            </a:r>
            <a:r>
              <a:rPr lang="tr-TR" sz="1200" b="1" i="0" u="none" strike="noStrike" kern="1200" dirty="0">
                <a:solidFill>
                  <a:schemeClr val="tx1"/>
                </a:solidFill>
                <a:effectLst/>
                <a:latin typeface="Arial" charset="0"/>
                <a:ea typeface="+mn-ea"/>
                <a:cs typeface="+mn-cs"/>
              </a:rPr>
              <a:t>titreşimin</a:t>
            </a:r>
            <a:r>
              <a:rPr lang="tr-TR" sz="1200" b="0" i="0" u="none" strike="noStrike" kern="1200" dirty="0">
                <a:solidFill>
                  <a:schemeClr val="tx1"/>
                </a:solidFill>
                <a:effectLst/>
                <a:latin typeface="Arial" charset="0"/>
                <a:ea typeface="+mn-ea"/>
                <a:cs typeface="+mn-cs"/>
              </a:rPr>
              <a:t> frekansı denir. </a:t>
            </a:r>
            <a:r>
              <a:rPr lang="tr-TR" sz="1200" b="1" i="0" u="none" strike="noStrike" kern="1200" dirty="0">
                <a:solidFill>
                  <a:schemeClr val="tx1"/>
                </a:solidFill>
                <a:effectLst/>
                <a:latin typeface="Arial" charset="0"/>
                <a:ea typeface="+mn-ea"/>
                <a:cs typeface="+mn-cs"/>
              </a:rPr>
              <a:t>Birimi</a:t>
            </a:r>
            <a:r>
              <a:rPr lang="tr-TR" sz="1200" b="0" i="0" u="none" strike="noStrike" kern="1200" dirty="0">
                <a:solidFill>
                  <a:schemeClr val="tx1"/>
                </a:solidFill>
                <a:effectLst/>
                <a:latin typeface="Arial" charset="0"/>
                <a:ea typeface="+mn-ea"/>
                <a:cs typeface="+mn-cs"/>
              </a:rPr>
              <a:t> </a:t>
            </a:r>
            <a:r>
              <a:rPr lang="tr-TR" sz="1200" b="0" i="0" u="none" strike="noStrike" kern="1200" dirty="0" err="1">
                <a:solidFill>
                  <a:schemeClr val="tx1"/>
                </a:solidFill>
                <a:effectLst/>
                <a:latin typeface="Arial" charset="0"/>
                <a:ea typeface="+mn-ea"/>
                <a:cs typeface="+mn-cs"/>
              </a:rPr>
              <a:t>Hertz'dir</a:t>
            </a:r>
            <a:r>
              <a:rPr lang="tr-TR" sz="1200" b="0" i="0" u="none" strike="noStrike" kern="1200" dirty="0">
                <a:solidFill>
                  <a:schemeClr val="tx1"/>
                </a:solidFill>
                <a:effectLst/>
                <a:latin typeface="Arial" charset="0"/>
                <a:ea typeface="+mn-ea"/>
                <a:cs typeface="+mn-cs"/>
              </a:rPr>
              <a:t> (Hz). </a:t>
            </a:r>
            <a:r>
              <a:rPr lang="tr-TR" sz="1200" b="1" i="0" u="none" strike="noStrike" kern="1200" dirty="0">
                <a:solidFill>
                  <a:schemeClr val="tx1"/>
                </a:solidFill>
                <a:effectLst/>
                <a:latin typeface="Arial" charset="0"/>
                <a:ea typeface="+mn-ea"/>
                <a:cs typeface="+mn-cs"/>
              </a:rPr>
              <a:t>Titreşim</a:t>
            </a:r>
            <a:r>
              <a:rPr lang="tr-TR" sz="1200" b="0" i="0" u="none" strike="noStrike" kern="1200" dirty="0">
                <a:solidFill>
                  <a:schemeClr val="tx1"/>
                </a:solidFill>
                <a:effectLst/>
                <a:latin typeface="Arial" charset="0"/>
                <a:ea typeface="+mn-ea"/>
                <a:cs typeface="+mn-cs"/>
              </a:rPr>
              <a:t> Şiddeti: </a:t>
            </a:r>
            <a:r>
              <a:rPr lang="tr-TR" sz="1200" b="1" i="0" u="none" strike="noStrike" kern="1200" dirty="0">
                <a:solidFill>
                  <a:schemeClr val="tx1"/>
                </a:solidFill>
                <a:effectLst/>
                <a:latin typeface="Arial" charset="0"/>
                <a:ea typeface="+mn-ea"/>
                <a:cs typeface="+mn-cs"/>
              </a:rPr>
              <a:t>Titreşimin</a:t>
            </a:r>
            <a:r>
              <a:rPr lang="tr-TR" sz="1200" b="0" i="0" u="none" strike="noStrike" kern="1200" dirty="0">
                <a:solidFill>
                  <a:schemeClr val="tx1"/>
                </a:solidFill>
                <a:effectLst/>
                <a:latin typeface="Arial" charset="0"/>
                <a:ea typeface="+mn-ea"/>
                <a:cs typeface="+mn-cs"/>
              </a:rPr>
              <a:t> oluştuğu ortamda titreşimden ileri gelen enerjinin hareket yönüne dikey, </a:t>
            </a:r>
            <a:r>
              <a:rPr lang="tr-TR" sz="1200" b="1" i="0" u="none" strike="noStrike" kern="1200" dirty="0">
                <a:solidFill>
                  <a:schemeClr val="tx1"/>
                </a:solidFill>
                <a:effectLst/>
                <a:latin typeface="Arial" charset="0"/>
                <a:ea typeface="+mn-ea"/>
                <a:cs typeface="+mn-cs"/>
              </a:rPr>
              <a:t>birim</a:t>
            </a:r>
            <a:r>
              <a:rPr lang="tr-TR" sz="1200" b="0" i="0" u="none" strike="noStrike" kern="1200" dirty="0">
                <a:solidFill>
                  <a:schemeClr val="tx1"/>
                </a:solidFill>
                <a:effectLst/>
                <a:latin typeface="Arial" charset="0"/>
                <a:ea typeface="+mn-ea"/>
                <a:cs typeface="+mn-cs"/>
              </a:rPr>
              <a:t> alanda, </a:t>
            </a:r>
            <a:r>
              <a:rPr lang="tr-TR" sz="1200" b="1" i="0" u="none" strike="noStrike" kern="1200" dirty="0">
                <a:solidFill>
                  <a:schemeClr val="tx1"/>
                </a:solidFill>
                <a:effectLst/>
                <a:latin typeface="Arial" charset="0"/>
                <a:ea typeface="+mn-ea"/>
                <a:cs typeface="+mn-cs"/>
              </a:rPr>
              <a:t>birim</a:t>
            </a:r>
            <a:r>
              <a:rPr lang="tr-TR" sz="1200" b="0" i="0" u="none" strike="noStrike" kern="1200" dirty="0">
                <a:solidFill>
                  <a:schemeClr val="tx1"/>
                </a:solidFill>
                <a:effectLst/>
                <a:latin typeface="Arial" charset="0"/>
                <a:ea typeface="+mn-ea"/>
                <a:cs typeface="+mn-cs"/>
              </a:rPr>
              <a:t> zamandaki akım gücüne, </a:t>
            </a:r>
            <a:r>
              <a:rPr lang="tr-TR" sz="1200" b="1" i="0" u="none" strike="noStrike" kern="1200" dirty="0">
                <a:solidFill>
                  <a:schemeClr val="tx1"/>
                </a:solidFill>
                <a:effectLst/>
                <a:latin typeface="Arial" charset="0"/>
                <a:ea typeface="+mn-ea"/>
                <a:cs typeface="+mn-cs"/>
              </a:rPr>
              <a:t>titreşimin</a:t>
            </a:r>
            <a:r>
              <a:rPr lang="tr-TR" sz="1200" b="0" i="0" u="none" strike="noStrike" kern="1200" dirty="0">
                <a:solidFill>
                  <a:schemeClr val="tx1"/>
                </a:solidFill>
                <a:effectLst/>
                <a:latin typeface="Arial" charset="0"/>
                <a:ea typeface="+mn-ea"/>
                <a:cs typeface="+mn-cs"/>
              </a:rPr>
              <a:t> şiddeti denir. </a:t>
            </a:r>
            <a:r>
              <a:rPr lang="tr-TR" sz="1200" b="1" i="0" u="none" strike="noStrike" kern="1200" dirty="0">
                <a:solidFill>
                  <a:schemeClr val="tx1"/>
                </a:solidFill>
                <a:effectLst/>
                <a:latin typeface="Arial" charset="0"/>
                <a:ea typeface="+mn-ea"/>
                <a:cs typeface="+mn-cs"/>
              </a:rPr>
              <a:t>Birimi</a:t>
            </a:r>
            <a:r>
              <a:rPr lang="tr-TR" sz="1200" b="0" i="0" u="none" strike="noStrike" kern="1200" dirty="0">
                <a:solidFill>
                  <a:schemeClr val="tx1"/>
                </a:solidFill>
                <a:effectLst/>
                <a:latin typeface="Arial" charset="0"/>
                <a:ea typeface="+mn-ea"/>
                <a:cs typeface="+mn-cs"/>
              </a:rPr>
              <a:t> (W/cm2) </a:t>
            </a:r>
            <a:r>
              <a:rPr lang="tr-TR" sz="1200" b="0" i="0" u="none" strike="noStrike" kern="1200" dirty="0" err="1">
                <a:solidFill>
                  <a:schemeClr val="tx1"/>
                </a:solidFill>
                <a:effectLst/>
                <a:latin typeface="Arial" charset="0"/>
                <a:ea typeface="+mn-ea"/>
                <a:cs typeface="+mn-cs"/>
              </a:rPr>
              <a:t>dir</a:t>
            </a:r>
            <a:r>
              <a:rPr lang="tr-TR" sz="1200" b="0" i="0" u="none" strike="noStrike" kern="1200" dirty="0">
                <a:solidFill>
                  <a:schemeClr val="tx1"/>
                </a:solidFill>
                <a:effectLst/>
                <a:latin typeface="Arial" charset="0"/>
                <a:ea typeface="+mn-ea"/>
                <a:cs typeface="+mn-cs"/>
              </a:rPr>
              <a:t>.</a:t>
            </a:r>
            <a:endParaRPr lang="tr-TR" dirty="0"/>
          </a:p>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112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FFFFFF"/>
                </a:solidFill>
              </a:rPr>
              <a:t>HEİNRİCH in teorisini tartışalım</a:t>
            </a:r>
          </a:p>
          <a:p>
            <a:endParaRPr lang="tr-TR" dirty="0">
              <a:solidFill>
                <a:srgbClr val="FFFFFF"/>
              </a:solidFill>
            </a:endParaRPr>
          </a:p>
          <a:p>
            <a:r>
              <a:rPr lang="tr-TR" dirty="0">
                <a:solidFill>
                  <a:srgbClr val="FFFFFF"/>
                </a:solidFill>
              </a:rPr>
              <a:t>Kartalda </a:t>
            </a:r>
            <a:r>
              <a:rPr lang="tr-TR" dirty="0" err="1">
                <a:solidFill>
                  <a:srgbClr val="FFFFFF"/>
                </a:solidFill>
              </a:rPr>
              <a:t>fore</a:t>
            </a:r>
            <a:r>
              <a:rPr lang="tr-TR" dirty="0">
                <a:solidFill>
                  <a:srgbClr val="FFFFFF"/>
                </a:solidFill>
              </a:rPr>
              <a:t> kazıklar (kare kutu şeklinde) alınması gereken önlemler (davranış</a:t>
            </a:r>
            <a:r>
              <a:rPr lang="tr-TR" baseline="0" dirty="0">
                <a:solidFill>
                  <a:srgbClr val="FFFFFF"/>
                </a:solidFill>
              </a:rPr>
              <a:t> / ortam önlemleri)</a:t>
            </a:r>
            <a:endParaRPr lang="tr-TR" dirty="0"/>
          </a:p>
        </p:txBody>
      </p:sp>
      <p:sp>
        <p:nvSpPr>
          <p:cNvPr id="4" name="Altbilgi Yer Tutucusu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D4F71A-3D87-475A-9A18-2F059D4F5F24}"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726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Ne olmuşta iş kazası olmamış?</a:t>
            </a:r>
          </a:p>
          <a:p>
            <a:r>
              <a:rPr lang="tr-TR" dirty="0">
                <a:solidFill>
                  <a:srgbClr val="FFFFFF"/>
                </a:solidFill>
              </a:rPr>
              <a:t>HEİNRİCH in teorisini tartışalım</a:t>
            </a:r>
            <a:endParaRPr lang="tr-TR" dirty="0"/>
          </a:p>
        </p:txBody>
      </p:sp>
      <p:sp>
        <p:nvSpPr>
          <p:cNvPr id="4" name="Altbilgi Yer Tutucusu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DD4F71A-3D87-475A-9A18-2F059D4F5F24}"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053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895350" y="744538"/>
            <a:ext cx="4972050" cy="3729037"/>
          </a:xfrm>
          <a:ln/>
        </p:spPr>
      </p:sp>
      <p:sp>
        <p:nvSpPr>
          <p:cNvPr id="173059" name="Rectangle 3"/>
          <p:cNvSpPr>
            <a:spLocks noGrp="1" noChangeArrowheads="1"/>
          </p:cNvSpPr>
          <p:nvPr>
            <p:ph type="body" idx="1"/>
          </p:nvPr>
        </p:nvSpPr>
        <p:spPr>
          <a:xfrm>
            <a:off x="901489" y="4722693"/>
            <a:ext cx="4958186" cy="4475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6" tIns="47438" rIns="94876" bIns="47438"/>
          <a:lstStyle/>
          <a:p>
            <a:endParaRPr lang="tr-TR">
              <a:latin typeface="Arial" pitchFamily="34" charset="0"/>
            </a:endParaRPr>
          </a:p>
        </p:txBody>
      </p:sp>
      <p:sp>
        <p:nvSpPr>
          <p:cNvPr id="173060" name="Altbilgi Yer Tutucusu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49741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60731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895350" y="744538"/>
            <a:ext cx="4972050" cy="3729037"/>
          </a:xfrm>
          <a:ln/>
        </p:spPr>
      </p:sp>
      <p:sp>
        <p:nvSpPr>
          <p:cNvPr id="174083" name="Rectangle 3"/>
          <p:cNvSpPr>
            <a:spLocks noGrp="1" noChangeArrowheads="1"/>
          </p:cNvSpPr>
          <p:nvPr>
            <p:ph type="body" idx="1"/>
          </p:nvPr>
        </p:nvSpPr>
        <p:spPr>
          <a:xfrm>
            <a:off x="901489" y="4722693"/>
            <a:ext cx="4958186" cy="44758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76" tIns="47438" rIns="94876" bIns="47438"/>
          <a:lstStyle/>
          <a:p>
            <a:endParaRPr lang="tr-TR">
              <a:latin typeface="Arial" pitchFamily="34" charset="0"/>
            </a:endParaRPr>
          </a:p>
        </p:txBody>
      </p:sp>
      <p:sp>
        <p:nvSpPr>
          <p:cNvPr id="174084" name="Altbilgi Yer Tutucusu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48685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9354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63498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2671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83273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73556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0810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3031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417DF8-993F-4E53-8712-D6D301E31C7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t>44 sunu</a:t>
            </a:r>
            <a:endParaRPr lang="en-US" altLang="tr-TR"/>
          </a:p>
        </p:txBody>
      </p:sp>
    </p:spTree>
    <p:extLst>
      <p:ext uri="{BB962C8B-B14F-4D97-AF65-F5344CB8AC3E}">
        <p14:creationId xmlns:p14="http://schemas.microsoft.com/office/powerpoint/2010/main" val="2789103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346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1601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5917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8392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2780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801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6477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9815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Alt Bilgi Yer Tutucusu 3"/>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ayt Numarası Yer Tutucusu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9DCD1-BCA6-4144-BEBE-0235B18FD4F6}" type="slidenum">
              <a:rPr kumimoji="0" lang="tr-TR"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tr-TR"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3047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oleObject" Target="../embeddings/oleObject2.bin"/><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a:prstGeom prst="rect">
            <a:avLst/>
          </a:prstGeom>
        </p:spPr>
        <p:txBody>
          <a:bodyPr anchor="b">
            <a:normAutofit/>
          </a:bodyPr>
          <a:lstStyle>
            <a:lvl1pPr algn="ctr">
              <a:defRPr sz="4050"/>
            </a:lvl1pPr>
          </a:lstStyle>
          <a:p>
            <a:r>
              <a:rPr lang="tr-TR"/>
              <a:t>Asıl başlık stilini düzenlemek için tıklayın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5D5118-39DE-4C2E-99F9-1EA5980A7050}" type="slidenum">
              <a:rPr lang="tr-TR" smtClean="0"/>
              <a:t>‹#›</a:t>
            </a:fld>
            <a:endParaRPr lang="tr-TR" dirty="0"/>
          </a:p>
        </p:txBody>
      </p:sp>
    </p:spTree>
    <p:extLst>
      <p:ext uri="{BB962C8B-B14F-4D97-AF65-F5344CB8AC3E}">
        <p14:creationId xmlns:p14="http://schemas.microsoft.com/office/powerpoint/2010/main" val="391022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a:prstGeom prst="rect">
            <a:avLst/>
          </a:prstGeom>
        </p:spPr>
        <p:txBody>
          <a:bodyPr anchor="b">
            <a:normAutofit/>
          </a:bodyPr>
          <a:lstStyle>
            <a:lvl1pPr algn="ctr">
              <a:defRPr sz="21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597124250"/>
      </p:ext>
    </p:extLst>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3022135403"/>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78798033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252569398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1116013" y="1989138"/>
            <a:ext cx="7543800" cy="4114800"/>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351429196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9300"/>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29300"/>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46803813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İçeri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1577051995"/>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Slayt Numarası Yer Tutucusu 2"/>
          <p:cNvSpPr>
            <a:spLocks noGrp="1"/>
          </p:cNvSpPr>
          <p:nvPr>
            <p:ph type="sldNum" sz="quarter" idx="10"/>
          </p:nvPr>
        </p:nvSpPr>
        <p:spPr>
          <a:xfrm>
            <a:off x="7972425" y="6511925"/>
            <a:ext cx="1152525" cy="260350"/>
          </a:xfrm>
          <a:prstGeom prst="rect">
            <a:avLst/>
          </a:prstGeom>
        </p:spPr>
        <p:txBody>
          <a:bodyPr/>
          <a:lstStyle/>
          <a:p>
            <a:fld id="{8AA60015-3140-4981-A68A-AC874AC84979}" type="slidenum">
              <a:rPr lang="tr-TR" smtClean="0"/>
              <a:pPr/>
              <a:t>‹#›</a:t>
            </a:fld>
            <a:endParaRPr lang="tr-TR" dirty="0"/>
          </a:p>
        </p:txBody>
      </p:sp>
    </p:spTree>
    <p:extLst>
      <p:ext uri="{BB962C8B-B14F-4D97-AF65-F5344CB8AC3E}">
        <p14:creationId xmlns:p14="http://schemas.microsoft.com/office/powerpoint/2010/main" val="69904963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1_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21362"/>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xfrm>
            <a:off x="1042988" y="6400800"/>
            <a:ext cx="1905000" cy="457200"/>
          </a:xfrm>
          <a:prstGeom prst="rect">
            <a:avLst/>
          </a:prstGeom>
        </p:spPr>
        <p:txBody>
          <a:bodyPr/>
          <a:lstStyle>
            <a:lvl1pPr>
              <a:defRPr/>
            </a:lvl1pPr>
          </a:lstStyle>
          <a:p>
            <a:pPr algn="ctr" fontAlgn="base">
              <a:spcBef>
                <a:spcPct val="0"/>
              </a:spcBef>
              <a:spcAft>
                <a:spcPct val="0"/>
              </a:spcAft>
              <a:defRPr/>
            </a:pPr>
            <a:endParaRPr lang="tr-TR" sz="3600" b="1">
              <a:solidFill>
                <a:srgbClr val="FFFFFF"/>
              </a:solidFill>
              <a:latin typeface="Times New Roman" pitchFamily="18" charset="0"/>
            </a:endParaRPr>
          </a:p>
        </p:txBody>
      </p:sp>
      <p:sp>
        <p:nvSpPr>
          <p:cNvPr id="4" name="Rectangle 18"/>
          <p:cNvSpPr>
            <a:spLocks noGrp="1" noChangeArrowheads="1"/>
          </p:cNvSpPr>
          <p:nvPr>
            <p:ph type="ftr" sz="quarter" idx="11"/>
          </p:nvPr>
        </p:nvSpPr>
        <p:spPr>
          <a:xfrm>
            <a:off x="3419475" y="6400800"/>
            <a:ext cx="2895600" cy="457200"/>
          </a:xfrm>
          <a:prstGeom prst="rect">
            <a:avLst/>
          </a:prstGeom>
        </p:spPr>
        <p:txBody>
          <a:bodyPr/>
          <a:lstStyle>
            <a:lvl1pPr>
              <a:defRPr sz="1200" b="1"/>
            </a:lvl1pPr>
          </a:lstStyle>
          <a:p>
            <a:pPr algn="ctr" fontAlgn="base">
              <a:spcBef>
                <a:spcPct val="0"/>
              </a:spcBef>
              <a:spcAft>
                <a:spcPct val="0"/>
              </a:spcAft>
              <a:defRPr/>
            </a:pPr>
            <a:endParaRPr lang="tr-TR">
              <a:solidFill>
                <a:srgbClr val="FFFFFF"/>
              </a:solidFill>
              <a:latin typeface="Times New Roman" pitchFamily="18" charset="0"/>
            </a:endParaRPr>
          </a:p>
        </p:txBody>
      </p:sp>
      <p:sp>
        <p:nvSpPr>
          <p:cNvPr id="5" name="Rectangle 19"/>
          <p:cNvSpPr>
            <a:spLocks noGrp="1" noChangeArrowheads="1"/>
          </p:cNvSpPr>
          <p:nvPr>
            <p:ph type="sldNum" sz="quarter" idx="12"/>
          </p:nvPr>
        </p:nvSpPr>
        <p:spPr/>
        <p:txBody>
          <a:bodyPr/>
          <a:lstStyle>
            <a:lvl1pPr>
              <a:defRPr/>
            </a:lvl1pPr>
          </a:lstStyle>
          <a:p>
            <a:pPr>
              <a:defRPr/>
            </a:pPr>
            <a:fld id="{40CE0169-EA68-421F-B293-083305F556FE}" type="slidenum">
              <a:rPr lang="tr-TR">
                <a:solidFill>
                  <a:srgbClr val="FFFFFF"/>
                </a:solidFill>
              </a:rPr>
              <a:pPr>
                <a:defRPr/>
              </a:pPr>
              <a:t>‹#›</a:t>
            </a:fld>
            <a:endParaRPr lang="tr-TR">
              <a:solidFill>
                <a:srgbClr val="FFFFFF"/>
              </a:solidFill>
            </a:endParaRPr>
          </a:p>
          <a:p>
            <a:pPr>
              <a:defRPr/>
            </a:pPr>
            <a:endParaRPr lang="tr-TR">
              <a:solidFill>
                <a:srgbClr val="FFFFFF"/>
              </a:solidFill>
            </a:endParaRPr>
          </a:p>
        </p:txBody>
      </p:sp>
    </p:spTree>
    <p:extLst>
      <p:ext uri="{BB962C8B-B14F-4D97-AF65-F5344CB8AC3E}">
        <p14:creationId xmlns:p14="http://schemas.microsoft.com/office/powerpoint/2010/main" val="376640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a:prstGeom prst="rect">
            <a:avLst/>
          </a:prstGeom>
        </p:spPr>
        <p:txBody>
          <a:bodyPr anchor="ctr"/>
          <a:lstStyle>
            <a:lvl1pPr>
              <a:defRPr sz="2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3734223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a:prstGeom prst="rect">
            <a:avLst/>
          </a:prstGeom>
        </p:spPr>
        <p:txBody>
          <a:bodyPr anchor="ctr"/>
          <a:lstStyle>
            <a:lvl1pPr>
              <a:defRPr sz="24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
        <p:nvSpPr>
          <p:cNvPr id="11" name="TextBox 10"/>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54844734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a:prstGeom prst="rect">
            <a:avLst/>
          </a:prstGeom>
        </p:spPr>
        <p:txBody>
          <a:bodyPr anchor="b"/>
          <a:lstStyle>
            <a:lvl1pPr>
              <a:defRPr sz="2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77642897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a:prstGeom prst="rect">
            <a:avLst/>
          </a:prstGeo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02459701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a:prstGeom prst="rect">
            <a:avLst/>
          </a:prstGeo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76" y="4480368"/>
            <a:ext cx="2475738" cy="13108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573986797"/>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58984829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a:prstGeom prst="rect">
            <a:avLst/>
          </a:prstGeo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296695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19"/>
          <p:cNvSpPr>
            <a:spLocks noGrp="1" noChangeArrowheads="1"/>
          </p:cNvSpPr>
          <p:nvPr>
            <p:ph type="sldNum" sz="quarter" idx="10"/>
          </p:nvPr>
        </p:nvSpPr>
        <p:spPr>
          <a:xfrm>
            <a:off x="7991476" y="6597650"/>
            <a:ext cx="1152525" cy="260350"/>
          </a:xfrm>
          <a:prstGeom prst="rect">
            <a:avLst/>
          </a:prstGeom>
        </p:spPr>
        <p:txBody>
          <a:bodyPr/>
          <a:lstStyle>
            <a:lvl1pPr algn="r">
              <a:defRPr sz="900" b="0">
                <a:solidFill>
                  <a:schemeClr val="tx1"/>
                </a:solidFill>
                <a:effectLst>
                  <a:outerShdw blurRad="38100" dist="38100" dir="2700000" algn="tl">
                    <a:srgbClr val="000000"/>
                  </a:outerShdw>
                </a:effectLst>
                <a:latin typeface="+mn-lt"/>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30571488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çerik">
    <p:spTree>
      <p:nvGrpSpPr>
        <p:cNvPr id="1" name=""/>
        <p:cNvGrpSpPr/>
        <p:nvPr/>
      </p:nvGrpSpPr>
      <p:grpSpPr>
        <a:xfrm>
          <a:off x="0" y="0"/>
          <a:ext cx="0" cy="0"/>
          <a:chOff x="0" y="0"/>
          <a:chExt cx="0" cy="0"/>
        </a:xfrm>
      </p:grpSpPr>
      <p:sp>
        <p:nvSpPr>
          <p:cNvPr id="3" name="Rectangle 17"/>
          <p:cNvSpPr>
            <a:spLocks noGrp="1" noChangeArrowheads="1"/>
          </p:cNvSpPr>
          <p:nvPr>
            <p:ph type="dt" sz="half" idx="10"/>
          </p:nvPr>
        </p:nvSpPr>
        <p:spPr>
          <a:xfrm>
            <a:off x="1042988" y="6400800"/>
            <a:ext cx="1905000" cy="457200"/>
          </a:xfrm>
          <a:prstGeom prst="rect">
            <a:avLst/>
          </a:prstGeom>
        </p:spPr>
        <p:txBody>
          <a:bodyPr/>
          <a:lstStyle>
            <a:lvl1pPr>
              <a:defRPr/>
            </a:lvl1pPr>
          </a:lstStyle>
          <a:p>
            <a:pPr algn="ctr" fontAlgn="base">
              <a:spcBef>
                <a:spcPct val="0"/>
              </a:spcBef>
              <a:spcAft>
                <a:spcPct val="0"/>
              </a:spcAft>
              <a:defRPr/>
            </a:pPr>
            <a:endParaRPr lang="tr-TR" sz="3600" b="1">
              <a:solidFill>
                <a:srgbClr val="FFFFFF"/>
              </a:solidFill>
              <a:latin typeface="Times New Roman" pitchFamily="18" charset="0"/>
            </a:endParaRPr>
          </a:p>
        </p:txBody>
      </p:sp>
      <p:sp>
        <p:nvSpPr>
          <p:cNvPr id="4" name="Rectangle 18"/>
          <p:cNvSpPr>
            <a:spLocks noGrp="1" noChangeArrowheads="1"/>
          </p:cNvSpPr>
          <p:nvPr>
            <p:ph type="ftr" sz="quarter" idx="11"/>
          </p:nvPr>
        </p:nvSpPr>
        <p:spPr>
          <a:xfrm>
            <a:off x="3419475" y="6400800"/>
            <a:ext cx="2895600" cy="457200"/>
          </a:xfrm>
          <a:prstGeom prst="rect">
            <a:avLst/>
          </a:prstGeom>
        </p:spPr>
        <p:txBody>
          <a:bodyPr/>
          <a:lstStyle>
            <a:lvl1pPr>
              <a:defRPr sz="1200" b="1"/>
            </a:lvl1pPr>
          </a:lstStyle>
          <a:p>
            <a:pPr algn="ctr" fontAlgn="base">
              <a:spcBef>
                <a:spcPct val="0"/>
              </a:spcBef>
              <a:spcAft>
                <a:spcPct val="0"/>
              </a:spcAft>
              <a:defRPr/>
            </a:pPr>
            <a:endParaRPr lang="tr-TR">
              <a:solidFill>
                <a:srgbClr val="FFFFFF"/>
              </a:solidFill>
              <a:latin typeface="Times New Roman" pitchFamily="18" charset="0"/>
            </a:endParaRPr>
          </a:p>
        </p:txBody>
      </p:sp>
      <p:sp>
        <p:nvSpPr>
          <p:cNvPr id="5" name="Rectangle 19"/>
          <p:cNvSpPr>
            <a:spLocks noGrp="1" noChangeArrowheads="1"/>
          </p:cNvSpPr>
          <p:nvPr>
            <p:ph type="sldNum" sz="quarter" idx="12"/>
          </p:nvPr>
        </p:nvSpPr>
        <p:spPr/>
        <p:txBody>
          <a:bodyPr/>
          <a:lstStyle>
            <a:lvl1pPr>
              <a:defRPr/>
            </a:lvl1pPr>
          </a:lstStyle>
          <a:p>
            <a:pPr>
              <a:defRPr/>
            </a:pPr>
            <a:fld id="{40CE0169-EA68-421F-B293-083305F556FE}" type="slidenum">
              <a:rPr lang="tr-TR">
                <a:solidFill>
                  <a:srgbClr val="FFFFFF"/>
                </a:solidFill>
              </a:rPr>
              <a:pPr>
                <a:defRPr/>
              </a:pPr>
              <a:t>‹#›</a:t>
            </a:fld>
            <a:endParaRPr lang="tr-TR">
              <a:solidFill>
                <a:srgbClr val="FFFFFF"/>
              </a:solidFill>
            </a:endParaRPr>
          </a:p>
          <a:p>
            <a:pPr>
              <a:defRPr/>
            </a:pPr>
            <a:endParaRPr lang="tr-TR">
              <a:solidFill>
                <a:srgbClr val="FFFFFF"/>
              </a:solidFill>
            </a:endParaRPr>
          </a:p>
        </p:txBody>
      </p:sp>
    </p:spTree>
    <p:extLst>
      <p:ext uri="{BB962C8B-B14F-4D97-AF65-F5344CB8AC3E}">
        <p14:creationId xmlns:p14="http://schemas.microsoft.com/office/powerpoint/2010/main" val="977593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465055855"/>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5" y="6597650"/>
            <a:ext cx="1152525" cy="260350"/>
          </a:xfrm>
        </p:spPr>
        <p:txBody>
          <a:bodyPr/>
          <a:lstStyle>
            <a:lvl1pPr algn="r">
              <a:defRPr sz="1200" b="0">
                <a:solidFill>
                  <a:schemeClr val="tx1"/>
                </a:solidFill>
                <a:effectLst>
                  <a:outerShdw blurRad="38100" dist="38100" dir="2700000" algn="tl">
                    <a:srgbClr val="000000"/>
                  </a:outerShdw>
                </a:effectLst>
                <a:latin typeface="+mn-lt"/>
              </a:defRPr>
            </a:lvl1pPr>
          </a:lstStyle>
          <a:p>
            <a:pPr>
              <a:defRPr/>
            </a:pPr>
            <a:fld id="{4AD39F39-9B33-4C22-8558-214AB0B8486E}" type="slidenum">
              <a:rPr lang="tr-TR"/>
              <a:pPr>
                <a:defRPr/>
              </a:pPr>
              <a:t>‹#›</a:t>
            </a:fld>
            <a:endParaRPr lang="tr-TR" dirty="0"/>
          </a:p>
        </p:txBody>
      </p:sp>
    </p:spTree>
    <p:extLst>
      <p:ext uri="{BB962C8B-B14F-4D97-AF65-F5344CB8AC3E}">
        <p14:creationId xmlns:p14="http://schemas.microsoft.com/office/powerpoint/2010/main" val="4104783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çeri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18EF63F0-68E0-41FE-90A8-A08EC3A0D66D}" type="slidenum">
              <a:rPr lang="tr-TR"/>
              <a:pPr>
                <a:defRPr/>
              </a:pPr>
              <a:t>‹#›</a:t>
            </a:fld>
            <a:endParaRPr lang="tr-TR" dirty="0"/>
          </a:p>
        </p:txBody>
      </p:sp>
    </p:spTree>
    <p:extLst>
      <p:ext uri="{BB962C8B-B14F-4D97-AF65-F5344CB8AC3E}">
        <p14:creationId xmlns:p14="http://schemas.microsoft.com/office/powerpoint/2010/main" val="1783923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6" y="6597650"/>
            <a:ext cx="1152525" cy="260350"/>
          </a:xfrm>
        </p:spPr>
        <p:txBody>
          <a:bodyPr/>
          <a:lstStyle>
            <a:lvl1pPr algn="r">
              <a:defRPr sz="900" b="0">
                <a:solidFill>
                  <a:schemeClr val="tx1"/>
                </a:solidFill>
                <a:effectLst>
                  <a:outerShdw blurRad="38100" dist="38100" dir="2700000" algn="tl">
                    <a:srgbClr val="000000"/>
                  </a:outerShdw>
                </a:effectLst>
                <a:latin typeface="+mn-lt"/>
              </a:defRPr>
            </a:lvl1pPr>
          </a:lstStyle>
          <a:p>
            <a:pPr>
              <a:defRPr/>
            </a:pPr>
            <a:fld id="{4AD39F39-9B33-4C22-8558-214AB0B8486E}" type="slidenum">
              <a:rPr lang="tr-TR"/>
              <a:pPr>
                <a:defRPr/>
              </a:pPr>
              <a:t>‹#›</a:t>
            </a:fld>
            <a:endParaRPr lang="tr-TR" dirty="0"/>
          </a:p>
        </p:txBody>
      </p:sp>
    </p:spTree>
    <p:extLst>
      <p:ext uri="{BB962C8B-B14F-4D97-AF65-F5344CB8AC3E}">
        <p14:creationId xmlns:p14="http://schemas.microsoft.com/office/powerpoint/2010/main" val="1662944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a:prstGeom prst="rect">
            <a:avLst/>
          </a:prstGeom>
        </p:spPr>
        <p:txBody>
          <a:bodyPr anchor="b">
            <a:normAutofit/>
          </a:bodyPr>
          <a:lstStyle>
            <a:lvl1pPr algn="ctr">
              <a:defRPr sz="4050"/>
            </a:lvl1pPr>
          </a:lstStyle>
          <a:p>
            <a:r>
              <a:rPr lang="tr-TR"/>
              <a:t>Asıl başlık stilini düzenlemek için tıklayın</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5D5118-39DE-4C2E-99F9-1EA5980A7050}" type="slidenum">
              <a:rPr lang="tr-TR" smtClean="0"/>
              <a:t>‹#›</a:t>
            </a:fld>
            <a:endParaRPr lang="tr-TR" dirty="0"/>
          </a:p>
        </p:txBody>
      </p:sp>
    </p:spTree>
    <p:extLst>
      <p:ext uri="{BB962C8B-B14F-4D97-AF65-F5344CB8AC3E}">
        <p14:creationId xmlns:p14="http://schemas.microsoft.com/office/powerpoint/2010/main" val="829696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43733722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a:prstGeom prst="rect">
            <a:avLst/>
          </a:prstGeom>
        </p:spPr>
        <p:txBody>
          <a:bodyPr anchor="b"/>
          <a:lstStyle>
            <a:lvl1pPr algn="ctr">
              <a:defRPr sz="3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265192005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950070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816804"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734507"/>
            <a:ext cx="3816804" cy="4148769"/>
          </a:xfrm>
          <a:prstGeom prst="rect">
            <a:avLst/>
          </a:prstGeom>
        </p:spPr>
      </p:pic>
      <p:sp>
        <p:nvSpPr>
          <p:cNvPr id="2" name="Title 1"/>
          <p:cNvSpPr>
            <a:spLocks noGrp="1"/>
          </p:cNvSpPr>
          <p:nvPr>
            <p:ph type="title"/>
          </p:nvPr>
        </p:nvSpPr>
        <p:spPr>
          <a:xfrm>
            <a:off x="693332" y="712389"/>
            <a:ext cx="7765322" cy="970450"/>
          </a:xfrm>
          <a:prstGeom prst="rect">
            <a:avLst/>
          </a:prstGeo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350"/>
            </a:lvl1pPr>
            <a:lvl2pPr>
              <a:defRPr sz="1200"/>
            </a:lvl2pPr>
            <a:lvl3pPr>
              <a:defRPr sz="1050"/>
            </a:lvl3pPr>
            <a:lvl4pPr>
              <a:defRPr sz="900"/>
            </a:lvl4pPr>
            <a:lvl5pPr>
              <a:defRPr sz="9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350"/>
            </a:lvl1pPr>
            <a:lvl2pPr>
              <a:defRPr sz="1200"/>
            </a:lvl2pPr>
            <a:lvl3pPr>
              <a:defRPr sz="1050"/>
            </a:lvl3pPr>
            <a:lvl4pPr>
              <a:defRPr sz="900"/>
            </a:lvl4pPr>
            <a:lvl5pPr>
              <a:defRPr sz="9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625581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299020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76131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a:prstGeom prst="rect">
            <a:avLst/>
          </a:prstGeom>
        </p:spPr>
        <p:txBody>
          <a:bodyPr anchor="b"/>
          <a:lstStyle>
            <a:lvl1pPr algn="ctr">
              <a:defRPr sz="3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300282715"/>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a:prstGeom prst="rect">
            <a:avLst/>
          </a:prstGeom>
        </p:spPr>
        <p:txBody>
          <a:bodyPr anchor="b">
            <a:normAutofit/>
          </a:bodyPr>
          <a:lstStyle>
            <a:lvl1pPr algn="ctr">
              <a:defRPr sz="1800" b="0"/>
            </a:lvl1pPr>
          </a:lstStyle>
          <a:p>
            <a:r>
              <a:rPr lang="tr-TR"/>
              <a:t>Asıl başlık stilini düzenlemek için tıklayın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951521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609923"/>
            <a:ext cx="4451212" cy="1829338"/>
          </a:xfrm>
          <a:prstGeom prst="rect">
            <a:avLst/>
          </a:prstGeom>
        </p:spPr>
        <p:txBody>
          <a:bodyPr anchor="b">
            <a:no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4" name="Text Placeholder 3"/>
          <p:cNvSpPr>
            <a:spLocks noGrp="1"/>
          </p:cNvSpPr>
          <p:nvPr>
            <p:ph type="body" sz="half" idx="2"/>
          </p:nvPr>
        </p:nvSpPr>
        <p:spPr>
          <a:xfrm>
            <a:off x="685347" y="2439261"/>
            <a:ext cx="4451212" cy="33761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719620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3" y="547807"/>
            <a:ext cx="7606349" cy="3816806"/>
          </a:xfrm>
          <a:prstGeom prst="rect">
            <a:avLst/>
          </a:prstGeom>
        </p:spPr>
      </p:pic>
      <p:sp>
        <p:nvSpPr>
          <p:cNvPr id="2" name="Title 1"/>
          <p:cNvSpPr>
            <a:spLocks noGrp="1"/>
          </p:cNvSpPr>
          <p:nvPr>
            <p:ph type="title"/>
          </p:nvPr>
        </p:nvSpPr>
        <p:spPr>
          <a:xfrm>
            <a:off x="685354" y="4565255"/>
            <a:ext cx="7766495" cy="543472"/>
          </a:xfrm>
          <a:prstGeom prst="rect">
            <a:avLst/>
          </a:prstGeom>
        </p:spPr>
        <p:txBody>
          <a:bodyPr anchor="b">
            <a:normAutofit/>
          </a:bodyPr>
          <a:lstStyle>
            <a:lvl1pPr algn="ctr">
              <a:defRPr sz="21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77012" y="695010"/>
            <a:ext cx="7384010" cy="3525671"/>
          </a:xfrm>
          <a:effectLst>
            <a:outerShdw blurRad="38100" dist="25400" dir="4440000">
              <a:srgbClr val="000000">
                <a:alpha val="36000"/>
              </a:srgbClr>
            </a:outerShdw>
          </a:effectLst>
        </p:spPr>
        <p:txBody>
          <a:bodyPr anchor="t">
            <a:normAutofit/>
          </a:bodyPr>
          <a:lstStyle>
            <a:lvl1pPr marL="0" indent="0" algn="ctr">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56327402"/>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a:prstGeom prst="rect">
            <a:avLst/>
          </a:prstGeom>
        </p:spPr>
        <p:txBody>
          <a:bodyPr anchor="ctr"/>
          <a:lstStyle>
            <a:lvl1pPr>
              <a:defRPr sz="2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4096009631"/>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a:prstGeom prst="rect">
            <a:avLst/>
          </a:prstGeom>
        </p:spPr>
        <p:txBody>
          <a:bodyPr anchor="ctr"/>
          <a:lstStyle>
            <a:lvl1pPr>
              <a:defRPr sz="24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
        <p:nvSpPr>
          <p:cNvPr id="11" name="TextBox 10"/>
          <p:cNvSpPr txBox="1"/>
          <p:nvPr/>
        </p:nvSpPr>
        <p:spPr>
          <a:xfrm>
            <a:off x="742950" y="88479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3" name="TextBox 12"/>
          <p:cNvSpPr txBox="1"/>
          <p:nvPr/>
        </p:nvSpPr>
        <p:spPr>
          <a:xfrm>
            <a:off x="7878537" y="292825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511900724"/>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a:prstGeom prst="rect">
            <a:avLst/>
          </a:prstGeom>
        </p:spPr>
        <p:txBody>
          <a:bodyPr anchor="b"/>
          <a:lstStyle>
            <a:lvl1pPr>
              <a:defRPr sz="24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43777040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a:prstGeom prst="rect">
            <a:avLst/>
          </a:prstGeo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71361741"/>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2" y="1818215"/>
            <a:ext cx="2504979"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850" y="1818215"/>
            <a:ext cx="2504979"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038" y="1818215"/>
            <a:ext cx="2504979" cy="1847851"/>
          </a:xfrm>
          <a:prstGeom prst="rect">
            <a:avLst/>
          </a:prstGeom>
        </p:spPr>
      </p:pic>
      <p:sp>
        <p:nvSpPr>
          <p:cNvPr id="30" name="Title 1"/>
          <p:cNvSpPr>
            <a:spLocks noGrp="1"/>
          </p:cNvSpPr>
          <p:nvPr>
            <p:ph type="title"/>
          </p:nvPr>
        </p:nvSpPr>
        <p:spPr>
          <a:xfrm>
            <a:off x="685346" y="609600"/>
            <a:ext cx="7765322" cy="970450"/>
          </a:xfrm>
          <a:prstGeom prst="rect">
            <a:avLst/>
          </a:prstGeo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76" y="4480368"/>
            <a:ext cx="2475738" cy="1310833"/>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64870348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228277868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a:prstGeom prst="rect">
            <a:avLst/>
          </a:prstGeo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3332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2158759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19"/>
          <p:cNvSpPr>
            <a:spLocks noGrp="1" noChangeArrowheads="1"/>
          </p:cNvSpPr>
          <p:nvPr>
            <p:ph type="sldNum" sz="quarter" idx="10"/>
          </p:nvPr>
        </p:nvSpPr>
        <p:spPr>
          <a:xfrm>
            <a:off x="7991476" y="6597650"/>
            <a:ext cx="1152525" cy="260350"/>
          </a:xfrm>
          <a:prstGeom prst="rect">
            <a:avLst/>
          </a:prstGeom>
        </p:spPr>
        <p:txBody>
          <a:bodyPr/>
          <a:lstStyle>
            <a:lvl1pPr algn="r">
              <a:defRPr sz="900" b="0">
                <a:solidFill>
                  <a:schemeClr val="tx1"/>
                </a:solidFill>
                <a:effectLst>
                  <a:outerShdw blurRad="38100" dist="38100" dir="2700000" algn="tl">
                    <a:srgbClr val="000000"/>
                  </a:outerShdw>
                </a:effectLst>
                <a:latin typeface="+mn-lt"/>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87022245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çerik">
    <p:spTree>
      <p:nvGrpSpPr>
        <p:cNvPr id="1" name=""/>
        <p:cNvGrpSpPr/>
        <p:nvPr/>
      </p:nvGrpSpPr>
      <p:grpSpPr>
        <a:xfrm>
          <a:off x="0" y="0"/>
          <a:ext cx="0" cy="0"/>
          <a:chOff x="0" y="0"/>
          <a:chExt cx="0" cy="0"/>
        </a:xfrm>
      </p:grpSpPr>
      <p:sp>
        <p:nvSpPr>
          <p:cNvPr id="3" name="Rectangle 17"/>
          <p:cNvSpPr>
            <a:spLocks noGrp="1" noChangeArrowheads="1"/>
          </p:cNvSpPr>
          <p:nvPr>
            <p:ph type="dt" sz="half" idx="10"/>
          </p:nvPr>
        </p:nvSpPr>
        <p:spPr>
          <a:xfrm>
            <a:off x="1042988" y="6400800"/>
            <a:ext cx="1905000" cy="457200"/>
          </a:xfrm>
          <a:prstGeom prst="rect">
            <a:avLst/>
          </a:prstGeom>
        </p:spPr>
        <p:txBody>
          <a:bodyPr/>
          <a:lstStyle>
            <a:lvl1pPr>
              <a:defRPr/>
            </a:lvl1pPr>
          </a:lstStyle>
          <a:p>
            <a:pPr algn="ctr" fontAlgn="base">
              <a:spcBef>
                <a:spcPct val="0"/>
              </a:spcBef>
              <a:spcAft>
                <a:spcPct val="0"/>
              </a:spcAft>
              <a:defRPr/>
            </a:pPr>
            <a:endParaRPr lang="tr-TR" sz="3600" b="1">
              <a:solidFill>
                <a:srgbClr val="FFFFFF"/>
              </a:solidFill>
              <a:latin typeface="Times New Roman" pitchFamily="18" charset="0"/>
            </a:endParaRPr>
          </a:p>
        </p:txBody>
      </p:sp>
      <p:sp>
        <p:nvSpPr>
          <p:cNvPr id="4" name="Rectangle 18"/>
          <p:cNvSpPr>
            <a:spLocks noGrp="1" noChangeArrowheads="1"/>
          </p:cNvSpPr>
          <p:nvPr>
            <p:ph type="ftr" sz="quarter" idx="11"/>
          </p:nvPr>
        </p:nvSpPr>
        <p:spPr>
          <a:xfrm>
            <a:off x="3419475" y="6400800"/>
            <a:ext cx="2895600" cy="457200"/>
          </a:xfrm>
          <a:prstGeom prst="rect">
            <a:avLst/>
          </a:prstGeom>
        </p:spPr>
        <p:txBody>
          <a:bodyPr/>
          <a:lstStyle>
            <a:lvl1pPr>
              <a:defRPr sz="1200" b="1"/>
            </a:lvl1pPr>
          </a:lstStyle>
          <a:p>
            <a:pPr algn="ctr" fontAlgn="base">
              <a:spcBef>
                <a:spcPct val="0"/>
              </a:spcBef>
              <a:spcAft>
                <a:spcPct val="0"/>
              </a:spcAft>
              <a:defRPr/>
            </a:pPr>
            <a:endParaRPr lang="tr-TR">
              <a:solidFill>
                <a:srgbClr val="FFFFFF"/>
              </a:solidFill>
              <a:latin typeface="Times New Roman" pitchFamily="18" charset="0"/>
            </a:endParaRPr>
          </a:p>
        </p:txBody>
      </p:sp>
      <p:sp>
        <p:nvSpPr>
          <p:cNvPr id="5" name="Rectangle 19"/>
          <p:cNvSpPr>
            <a:spLocks noGrp="1" noChangeArrowheads="1"/>
          </p:cNvSpPr>
          <p:nvPr>
            <p:ph type="sldNum" sz="quarter" idx="12"/>
          </p:nvPr>
        </p:nvSpPr>
        <p:spPr/>
        <p:txBody>
          <a:bodyPr/>
          <a:lstStyle>
            <a:lvl1pPr>
              <a:defRPr/>
            </a:lvl1pPr>
          </a:lstStyle>
          <a:p>
            <a:pPr>
              <a:defRPr/>
            </a:pPr>
            <a:fld id="{40CE0169-EA68-421F-B293-083305F556FE}" type="slidenum">
              <a:rPr lang="tr-TR">
                <a:solidFill>
                  <a:srgbClr val="FFFFFF"/>
                </a:solidFill>
              </a:rPr>
              <a:pPr>
                <a:defRPr/>
              </a:pPr>
              <a:t>‹#›</a:t>
            </a:fld>
            <a:endParaRPr lang="tr-TR">
              <a:solidFill>
                <a:srgbClr val="FFFFFF"/>
              </a:solidFill>
            </a:endParaRPr>
          </a:p>
          <a:p>
            <a:pPr>
              <a:defRPr/>
            </a:pPr>
            <a:endParaRPr lang="tr-TR">
              <a:solidFill>
                <a:srgbClr val="FFFFFF"/>
              </a:solidFill>
            </a:endParaRPr>
          </a:p>
        </p:txBody>
      </p:sp>
    </p:spTree>
    <p:extLst>
      <p:ext uri="{BB962C8B-B14F-4D97-AF65-F5344CB8AC3E}">
        <p14:creationId xmlns:p14="http://schemas.microsoft.com/office/powerpoint/2010/main" val="3631075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5" y="6597650"/>
            <a:ext cx="1152525" cy="260350"/>
          </a:xfrm>
        </p:spPr>
        <p:txBody>
          <a:bodyPr/>
          <a:lstStyle>
            <a:lvl1pPr algn="r">
              <a:defRPr sz="1200" b="0">
                <a:solidFill>
                  <a:schemeClr val="tx1"/>
                </a:solidFill>
                <a:effectLst>
                  <a:outerShdw blurRad="38100" dist="38100" dir="2700000" algn="tl">
                    <a:srgbClr val="000000"/>
                  </a:outerShdw>
                </a:effectLst>
                <a:latin typeface="+mn-lt"/>
              </a:defRPr>
            </a:lvl1pPr>
          </a:lstStyle>
          <a:p>
            <a:pPr>
              <a:defRPr/>
            </a:pPr>
            <a:fld id="{4AD39F39-9B33-4C22-8558-214AB0B8486E}" type="slidenum">
              <a:rPr lang="tr-TR"/>
              <a:pPr>
                <a:defRPr/>
              </a:pPr>
              <a:t>‹#›</a:t>
            </a:fld>
            <a:endParaRPr lang="tr-TR" dirty="0"/>
          </a:p>
        </p:txBody>
      </p:sp>
    </p:spTree>
    <p:extLst>
      <p:ext uri="{BB962C8B-B14F-4D97-AF65-F5344CB8AC3E}">
        <p14:creationId xmlns:p14="http://schemas.microsoft.com/office/powerpoint/2010/main" val="3833803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çeri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18EF63F0-68E0-41FE-90A8-A08EC3A0D66D}" type="slidenum">
              <a:rPr lang="tr-TR"/>
              <a:pPr>
                <a:defRPr/>
              </a:pPr>
              <a:t>‹#›</a:t>
            </a:fld>
            <a:endParaRPr lang="tr-TR" dirty="0"/>
          </a:p>
        </p:txBody>
      </p:sp>
    </p:spTree>
    <p:extLst>
      <p:ext uri="{BB962C8B-B14F-4D97-AF65-F5344CB8AC3E}">
        <p14:creationId xmlns:p14="http://schemas.microsoft.com/office/powerpoint/2010/main" val="1851738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6" y="6597650"/>
            <a:ext cx="1152525" cy="260350"/>
          </a:xfrm>
        </p:spPr>
        <p:txBody>
          <a:bodyPr/>
          <a:lstStyle>
            <a:lvl1pPr algn="r">
              <a:defRPr sz="900" b="0">
                <a:solidFill>
                  <a:schemeClr val="tx1"/>
                </a:solidFill>
                <a:effectLst>
                  <a:outerShdw blurRad="38100" dist="38100" dir="2700000" algn="tl">
                    <a:srgbClr val="000000"/>
                  </a:outerShdw>
                </a:effectLst>
                <a:latin typeface="+mn-lt"/>
              </a:defRPr>
            </a:lvl1pPr>
          </a:lstStyle>
          <a:p>
            <a:pPr>
              <a:defRPr/>
            </a:pPr>
            <a:fld id="{4AD39F39-9B33-4C22-8558-214AB0B8486E}" type="slidenum">
              <a:rPr lang="tr-TR"/>
              <a:pPr>
                <a:defRPr/>
              </a:pPr>
              <a:t>‹#›</a:t>
            </a:fld>
            <a:endParaRPr lang="tr-TR" dirty="0"/>
          </a:p>
        </p:txBody>
      </p:sp>
    </p:spTree>
    <p:extLst>
      <p:ext uri="{BB962C8B-B14F-4D97-AF65-F5344CB8AC3E}">
        <p14:creationId xmlns:p14="http://schemas.microsoft.com/office/powerpoint/2010/main" val="2792201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797 w 5184"/>
                  <a:gd name="T3" fmla="*/ 3159 h 3159"/>
                  <a:gd name="T4" fmla="*/ 679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750 w 556"/>
                  <a:gd name="T5" fmla="*/ 3159 h 3159"/>
                  <a:gd name="T6" fmla="*/ 75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solidFill>
                  <a:srgbClr val="FFFFFF"/>
                </a:solidFill>
                <a:cs typeface="Arial" pitchFamily="34" charset="0"/>
              </a:endParaRPr>
            </a:p>
          </p:txBody>
        </p:sp>
        <p:sp>
          <p:nvSpPr>
            <p:cNvPr id="7" name="Freeform 7"/>
            <p:cNvSpPr>
              <a:spLocks/>
            </p:cNvSpPr>
            <p:nvPr/>
          </p:nvSpPr>
          <p:spPr bwMode="ltGray">
            <a:xfrm>
              <a:off x="767" y="1155"/>
              <a:ext cx="252" cy="12"/>
            </a:xfrm>
            <a:custGeom>
              <a:avLst/>
              <a:gdLst>
                <a:gd name="T0" fmla="*/ 339 w 251"/>
                <a:gd name="T1" fmla="*/ 0 h 12"/>
                <a:gd name="T2" fmla="*/ 0 w 251"/>
                <a:gd name="T3" fmla="*/ 0 h 12"/>
                <a:gd name="T4" fmla="*/ 0 w 251"/>
                <a:gd name="T5" fmla="*/ 12 h 12"/>
                <a:gd name="T6" fmla="*/ 339 w 251"/>
                <a:gd name="T7" fmla="*/ 12 h 12"/>
                <a:gd name="T8" fmla="*/ 339 w 251"/>
                <a:gd name="T9" fmla="*/ 0 h 12"/>
                <a:gd name="T10" fmla="*/ 33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2" name="Freeform 12"/>
              <p:cNvSpPr>
                <a:spLocks/>
              </p:cNvSpPr>
              <p:nvPr/>
            </p:nvSpPr>
            <p:spPr bwMode="ltGray">
              <a:xfrm>
                <a:off x="1019" y="1155"/>
                <a:ext cx="4739" cy="12"/>
              </a:xfrm>
              <a:custGeom>
                <a:avLst/>
                <a:gdLst>
                  <a:gd name="T0" fmla="*/ 6243 w 4724"/>
                  <a:gd name="T1" fmla="*/ 0 h 12"/>
                  <a:gd name="T2" fmla="*/ 0 w 4724"/>
                  <a:gd name="T3" fmla="*/ 0 h 12"/>
                  <a:gd name="T4" fmla="*/ 0 w 4724"/>
                  <a:gd name="T5" fmla="*/ 12 h 12"/>
                  <a:gd name="T6" fmla="*/ 6243 w 4724"/>
                  <a:gd name="T7" fmla="*/ 12 h 12"/>
                  <a:gd name="T8" fmla="*/ 6243 w 4724"/>
                  <a:gd name="T9" fmla="*/ 0 h 12"/>
                  <a:gd name="T10" fmla="*/ 624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solidFill>
                    <a:srgbClr val="FFFFFF"/>
                  </a:solidFill>
                  <a:cs typeface="Arial" pitchFamily="34" charset="0"/>
                </a:endParaRPr>
              </a:p>
            </p:txBody>
          </p:sp>
        </p:grpSp>
      </p:grpSp>
      <p:sp>
        <p:nvSpPr>
          <p:cNvPr id="18" name="Rectangle 20"/>
          <p:cNvSpPr>
            <a:spLocks noChangeArrowheads="1"/>
          </p:cNvSpPr>
          <p:nvPr userDrawn="1"/>
        </p:nvSpPr>
        <p:spPr bwMode="auto">
          <a:xfrm>
            <a:off x="2195513" y="6608763"/>
            <a:ext cx="4752975" cy="276225"/>
          </a:xfrm>
          <a:prstGeom prst="rect">
            <a:avLst/>
          </a:prstGeom>
          <a:noFill/>
          <a:ln w="9525">
            <a:noFill/>
            <a:miter lim="800000"/>
            <a:headEnd/>
            <a:tailEnd/>
          </a:ln>
          <a:effectLst/>
        </p:spPr>
        <p:txBody>
          <a:bodyPr>
            <a:spAutoFit/>
          </a:bodyPr>
          <a:lstStyle/>
          <a:p>
            <a:pPr>
              <a:defRPr/>
            </a:pPr>
            <a:r>
              <a:rPr lang="tr-TR" sz="1200" dirty="0">
                <a:solidFill>
                  <a:srgbClr val="005CE7">
                    <a:lumMod val="40000"/>
                    <a:lumOff val="60000"/>
                  </a:srgbClr>
                </a:solidFill>
                <a:cs typeface="Arial" pitchFamily="34" charset="0"/>
              </a:rPr>
              <a:t>RİSK YÖNETİMİ ve DEĞERLENDİRİLMESİ</a:t>
            </a:r>
            <a:endParaRPr lang="tr-TR" sz="1200" dirty="0">
              <a:solidFill>
                <a:srgbClr val="005CE7">
                  <a:lumMod val="40000"/>
                  <a:lumOff val="60000"/>
                </a:srgbClr>
              </a:solidFill>
              <a:effectLst>
                <a:outerShdw blurRad="38100" dist="38100" dir="2700000" algn="tl">
                  <a:srgbClr val="000000"/>
                </a:outerShdw>
              </a:effectLst>
              <a:cs typeface="Arial" pitchFamily="34" charset="0"/>
            </a:endParaRPr>
          </a:p>
        </p:txBody>
      </p:sp>
      <p:sp>
        <p:nvSpPr>
          <p:cNvPr id="19" name="2 Veri Yer Tutucusu"/>
          <p:cNvSpPr txBox="1">
            <a:spLocks noGrp="1"/>
          </p:cNvSpPr>
          <p:nvPr userDrawn="1"/>
        </p:nvSpPr>
        <p:spPr bwMode="auto">
          <a:xfrm>
            <a:off x="41275" y="6648450"/>
            <a:ext cx="1217613" cy="236538"/>
          </a:xfrm>
          <a:prstGeom prst="rect">
            <a:avLst/>
          </a:prstGeom>
          <a:noFill/>
          <a:ln>
            <a:miter lim="800000"/>
            <a:headEnd/>
            <a:tailEnd/>
          </a:ln>
        </p:spPr>
        <p:txBody>
          <a:bodyPr/>
          <a:lstStyle/>
          <a:p>
            <a:pPr algn="l">
              <a:defRPr/>
            </a:pPr>
            <a:r>
              <a:rPr lang="tr-TR" sz="1200" dirty="0">
                <a:solidFill>
                  <a:srgbClr val="66CCFF"/>
                </a:solidFill>
                <a:effectLst>
                  <a:outerShdw blurRad="38100" dist="38100" dir="2700000" algn="tl">
                    <a:srgbClr val="000000"/>
                  </a:outerShdw>
                </a:effectLst>
                <a:latin typeface="Tahoma"/>
                <a:cs typeface="Arial" pitchFamily="34" charset="0"/>
              </a:rPr>
              <a:t>Nİ1201297</a:t>
            </a:r>
          </a:p>
        </p:txBody>
      </p:sp>
      <p:pic>
        <p:nvPicPr>
          <p:cNvPr id="20" name="Picture 24" descr="amblem n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7475"/>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Rectangle 16"/>
          <p:cNvSpPr>
            <a:spLocks noGrp="1" noChangeArrowheads="1"/>
          </p:cNvSpPr>
          <p:nvPr>
            <p:ph type="ctrTitle" sz="quarter"/>
          </p:nvPr>
        </p:nvSpPr>
        <p:spPr bwMode="auto">
          <a:xfrm>
            <a:off x="1066800" y="1997075"/>
            <a:ext cx="7086600" cy="14319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tr-TR"/>
              <a:t>Click to edit Master title style</a:t>
            </a:r>
          </a:p>
        </p:txBody>
      </p:sp>
      <p:sp>
        <p:nvSpPr>
          <p:cNvPr id="30737" name="Rectangle 17"/>
          <p:cNvSpPr>
            <a:spLocks noGrp="1" noChangeArrowheads="1"/>
          </p:cNvSpPr>
          <p:nvPr>
            <p:ph type="subTitle" sz="quarter" idx="1"/>
          </p:nvPr>
        </p:nvSpPr>
        <p:spPr>
          <a:xfrm>
            <a:off x="1066800" y="3886200"/>
            <a:ext cx="6400800" cy="1752600"/>
          </a:xfrm>
          <a:prstGeom prst="rect">
            <a:avLst/>
          </a:prstGeom>
        </p:spPr>
        <p:txBody>
          <a:bodyPr/>
          <a:lstStyle>
            <a:lvl1pPr marL="0" indent="0">
              <a:buFont typeface="Wingdings" pitchFamily="2" charset="2"/>
              <a:buNone/>
              <a:defRPr/>
            </a:lvl1pPr>
          </a:lstStyle>
          <a:p>
            <a:r>
              <a:rPr lang="tr-TR"/>
              <a:t>Click to edit Master subtitle style</a:t>
            </a:r>
          </a:p>
        </p:txBody>
      </p:sp>
      <p:sp>
        <p:nvSpPr>
          <p:cNvPr id="21" name="Rectangle 19"/>
          <p:cNvSpPr>
            <a:spLocks noGrp="1" noChangeArrowheads="1"/>
          </p:cNvSpPr>
          <p:nvPr>
            <p:ph type="sldNum" sz="quarter" idx="10"/>
          </p:nvPr>
        </p:nvSpPr>
        <p:spPr/>
        <p:txBody>
          <a:bodyPr/>
          <a:lstStyle>
            <a:lvl1pPr algn="r">
              <a:defRPr sz="1200" b="0">
                <a:solidFill>
                  <a:srgbClr val="FFFFFF"/>
                </a:solidFill>
                <a:effectLst>
                  <a:outerShdw blurRad="38100" dist="38100" dir="2700000" algn="tl">
                    <a:srgbClr val="000000"/>
                  </a:outerShdw>
                </a:effectLst>
                <a:latin typeface="+mn-lt"/>
              </a:defRPr>
            </a:lvl1pPr>
          </a:lstStyle>
          <a:p>
            <a:pPr>
              <a:defRPr/>
            </a:pPr>
            <a:fld id="{682D47DC-70F2-4350-BF78-572E603177FC}" type="slidenum">
              <a:rPr lang="tr-TR"/>
              <a:pPr>
                <a:defRPr/>
              </a:pPr>
              <a:t>‹#›</a:t>
            </a:fld>
            <a:endParaRPr lang="tr-TR" dirty="0"/>
          </a:p>
        </p:txBody>
      </p:sp>
    </p:spTree>
    <p:extLst>
      <p:ext uri="{BB962C8B-B14F-4D97-AF65-F5344CB8AC3E}">
        <p14:creationId xmlns:p14="http://schemas.microsoft.com/office/powerpoint/2010/main" val="194561772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5" y="6597650"/>
            <a:ext cx="1152525" cy="260350"/>
          </a:xfrm>
        </p:spPr>
        <p:txBody>
          <a:bodyPr/>
          <a:lstStyle>
            <a:lvl1pPr algn="r">
              <a:defRPr sz="1200" b="0">
                <a:solidFill>
                  <a:srgbClr val="FFFFFF"/>
                </a:solidFill>
                <a:effectLst>
                  <a:outerShdw blurRad="38100" dist="38100" dir="2700000" algn="tl">
                    <a:srgbClr val="000000"/>
                  </a:outerShdw>
                </a:effectLst>
                <a:latin typeface="+mn-lt"/>
              </a:defRPr>
            </a:lvl1pPr>
          </a:lstStyle>
          <a:p>
            <a:pPr>
              <a:defRPr/>
            </a:pPr>
            <a:fld id="{739EE567-85F4-45A1-AFA1-3A81C3A470E8}" type="slidenum">
              <a:rPr lang="tr-TR"/>
              <a:pPr>
                <a:defRPr/>
              </a:pPr>
              <a:t>‹#›</a:t>
            </a:fld>
            <a:endParaRPr lang="tr-TR" dirty="0"/>
          </a:p>
        </p:txBody>
      </p:sp>
    </p:spTree>
    <p:extLst>
      <p:ext uri="{BB962C8B-B14F-4D97-AF65-F5344CB8AC3E}">
        <p14:creationId xmlns:p14="http://schemas.microsoft.com/office/powerpoint/2010/main" val="268648817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9"/>
          <p:cNvSpPr>
            <a:spLocks noGrp="1" noChangeArrowheads="1"/>
          </p:cNvSpPr>
          <p:nvPr>
            <p:ph type="sldNum" sz="quarter" idx="10"/>
          </p:nvPr>
        </p:nvSpPr>
        <p:spPr>
          <a:ln/>
        </p:spPr>
        <p:txBody>
          <a:bodyPr/>
          <a:lstStyle>
            <a:lvl1pPr>
              <a:defRPr/>
            </a:lvl1pPr>
          </a:lstStyle>
          <a:p>
            <a:pPr>
              <a:defRPr/>
            </a:pPr>
            <a:fld id="{FF0C5638-3326-47B1-B55F-A8191226CA17}" type="slidenum">
              <a:rPr lang="tr-TR"/>
              <a:pPr>
                <a:defRPr/>
              </a:pPr>
              <a:t>‹#›</a:t>
            </a:fld>
            <a:endParaRPr lang="tr-TR" dirty="0"/>
          </a:p>
        </p:txBody>
      </p:sp>
    </p:spTree>
    <p:extLst>
      <p:ext uri="{BB962C8B-B14F-4D97-AF65-F5344CB8AC3E}">
        <p14:creationId xmlns:p14="http://schemas.microsoft.com/office/powerpoint/2010/main" val="174751905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1116013" y="1989138"/>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964113" y="1989138"/>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9"/>
          <p:cNvSpPr>
            <a:spLocks noGrp="1" noChangeArrowheads="1"/>
          </p:cNvSpPr>
          <p:nvPr>
            <p:ph type="sldNum" sz="quarter" idx="10"/>
          </p:nvPr>
        </p:nvSpPr>
        <p:spPr>
          <a:ln/>
        </p:spPr>
        <p:txBody>
          <a:bodyPr/>
          <a:lstStyle>
            <a:lvl1pPr>
              <a:defRPr/>
            </a:lvl1pPr>
          </a:lstStyle>
          <a:p>
            <a:pPr>
              <a:defRPr/>
            </a:pPr>
            <a:fld id="{02CD37D7-AAA1-4E7F-B566-92F3C5514167}" type="slidenum">
              <a:rPr lang="tr-TR"/>
              <a:pPr>
                <a:defRPr/>
              </a:pPr>
              <a:t>‹#›</a:t>
            </a:fld>
            <a:endParaRPr lang="tr-TR" dirty="0"/>
          </a:p>
        </p:txBody>
      </p:sp>
    </p:spTree>
    <p:extLst>
      <p:ext uri="{BB962C8B-B14F-4D97-AF65-F5344CB8AC3E}">
        <p14:creationId xmlns:p14="http://schemas.microsoft.com/office/powerpoint/2010/main" val="168949960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9"/>
          <p:cNvSpPr>
            <a:spLocks noGrp="1" noChangeArrowheads="1"/>
          </p:cNvSpPr>
          <p:nvPr>
            <p:ph type="sldNum" sz="quarter" idx="10"/>
          </p:nvPr>
        </p:nvSpPr>
        <p:spPr>
          <a:ln/>
        </p:spPr>
        <p:txBody>
          <a:bodyPr/>
          <a:lstStyle>
            <a:lvl1pPr>
              <a:defRPr/>
            </a:lvl1pPr>
          </a:lstStyle>
          <a:p>
            <a:pPr>
              <a:defRPr/>
            </a:pPr>
            <a:fld id="{F952E96F-1D02-4507-A02A-4355DD5E839D}" type="slidenum">
              <a:rPr lang="tr-TR"/>
              <a:pPr>
                <a:defRPr/>
              </a:pPr>
              <a:t>‹#›</a:t>
            </a:fld>
            <a:endParaRPr lang="tr-TR" dirty="0"/>
          </a:p>
        </p:txBody>
      </p:sp>
    </p:spTree>
    <p:extLst>
      <p:ext uri="{BB962C8B-B14F-4D97-AF65-F5344CB8AC3E}">
        <p14:creationId xmlns:p14="http://schemas.microsoft.com/office/powerpoint/2010/main" val="23576698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34507"/>
            <a:ext cx="3816804"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64" y="1734507"/>
            <a:ext cx="3816804" cy="4148769"/>
          </a:xfrm>
          <a:prstGeom prst="rect">
            <a:avLst/>
          </a:prstGeom>
        </p:spPr>
      </p:pic>
      <p:sp>
        <p:nvSpPr>
          <p:cNvPr id="2" name="Title 1"/>
          <p:cNvSpPr>
            <a:spLocks noGrp="1"/>
          </p:cNvSpPr>
          <p:nvPr>
            <p:ph type="title"/>
          </p:nvPr>
        </p:nvSpPr>
        <p:spPr>
          <a:xfrm>
            <a:off x="693332" y="712389"/>
            <a:ext cx="7765322" cy="970450"/>
          </a:xfrm>
          <a:prstGeom prst="rect">
            <a:avLst/>
          </a:prstGeom>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350"/>
            </a:lvl1pPr>
            <a:lvl2pPr>
              <a:defRPr sz="1200"/>
            </a:lvl2pPr>
            <a:lvl3pPr>
              <a:defRPr sz="1050"/>
            </a:lvl3pPr>
            <a:lvl4pPr>
              <a:defRPr sz="900"/>
            </a:lvl4pPr>
            <a:lvl5pPr>
              <a:defRPr sz="9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350"/>
            </a:lvl1pPr>
            <a:lvl2pPr>
              <a:defRPr sz="1200"/>
            </a:lvl2pPr>
            <a:lvl3pPr>
              <a:defRPr sz="1050"/>
            </a:lvl3pPr>
            <a:lvl4pPr>
              <a:defRPr sz="900"/>
            </a:lvl4pPr>
            <a:lvl5pPr>
              <a:defRPr sz="9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2442879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Rectangle 19"/>
          <p:cNvSpPr>
            <a:spLocks noGrp="1" noChangeArrowheads="1"/>
          </p:cNvSpPr>
          <p:nvPr>
            <p:ph type="sldNum" sz="quarter" idx="10"/>
          </p:nvPr>
        </p:nvSpPr>
        <p:spPr>
          <a:ln/>
        </p:spPr>
        <p:txBody>
          <a:bodyPr/>
          <a:lstStyle>
            <a:lvl1pPr>
              <a:defRPr/>
            </a:lvl1pPr>
          </a:lstStyle>
          <a:p>
            <a:pPr>
              <a:defRPr/>
            </a:pPr>
            <a:fld id="{C012FDC5-6669-4B85-9A59-5D705EFB8EAD}" type="slidenum">
              <a:rPr lang="tr-TR"/>
              <a:pPr>
                <a:defRPr/>
              </a:pPr>
              <a:t>‹#›</a:t>
            </a:fld>
            <a:endParaRPr lang="tr-TR" dirty="0"/>
          </a:p>
        </p:txBody>
      </p:sp>
    </p:spTree>
    <p:extLst>
      <p:ext uri="{BB962C8B-B14F-4D97-AF65-F5344CB8AC3E}">
        <p14:creationId xmlns:p14="http://schemas.microsoft.com/office/powerpoint/2010/main" val="19667759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9B5C5526-EB32-49B4-BEAE-DD13C79595D7}" type="slidenum">
              <a:rPr lang="tr-TR"/>
              <a:pPr>
                <a:defRPr/>
              </a:pPr>
              <a:t>‹#›</a:t>
            </a:fld>
            <a:endParaRPr lang="tr-TR" dirty="0"/>
          </a:p>
        </p:txBody>
      </p:sp>
    </p:spTree>
    <p:extLst>
      <p:ext uri="{BB962C8B-B14F-4D97-AF65-F5344CB8AC3E}">
        <p14:creationId xmlns:p14="http://schemas.microsoft.com/office/powerpoint/2010/main" val="246445837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9"/>
          <p:cNvSpPr>
            <a:spLocks noGrp="1" noChangeArrowheads="1"/>
          </p:cNvSpPr>
          <p:nvPr>
            <p:ph type="sldNum" sz="quarter" idx="10"/>
          </p:nvPr>
        </p:nvSpPr>
        <p:spPr>
          <a:ln/>
        </p:spPr>
        <p:txBody>
          <a:bodyPr/>
          <a:lstStyle>
            <a:lvl1pPr>
              <a:defRPr/>
            </a:lvl1pPr>
          </a:lstStyle>
          <a:p>
            <a:pPr>
              <a:defRPr/>
            </a:pPr>
            <a:fld id="{BAB9B550-C5A5-4479-91B3-F8C72AB70139}" type="slidenum">
              <a:rPr lang="tr-TR"/>
              <a:pPr>
                <a:defRPr/>
              </a:pPr>
              <a:t>‹#›</a:t>
            </a:fld>
            <a:endParaRPr lang="tr-TR" dirty="0"/>
          </a:p>
        </p:txBody>
      </p:sp>
    </p:spTree>
    <p:extLst>
      <p:ext uri="{BB962C8B-B14F-4D97-AF65-F5344CB8AC3E}">
        <p14:creationId xmlns:p14="http://schemas.microsoft.com/office/powerpoint/2010/main" val="229677415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9"/>
          <p:cNvSpPr>
            <a:spLocks noGrp="1" noChangeArrowheads="1"/>
          </p:cNvSpPr>
          <p:nvPr>
            <p:ph type="sldNum" sz="quarter" idx="10"/>
          </p:nvPr>
        </p:nvSpPr>
        <p:spPr>
          <a:ln/>
        </p:spPr>
        <p:txBody>
          <a:bodyPr/>
          <a:lstStyle>
            <a:lvl1pPr>
              <a:defRPr/>
            </a:lvl1pPr>
          </a:lstStyle>
          <a:p>
            <a:pPr>
              <a:defRPr/>
            </a:pPr>
            <a:fld id="{7F0CBC2B-2B00-4997-95D7-641AFFBB0E29}" type="slidenum">
              <a:rPr lang="tr-TR"/>
              <a:pPr>
                <a:defRPr/>
              </a:pPr>
              <a:t>‹#›</a:t>
            </a:fld>
            <a:endParaRPr lang="tr-TR" dirty="0"/>
          </a:p>
        </p:txBody>
      </p:sp>
    </p:spTree>
    <p:extLst>
      <p:ext uri="{BB962C8B-B14F-4D97-AF65-F5344CB8AC3E}">
        <p14:creationId xmlns:p14="http://schemas.microsoft.com/office/powerpoint/2010/main" val="3727951465"/>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1116013" y="1989138"/>
            <a:ext cx="7543800" cy="4114800"/>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ln/>
        </p:spPr>
        <p:txBody>
          <a:bodyPr/>
          <a:lstStyle>
            <a:lvl1pPr>
              <a:defRPr/>
            </a:lvl1pPr>
          </a:lstStyle>
          <a:p>
            <a:pPr>
              <a:defRPr/>
            </a:pPr>
            <a:fld id="{6833B08D-03A5-4BFE-93A2-EA175CD3C6CB}" type="slidenum">
              <a:rPr lang="tr-TR"/>
              <a:pPr>
                <a:defRPr/>
              </a:pPr>
              <a:t>‹#›</a:t>
            </a:fld>
            <a:endParaRPr lang="tr-TR" dirty="0"/>
          </a:p>
        </p:txBody>
      </p:sp>
    </p:spTree>
    <p:extLst>
      <p:ext uri="{BB962C8B-B14F-4D97-AF65-F5344CB8AC3E}">
        <p14:creationId xmlns:p14="http://schemas.microsoft.com/office/powerpoint/2010/main" val="315349466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9300"/>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29300"/>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ln/>
        </p:spPr>
        <p:txBody>
          <a:bodyPr/>
          <a:lstStyle>
            <a:lvl1pPr>
              <a:defRPr/>
            </a:lvl1pPr>
          </a:lstStyle>
          <a:p>
            <a:pPr>
              <a:defRPr/>
            </a:pPr>
            <a:fld id="{A66EBBBC-C4EE-4C96-AB33-FD8DB3FA044E}" type="slidenum">
              <a:rPr lang="tr-TR"/>
              <a:pPr>
                <a:defRPr/>
              </a:pPr>
              <a:t>‹#›</a:t>
            </a:fld>
            <a:endParaRPr lang="tr-TR" dirty="0"/>
          </a:p>
        </p:txBody>
      </p:sp>
    </p:spTree>
    <p:extLst>
      <p:ext uri="{BB962C8B-B14F-4D97-AF65-F5344CB8AC3E}">
        <p14:creationId xmlns:p14="http://schemas.microsoft.com/office/powerpoint/2010/main" val="308724360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çeri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51DF0471-1FE6-48F8-B8F9-07A94D95CF18}" type="slidenum">
              <a:rPr lang="tr-TR"/>
              <a:pPr>
                <a:defRPr/>
              </a:pPr>
              <a:t>‹#›</a:t>
            </a:fld>
            <a:endParaRPr lang="tr-TR" dirty="0"/>
          </a:p>
        </p:txBody>
      </p:sp>
    </p:spTree>
    <p:extLst>
      <p:ext uri="{BB962C8B-B14F-4D97-AF65-F5344CB8AC3E}">
        <p14:creationId xmlns:p14="http://schemas.microsoft.com/office/powerpoint/2010/main" val="422779806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1_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21362"/>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xfrm>
            <a:off x="1042988" y="6400800"/>
            <a:ext cx="1905000" cy="457200"/>
          </a:xfrm>
          <a:prstGeom prst="rect">
            <a:avLst/>
          </a:prstGeom>
        </p:spPr>
        <p:txBody>
          <a:bodyPr/>
          <a:lstStyle>
            <a:lvl1pPr algn="ctr">
              <a:defRPr>
                <a:solidFill>
                  <a:srgbClr val="FFFFFF"/>
                </a:solidFill>
                <a:cs typeface="Arial" pitchFamily="34" charset="0"/>
              </a:defRPr>
            </a:lvl1pPr>
          </a:lstStyle>
          <a:p>
            <a:pPr>
              <a:defRPr/>
            </a:pPr>
            <a:endParaRPr lang="tr-TR"/>
          </a:p>
        </p:txBody>
      </p:sp>
      <p:sp>
        <p:nvSpPr>
          <p:cNvPr id="4" name="Rectangle 18"/>
          <p:cNvSpPr>
            <a:spLocks noGrp="1" noChangeArrowheads="1"/>
          </p:cNvSpPr>
          <p:nvPr>
            <p:ph type="ftr" sz="quarter" idx="11"/>
          </p:nvPr>
        </p:nvSpPr>
        <p:spPr>
          <a:xfrm>
            <a:off x="3419475" y="6400800"/>
            <a:ext cx="2895600" cy="457200"/>
          </a:xfrm>
          <a:prstGeom prst="rect">
            <a:avLst/>
          </a:prstGeom>
        </p:spPr>
        <p:txBody>
          <a:bodyPr/>
          <a:lstStyle>
            <a:lvl1pPr algn="ctr">
              <a:defRPr sz="1200" b="1">
                <a:solidFill>
                  <a:srgbClr val="FFFFFF"/>
                </a:solidFill>
                <a:cs typeface="Arial" pitchFamily="34" charset="0"/>
              </a:defRPr>
            </a:lvl1pPr>
          </a:lstStyle>
          <a:p>
            <a:pPr>
              <a:defRPr/>
            </a:pPr>
            <a:endParaRPr lang="tr-TR"/>
          </a:p>
        </p:txBody>
      </p:sp>
      <p:sp>
        <p:nvSpPr>
          <p:cNvPr id="5" name="Rectangle 19"/>
          <p:cNvSpPr>
            <a:spLocks noGrp="1" noChangeArrowheads="1"/>
          </p:cNvSpPr>
          <p:nvPr>
            <p:ph type="sldNum" sz="quarter" idx="12"/>
          </p:nvPr>
        </p:nvSpPr>
        <p:spPr/>
        <p:txBody>
          <a:bodyPr/>
          <a:lstStyle>
            <a:lvl1pPr>
              <a:defRPr/>
            </a:lvl1pPr>
          </a:lstStyle>
          <a:p>
            <a:pPr>
              <a:defRPr/>
            </a:pPr>
            <a:fld id="{6848B2C8-AD8A-4E69-9BA5-A2E1C94D8563}" type="slidenum">
              <a:rPr lang="tr-TR"/>
              <a:pPr>
                <a:defRPr/>
              </a:pPr>
              <a:t>‹#›</a:t>
            </a:fld>
            <a:endParaRPr lang="tr-TR"/>
          </a:p>
          <a:p>
            <a:pPr>
              <a:defRPr/>
            </a:pPr>
            <a:endParaRPr lang="tr-TR"/>
          </a:p>
        </p:txBody>
      </p:sp>
    </p:spTree>
    <p:extLst>
      <p:ext uri="{BB962C8B-B14F-4D97-AF65-F5344CB8AC3E}">
        <p14:creationId xmlns:p14="http://schemas.microsoft.com/office/powerpoint/2010/main" val="3971345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3_İçerik">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3" name="Freeform 3"/>
            <p:cNvSpPr>
              <a:spLocks/>
            </p:cNvSpPr>
            <p:nvPr/>
          </p:nvSpPr>
          <p:spPr bwMode="hidden">
            <a:xfrm>
              <a:off x="558" y="1161"/>
              <a:ext cx="5200" cy="3159"/>
            </a:xfrm>
            <a:custGeom>
              <a:avLst/>
              <a:gdLst>
                <a:gd name="T0" fmla="*/ 0 w 5184"/>
                <a:gd name="T1" fmla="*/ 3159 h 3159"/>
                <a:gd name="T2" fmla="*/ 5615 w 5184"/>
                <a:gd name="T3" fmla="*/ 3159 h 3159"/>
                <a:gd name="T4" fmla="*/ 5615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4" name="Freeform 4"/>
            <p:cNvSpPr>
              <a:spLocks/>
            </p:cNvSpPr>
            <p:nvPr/>
          </p:nvSpPr>
          <p:spPr bwMode="hidden">
            <a:xfrm>
              <a:off x="0" y="1161"/>
              <a:ext cx="558" cy="3159"/>
            </a:xfrm>
            <a:custGeom>
              <a:avLst/>
              <a:gdLst>
                <a:gd name="T0" fmla="*/ 0 w 556"/>
                <a:gd name="T1" fmla="*/ 0 h 3159"/>
                <a:gd name="T2" fmla="*/ 0 w 556"/>
                <a:gd name="T3" fmla="*/ 3159 h 3159"/>
                <a:gd name="T4" fmla="*/ 608 w 556"/>
                <a:gd name="T5" fmla="*/ 3159 h 3159"/>
                <a:gd name="T6" fmla="*/ 60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grpSp>
          <p:nvGrpSpPr>
            <p:cNvPr id="5" name="Group 5"/>
            <p:cNvGrpSpPr>
              <a:grpSpLocks/>
            </p:cNvGrpSpPr>
            <p:nvPr userDrawn="1"/>
          </p:nvGrpSpPr>
          <p:grpSpPr bwMode="auto">
            <a:xfrm>
              <a:off x="0" y="4"/>
              <a:ext cx="5758" cy="4316"/>
              <a:chOff x="0" y="4"/>
              <a:chExt cx="5758" cy="4316"/>
            </a:xfrm>
          </p:grpSpPr>
          <p:sp>
            <p:nvSpPr>
              <p:cNvPr id="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8" name="Freeform 8"/>
              <p:cNvSpPr>
                <a:spLocks/>
              </p:cNvSpPr>
              <p:nvPr/>
            </p:nvSpPr>
            <p:spPr bwMode="ltGray">
              <a:xfrm>
                <a:off x="1019" y="1155"/>
                <a:ext cx="4739" cy="12"/>
              </a:xfrm>
              <a:custGeom>
                <a:avLst/>
                <a:gdLst>
                  <a:gd name="T0" fmla="*/ 5129 w 4724"/>
                  <a:gd name="T1" fmla="*/ 0 h 12"/>
                  <a:gd name="T2" fmla="*/ 0 w 4724"/>
                  <a:gd name="T3" fmla="*/ 0 h 12"/>
                  <a:gd name="T4" fmla="*/ 0 w 4724"/>
                  <a:gd name="T5" fmla="*/ 12 h 12"/>
                  <a:gd name="T6" fmla="*/ 5129 w 4724"/>
                  <a:gd name="T7" fmla="*/ 12 h 12"/>
                  <a:gd name="T8" fmla="*/ 5129 w 4724"/>
                  <a:gd name="T9" fmla="*/ 0 h 12"/>
                  <a:gd name="T10" fmla="*/ 512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solidFill>
                    <a:srgbClr val="FFFFFF"/>
                  </a:solidFill>
                  <a:cs typeface="Arial" pitchFamily="34" charset="0"/>
                </a:endParaRPr>
              </a:p>
            </p:txBody>
          </p:sp>
          <p:sp>
            <p:nvSpPr>
              <p:cNvPr id="12" name="Freeform 12"/>
              <p:cNvSpPr>
                <a:spLocks/>
              </p:cNvSpPr>
              <p:nvPr/>
            </p:nvSpPr>
            <p:spPr bwMode="ltGray">
              <a:xfrm>
                <a:off x="0" y="1155"/>
                <a:ext cx="351" cy="12"/>
              </a:xfrm>
              <a:custGeom>
                <a:avLst/>
                <a:gdLst>
                  <a:gd name="T0" fmla="*/ 0 w 251"/>
                  <a:gd name="T1" fmla="*/ 0 h 12"/>
                  <a:gd name="T2" fmla="*/ 0 w 251"/>
                  <a:gd name="T3" fmla="*/ 12 h 12"/>
                  <a:gd name="T4" fmla="*/ 1536886 w 251"/>
                  <a:gd name="T5" fmla="*/ 12 h 12"/>
                  <a:gd name="T6" fmla="*/ 1536886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3" name="Freeform 13"/>
              <p:cNvSpPr>
                <a:spLocks/>
              </p:cNvSpPr>
              <p:nvPr/>
            </p:nvSpPr>
            <p:spPr bwMode="ltGray">
              <a:xfrm>
                <a:off x="767" y="1155"/>
                <a:ext cx="252" cy="12"/>
              </a:xfrm>
              <a:custGeom>
                <a:avLst/>
                <a:gdLst>
                  <a:gd name="T0" fmla="*/ 277 w 251"/>
                  <a:gd name="T1" fmla="*/ 0 h 12"/>
                  <a:gd name="T2" fmla="*/ 0 w 251"/>
                  <a:gd name="T3" fmla="*/ 0 h 12"/>
                  <a:gd name="T4" fmla="*/ 0 w 251"/>
                  <a:gd name="T5" fmla="*/ 12 h 12"/>
                  <a:gd name="T6" fmla="*/ 277 w 251"/>
                  <a:gd name="T7" fmla="*/ 12 h 12"/>
                  <a:gd name="T8" fmla="*/ 277 w 251"/>
                  <a:gd name="T9" fmla="*/ 0 h 12"/>
                  <a:gd name="T10" fmla="*/ 27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solidFill>
                    <a:srgbClr val="FFFFFF"/>
                  </a:solidFill>
                  <a:cs typeface="Arial" pitchFamily="34" charset="0"/>
                </a:endParaRPr>
              </a:p>
            </p:txBody>
          </p:sp>
        </p:grpSp>
      </p:grpSp>
      <p:sp>
        <p:nvSpPr>
          <p:cNvPr id="15" name="Rectangle 21"/>
          <p:cNvSpPr>
            <a:spLocks noChangeArrowheads="1"/>
          </p:cNvSpPr>
          <p:nvPr userDrawn="1"/>
        </p:nvSpPr>
        <p:spPr bwMode="auto">
          <a:xfrm>
            <a:off x="1042988" y="438150"/>
            <a:ext cx="52911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eaLnBrk="1" hangingPunct="1">
              <a:defRPr/>
            </a:pPr>
            <a:r>
              <a:rPr lang="tr-TR" altLang="tr-TR">
                <a:solidFill>
                  <a:srgbClr val="FFFFFF"/>
                </a:solidFill>
              </a:rPr>
              <a:t>İş Sağlığı ve Güvenliği</a:t>
            </a:r>
            <a:br>
              <a:rPr lang="tr-TR" altLang="tr-TR">
                <a:solidFill>
                  <a:srgbClr val="FFFFFF"/>
                </a:solidFill>
              </a:rPr>
            </a:br>
            <a:endParaRPr lang="tr-TR" altLang="tr-TR">
              <a:solidFill>
                <a:srgbClr val="FFFFFF"/>
              </a:solidFill>
            </a:endParaRPr>
          </a:p>
        </p:txBody>
      </p:sp>
      <p:sp>
        <p:nvSpPr>
          <p:cNvPr id="16" name="Rectangle 26"/>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eaLnBrk="1" hangingPunct="1">
              <a:defRPr/>
            </a:pPr>
            <a:endParaRPr lang="tr-TR" altLang="tr-TR">
              <a:solidFill>
                <a:srgbClr val="FFFFFF"/>
              </a:solidFill>
            </a:endParaRPr>
          </a:p>
        </p:txBody>
      </p:sp>
      <p:sp>
        <p:nvSpPr>
          <p:cNvPr id="17" name="Rectangle 22"/>
          <p:cNvSpPr>
            <a:spLocks noChangeArrowheads="1"/>
          </p:cNvSpPr>
          <p:nvPr userDrawn="1"/>
        </p:nvSpPr>
        <p:spPr bwMode="auto">
          <a:xfrm>
            <a:off x="6875463" y="188913"/>
            <a:ext cx="2089150" cy="9048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eaLnBrk="1" hangingPunct="1">
              <a:defRPr/>
            </a:pPr>
            <a:endParaRPr lang="tr-TR" altLang="tr-TR">
              <a:solidFill>
                <a:srgbClr val="FFFFFF"/>
              </a:solidFill>
            </a:endParaRPr>
          </a:p>
        </p:txBody>
      </p:sp>
      <p:pic>
        <p:nvPicPr>
          <p:cNvPr id="18" name="Picture 24" descr="amblem n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388938"/>
            <a:ext cx="6048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ltbilgi Yer Tutucusu 24"/>
          <p:cNvSpPr>
            <a:spLocks noGrp="1"/>
          </p:cNvSpPr>
          <p:nvPr>
            <p:ph type="ftr" sz="quarter" idx="10"/>
          </p:nvPr>
        </p:nvSpPr>
        <p:spPr>
          <a:xfrm>
            <a:off x="3419475" y="6400800"/>
            <a:ext cx="2895600" cy="457200"/>
          </a:xfrm>
          <a:prstGeom prst="rect">
            <a:avLst/>
          </a:prstGeom>
        </p:spPr>
        <p:txBody>
          <a:bodyPr/>
          <a:lstStyle>
            <a:lvl1pPr algn="ctr">
              <a:defRPr>
                <a:solidFill>
                  <a:srgbClr val="FFFFFF"/>
                </a:solidFill>
                <a:cs typeface="Arial" pitchFamily="34" charset="0"/>
              </a:defRPr>
            </a:lvl1pPr>
          </a:lstStyle>
          <a:p>
            <a:pPr>
              <a:defRPr/>
            </a:pPr>
            <a:endParaRPr lang="tr-TR"/>
          </a:p>
          <a:p>
            <a:pPr>
              <a:defRPr/>
            </a:pPr>
            <a:r>
              <a:rPr lang="tr-TR"/>
              <a:t>İSG Kuralları</a:t>
            </a:r>
          </a:p>
          <a:p>
            <a:pPr>
              <a:defRPr/>
            </a:pPr>
            <a:endParaRPr lang="tr-TR"/>
          </a:p>
        </p:txBody>
      </p:sp>
      <p:sp>
        <p:nvSpPr>
          <p:cNvPr id="20" name="Slayt Numarası Yer Tutucusu 25"/>
          <p:cNvSpPr>
            <a:spLocks noGrp="1"/>
          </p:cNvSpPr>
          <p:nvPr>
            <p:ph type="sldNum" sz="quarter" idx="11"/>
          </p:nvPr>
        </p:nvSpPr>
        <p:spPr>
          <a:xfrm>
            <a:off x="7059613" y="6427788"/>
            <a:ext cx="1905000" cy="457200"/>
          </a:xfrm>
        </p:spPr>
        <p:txBody>
          <a:bodyPr/>
          <a:lstStyle>
            <a:lvl1pPr>
              <a:defRPr/>
            </a:lvl1pPr>
          </a:lstStyle>
          <a:p>
            <a:pPr>
              <a:defRPr/>
            </a:pPr>
            <a:endParaRPr lang="tr-TR"/>
          </a:p>
          <a:p>
            <a:pPr>
              <a:defRPr/>
            </a:pPr>
            <a:fld id="{C5BA78D1-C66B-44DA-A4D6-B63E10DA0991}" type="slidenum">
              <a:rPr lang="tr-TR"/>
              <a:pPr>
                <a:defRPr/>
              </a:pPr>
              <a:t>‹#›</a:t>
            </a:fld>
            <a:endParaRPr lang="tr-TR"/>
          </a:p>
        </p:txBody>
      </p:sp>
    </p:spTree>
    <p:extLst>
      <p:ext uri="{BB962C8B-B14F-4D97-AF65-F5344CB8AC3E}">
        <p14:creationId xmlns:p14="http://schemas.microsoft.com/office/powerpoint/2010/main" val="3719293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İçerik Yer Tutucusu 2"/>
          <p:cNvSpPr>
            <a:spLocks noGrp="1"/>
          </p:cNvSpPr>
          <p:nvPr>
            <p:ph idx="1"/>
          </p:nvPr>
        </p:nvSpPr>
        <p:spPr>
          <a:xfrm>
            <a:off x="457200" y="1600200"/>
            <a:ext cx="82296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lgn="ctr">
              <a:defRPr b="1">
                <a:solidFill>
                  <a:srgbClr val="FFFFFF"/>
                </a:solidFill>
                <a:latin typeface="Times New Roman" pitchFamily="18" charset="0"/>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lgn="ctr">
              <a:defRPr b="1">
                <a:solidFill>
                  <a:srgbClr val="FFFFFF"/>
                </a:solidFill>
                <a:latin typeface="Times New Roman" pitchFamily="18"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902F461B-80F5-424A-8398-06441EBE9E4B}" type="slidenum">
              <a:rPr lang="en-US"/>
              <a:pPr>
                <a:defRPr/>
              </a:pPr>
              <a:t>‹#›</a:t>
            </a:fld>
            <a:endParaRPr lang="en-US"/>
          </a:p>
        </p:txBody>
      </p:sp>
    </p:spTree>
    <p:extLst>
      <p:ext uri="{BB962C8B-B14F-4D97-AF65-F5344CB8AC3E}">
        <p14:creationId xmlns:p14="http://schemas.microsoft.com/office/powerpoint/2010/main" val="382415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93332" y="712389"/>
            <a:ext cx="7765322" cy="970450"/>
          </a:xfrm>
          <a:prstGeom prst="rect">
            <a:avLst/>
          </a:prstGeo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3601214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6776 w 5184"/>
                  <a:gd name="T3" fmla="*/ 3159 h 3159"/>
                  <a:gd name="T4" fmla="*/ 677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747 w 556"/>
                  <a:gd name="T5" fmla="*/ 3159 h 3159"/>
                  <a:gd name="T6" fmla="*/ 747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p>
          </p:txBody>
        </p:sp>
        <p:sp>
          <p:nvSpPr>
            <p:cNvPr id="7" name="Freeform 7"/>
            <p:cNvSpPr>
              <a:spLocks/>
            </p:cNvSpPr>
            <p:nvPr/>
          </p:nvSpPr>
          <p:spPr bwMode="ltGray">
            <a:xfrm>
              <a:off x="767" y="1155"/>
              <a:ext cx="252" cy="12"/>
            </a:xfrm>
            <a:custGeom>
              <a:avLst/>
              <a:gdLst>
                <a:gd name="T0" fmla="*/ 338 w 251"/>
                <a:gd name="T1" fmla="*/ 0 h 12"/>
                <a:gd name="T2" fmla="*/ 0 w 251"/>
                <a:gd name="T3" fmla="*/ 0 h 12"/>
                <a:gd name="T4" fmla="*/ 0 w 251"/>
                <a:gd name="T5" fmla="*/ 12 h 12"/>
                <a:gd name="T6" fmla="*/ 338 w 251"/>
                <a:gd name="T7" fmla="*/ 12 h 12"/>
                <a:gd name="T8" fmla="*/ 338 w 251"/>
                <a:gd name="T9" fmla="*/ 0 h 12"/>
                <a:gd name="T10" fmla="*/ 338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2"/>
              <p:cNvSpPr>
                <a:spLocks/>
              </p:cNvSpPr>
              <p:nvPr/>
            </p:nvSpPr>
            <p:spPr bwMode="ltGray">
              <a:xfrm>
                <a:off x="1019" y="1155"/>
                <a:ext cx="4739" cy="12"/>
              </a:xfrm>
              <a:custGeom>
                <a:avLst/>
                <a:gdLst>
                  <a:gd name="T0" fmla="*/ 6223 w 4724"/>
                  <a:gd name="T1" fmla="*/ 0 h 12"/>
                  <a:gd name="T2" fmla="*/ 0 w 4724"/>
                  <a:gd name="T3" fmla="*/ 0 h 12"/>
                  <a:gd name="T4" fmla="*/ 0 w 4724"/>
                  <a:gd name="T5" fmla="*/ 12 h 12"/>
                  <a:gd name="T6" fmla="*/ 6223 w 4724"/>
                  <a:gd name="T7" fmla="*/ 12 h 12"/>
                  <a:gd name="T8" fmla="*/ 6223 w 4724"/>
                  <a:gd name="T9" fmla="*/ 0 h 12"/>
                  <a:gd name="T10" fmla="*/ 622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p>
            </p:txBody>
          </p:sp>
        </p:grpSp>
      </p:grpSp>
      <p:sp>
        <p:nvSpPr>
          <p:cNvPr id="18" name="Rectangle 20"/>
          <p:cNvSpPr>
            <a:spLocks noChangeArrowheads="1"/>
          </p:cNvSpPr>
          <p:nvPr userDrawn="1"/>
        </p:nvSpPr>
        <p:spPr bwMode="auto">
          <a:xfrm>
            <a:off x="2195513" y="6608763"/>
            <a:ext cx="4752975" cy="276225"/>
          </a:xfrm>
          <a:prstGeom prst="rect">
            <a:avLst/>
          </a:prstGeom>
          <a:noFill/>
          <a:ln w="9525">
            <a:noFill/>
            <a:miter lim="800000"/>
            <a:headEnd/>
            <a:tailEnd/>
          </a:ln>
          <a:effectLst/>
        </p:spPr>
        <p:txBody>
          <a:bodyPr>
            <a:spAutoFit/>
          </a:bodyPr>
          <a:lstStyle/>
          <a:p>
            <a:pPr>
              <a:defRPr/>
            </a:pPr>
            <a:r>
              <a:rPr lang="tr-TR" sz="1200" dirty="0">
                <a:solidFill>
                  <a:schemeClr val="accent6">
                    <a:lumMod val="40000"/>
                    <a:lumOff val="60000"/>
                  </a:schemeClr>
                </a:solidFill>
              </a:rPr>
              <a:t>RİSK YÖNETİMİ ve DEĞERLENDİRİLMESİ</a:t>
            </a:r>
            <a:endParaRPr lang="tr-TR" sz="1200" dirty="0">
              <a:solidFill>
                <a:schemeClr val="accent6">
                  <a:lumMod val="40000"/>
                  <a:lumOff val="60000"/>
                </a:schemeClr>
              </a:solidFill>
              <a:effectLst>
                <a:outerShdw blurRad="38100" dist="38100" dir="2700000" algn="tl">
                  <a:srgbClr val="000000"/>
                </a:outerShdw>
              </a:effectLst>
            </a:endParaRPr>
          </a:p>
        </p:txBody>
      </p:sp>
      <p:sp>
        <p:nvSpPr>
          <p:cNvPr id="19" name="2 Veri Yer Tutucusu"/>
          <p:cNvSpPr txBox="1">
            <a:spLocks noGrp="1"/>
          </p:cNvSpPr>
          <p:nvPr userDrawn="1"/>
        </p:nvSpPr>
        <p:spPr bwMode="auto">
          <a:xfrm>
            <a:off x="41275" y="6648450"/>
            <a:ext cx="1217613" cy="236538"/>
          </a:xfrm>
          <a:prstGeom prst="rect">
            <a:avLst/>
          </a:prstGeom>
          <a:noFill/>
          <a:ln>
            <a:miter lim="800000"/>
            <a:headEnd/>
            <a:tailEnd/>
          </a:ln>
        </p:spPr>
        <p:txBody>
          <a:bodyPr/>
          <a:lstStyle/>
          <a:p>
            <a:pPr algn="l">
              <a:defRPr/>
            </a:pPr>
            <a:r>
              <a:rPr lang="tr-TR" sz="1200" dirty="0">
                <a:solidFill>
                  <a:schemeClr val="accent1"/>
                </a:solidFill>
                <a:effectLst>
                  <a:outerShdw blurRad="38100" dist="38100" dir="2700000" algn="tl">
                    <a:srgbClr val="000000"/>
                  </a:outerShdw>
                </a:effectLst>
                <a:latin typeface="+mn-lt"/>
              </a:rPr>
              <a:t>Nİ1309043</a:t>
            </a:r>
          </a:p>
        </p:txBody>
      </p:sp>
      <p:pic>
        <p:nvPicPr>
          <p:cNvPr id="20" name="Picture 24" descr="amblem n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17475"/>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Rectangle 16"/>
          <p:cNvSpPr>
            <a:spLocks noGrp="1" noChangeArrowheads="1"/>
          </p:cNvSpPr>
          <p:nvPr>
            <p:ph type="ctrTitle" sz="quarter"/>
          </p:nvPr>
        </p:nvSpPr>
        <p:spPr bwMode="auto">
          <a:xfrm>
            <a:off x="1066800" y="1997075"/>
            <a:ext cx="7086600" cy="14319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tr-TR"/>
              <a:t>Click to edit Master title style</a:t>
            </a:r>
          </a:p>
        </p:txBody>
      </p:sp>
      <p:sp>
        <p:nvSpPr>
          <p:cNvPr id="30737" name="Rectangle 17"/>
          <p:cNvSpPr>
            <a:spLocks noGrp="1" noChangeArrowheads="1"/>
          </p:cNvSpPr>
          <p:nvPr>
            <p:ph type="subTitle" sz="quarter" idx="1"/>
          </p:nvPr>
        </p:nvSpPr>
        <p:spPr>
          <a:xfrm>
            <a:off x="1066800" y="3886200"/>
            <a:ext cx="6400800" cy="1752600"/>
          </a:xfrm>
          <a:prstGeom prst="rect">
            <a:avLst/>
          </a:prstGeom>
        </p:spPr>
        <p:txBody>
          <a:bodyPr/>
          <a:lstStyle>
            <a:lvl1pPr marL="0" indent="0">
              <a:buFont typeface="Wingdings" pitchFamily="2" charset="2"/>
              <a:buNone/>
              <a:defRPr/>
            </a:lvl1pPr>
          </a:lstStyle>
          <a:p>
            <a:r>
              <a:rPr lang="tr-TR"/>
              <a:t>Click to edit Master subtitle style</a:t>
            </a:r>
          </a:p>
        </p:txBody>
      </p:sp>
      <p:sp>
        <p:nvSpPr>
          <p:cNvPr id="21" name="Rectangle 19"/>
          <p:cNvSpPr>
            <a:spLocks noGrp="1" noChangeArrowheads="1"/>
          </p:cNvSpPr>
          <p:nvPr>
            <p:ph type="sldNum" sz="quarter" idx="10"/>
          </p:nvPr>
        </p:nvSpPr>
        <p:spPr/>
        <p:txBody>
          <a:bodyPr/>
          <a:lstStyle>
            <a:lvl1pPr algn="r">
              <a:defRPr sz="1200" b="0">
                <a:solidFill>
                  <a:schemeClr val="tx1"/>
                </a:solidFill>
                <a:effectLst>
                  <a:outerShdw blurRad="38100" dist="38100" dir="2700000" algn="tl">
                    <a:srgbClr val="000000"/>
                  </a:outerShdw>
                </a:effectLst>
                <a:latin typeface="+mn-lt"/>
              </a:defRPr>
            </a:lvl1pPr>
          </a:lstStyle>
          <a:p>
            <a:pPr>
              <a:defRPr/>
            </a:pPr>
            <a:fld id="{C1DE3C30-3C1C-49EB-9AA3-F8D3E65795FB}" type="slidenum">
              <a:rPr lang="tr-TR"/>
              <a:pPr>
                <a:defRPr/>
              </a:pPr>
              <a:t>‹#›</a:t>
            </a:fld>
            <a:endParaRPr lang="tr-TR" dirty="0"/>
          </a:p>
        </p:txBody>
      </p:sp>
    </p:spTree>
    <p:extLst>
      <p:ext uri="{BB962C8B-B14F-4D97-AF65-F5344CB8AC3E}">
        <p14:creationId xmlns:p14="http://schemas.microsoft.com/office/powerpoint/2010/main" val="41016003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5" y="6597650"/>
            <a:ext cx="1152525" cy="260350"/>
          </a:xfrm>
        </p:spPr>
        <p:txBody>
          <a:bodyPr/>
          <a:lstStyle>
            <a:lvl1pPr algn="r">
              <a:defRPr sz="1200" b="0">
                <a:solidFill>
                  <a:schemeClr val="tx1"/>
                </a:solidFill>
                <a:effectLst>
                  <a:outerShdw blurRad="38100" dist="38100" dir="2700000" algn="tl">
                    <a:srgbClr val="000000"/>
                  </a:outerShdw>
                </a:effectLst>
                <a:latin typeface="+mn-lt"/>
              </a:defRPr>
            </a:lvl1pPr>
          </a:lstStyle>
          <a:p>
            <a:pPr>
              <a:defRPr/>
            </a:pPr>
            <a:fld id="{8E54DC9E-C982-4A2E-A2F6-2B31DFD874C4}" type="slidenum">
              <a:rPr lang="tr-TR"/>
              <a:pPr>
                <a:defRPr/>
              </a:pPr>
              <a:t>‹#›</a:t>
            </a:fld>
            <a:endParaRPr lang="tr-TR" dirty="0"/>
          </a:p>
        </p:txBody>
      </p:sp>
    </p:spTree>
    <p:extLst>
      <p:ext uri="{BB962C8B-B14F-4D97-AF65-F5344CB8AC3E}">
        <p14:creationId xmlns:p14="http://schemas.microsoft.com/office/powerpoint/2010/main" val="426220501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9"/>
          <p:cNvSpPr>
            <a:spLocks noGrp="1" noChangeArrowheads="1"/>
          </p:cNvSpPr>
          <p:nvPr>
            <p:ph type="sldNum" sz="quarter" idx="10"/>
          </p:nvPr>
        </p:nvSpPr>
        <p:spPr>
          <a:ln/>
        </p:spPr>
        <p:txBody>
          <a:bodyPr/>
          <a:lstStyle>
            <a:lvl1pPr>
              <a:defRPr/>
            </a:lvl1pPr>
          </a:lstStyle>
          <a:p>
            <a:pPr>
              <a:defRPr/>
            </a:pPr>
            <a:fld id="{DF1C9FDB-67FE-41DE-83F6-E8D13D8B0C4B}" type="slidenum">
              <a:rPr lang="tr-TR"/>
              <a:pPr>
                <a:defRPr/>
              </a:pPr>
              <a:t>‹#›</a:t>
            </a:fld>
            <a:endParaRPr lang="tr-TR" dirty="0"/>
          </a:p>
        </p:txBody>
      </p:sp>
    </p:spTree>
    <p:extLst>
      <p:ext uri="{BB962C8B-B14F-4D97-AF65-F5344CB8AC3E}">
        <p14:creationId xmlns:p14="http://schemas.microsoft.com/office/powerpoint/2010/main" val="85967252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1116013" y="1989138"/>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964113" y="1989138"/>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9"/>
          <p:cNvSpPr>
            <a:spLocks noGrp="1" noChangeArrowheads="1"/>
          </p:cNvSpPr>
          <p:nvPr>
            <p:ph type="sldNum" sz="quarter" idx="10"/>
          </p:nvPr>
        </p:nvSpPr>
        <p:spPr>
          <a:ln/>
        </p:spPr>
        <p:txBody>
          <a:bodyPr/>
          <a:lstStyle>
            <a:lvl1pPr>
              <a:defRPr/>
            </a:lvl1pPr>
          </a:lstStyle>
          <a:p>
            <a:pPr>
              <a:defRPr/>
            </a:pPr>
            <a:fld id="{CF3366C0-BE95-4D7A-97D4-B09342C2B49F}" type="slidenum">
              <a:rPr lang="tr-TR"/>
              <a:pPr>
                <a:defRPr/>
              </a:pPr>
              <a:t>‹#›</a:t>
            </a:fld>
            <a:endParaRPr lang="tr-TR" dirty="0"/>
          </a:p>
        </p:txBody>
      </p:sp>
    </p:spTree>
    <p:extLst>
      <p:ext uri="{BB962C8B-B14F-4D97-AF65-F5344CB8AC3E}">
        <p14:creationId xmlns:p14="http://schemas.microsoft.com/office/powerpoint/2010/main" val="388179462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9"/>
          <p:cNvSpPr>
            <a:spLocks noGrp="1" noChangeArrowheads="1"/>
          </p:cNvSpPr>
          <p:nvPr>
            <p:ph type="sldNum" sz="quarter" idx="10"/>
          </p:nvPr>
        </p:nvSpPr>
        <p:spPr>
          <a:ln/>
        </p:spPr>
        <p:txBody>
          <a:bodyPr/>
          <a:lstStyle>
            <a:lvl1pPr>
              <a:defRPr/>
            </a:lvl1pPr>
          </a:lstStyle>
          <a:p>
            <a:pPr>
              <a:defRPr/>
            </a:pPr>
            <a:fld id="{9F684718-F74D-4D2A-A1DB-D0CFC908948C}" type="slidenum">
              <a:rPr lang="tr-TR"/>
              <a:pPr>
                <a:defRPr/>
              </a:pPr>
              <a:t>‹#›</a:t>
            </a:fld>
            <a:endParaRPr lang="tr-TR" dirty="0"/>
          </a:p>
        </p:txBody>
      </p:sp>
    </p:spTree>
    <p:extLst>
      <p:ext uri="{BB962C8B-B14F-4D97-AF65-F5344CB8AC3E}">
        <p14:creationId xmlns:p14="http://schemas.microsoft.com/office/powerpoint/2010/main" val="14987063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Rectangle 19"/>
          <p:cNvSpPr>
            <a:spLocks noGrp="1" noChangeArrowheads="1"/>
          </p:cNvSpPr>
          <p:nvPr>
            <p:ph type="sldNum" sz="quarter" idx="10"/>
          </p:nvPr>
        </p:nvSpPr>
        <p:spPr>
          <a:ln/>
        </p:spPr>
        <p:txBody>
          <a:bodyPr/>
          <a:lstStyle>
            <a:lvl1pPr>
              <a:defRPr/>
            </a:lvl1pPr>
          </a:lstStyle>
          <a:p>
            <a:pPr>
              <a:defRPr/>
            </a:pPr>
            <a:fld id="{56BE9DB8-F990-4CBB-AB7A-99E2C28C3B94}" type="slidenum">
              <a:rPr lang="tr-TR"/>
              <a:pPr>
                <a:defRPr/>
              </a:pPr>
              <a:t>‹#›</a:t>
            </a:fld>
            <a:endParaRPr lang="tr-TR" dirty="0"/>
          </a:p>
        </p:txBody>
      </p:sp>
    </p:spTree>
    <p:extLst>
      <p:ext uri="{BB962C8B-B14F-4D97-AF65-F5344CB8AC3E}">
        <p14:creationId xmlns:p14="http://schemas.microsoft.com/office/powerpoint/2010/main" val="254362488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1FB5E873-6A3A-4687-8024-4F8C51791583}" type="slidenum">
              <a:rPr lang="tr-TR"/>
              <a:pPr>
                <a:defRPr/>
              </a:pPr>
              <a:t>‹#›</a:t>
            </a:fld>
            <a:endParaRPr lang="tr-TR" dirty="0"/>
          </a:p>
        </p:txBody>
      </p:sp>
    </p:spTree>
    <p:extLst>
      <p:ext uri="{BB962C8B-B14F-4D97-AF65-F5344CB8AC3E}">
        <p14:creationId xmlns:p14="http://schemas.microsoft.com/office/powerpoint/2010/main" val="126218323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9"/>
          <p:cNvSpPr>
            <a:spLocks noGrp="1" noChangeArrowheads="1"/>
          </p:cNvSpPr>
          <p:nvPr>
            <p:ph type="sldNum" sz="quarter" idx="10"/>
          </p:nvPr>
        </p:nvSpPr>
        <p:spPr>
          <a:ln/>
        </p:spPr>
        <p:txBody>
          <a:bodyPr/>
          <a:lstStyle>
            <a:lvl1pPr>
              <a:defRPr/>
            </a:lvl1pPr>
          </a:lstStyle>
          <a:p>
            <a:pPr>
              <a:defRPr/>
            </a:pPr>
            <a:fld id="{6B97AC0C-CC5D-4B57-B71F-02E4A6A8B252}" type="slidenum">
              <a:rPr lang="tr-TR"/>
              <a:pPr>
                <a:defRPr/>
              </a:pPr>
              <a:t>‹#›</a:t>
            </a:fld>
            <a:endParaRPr lang="tr-TR" dirty="0"/>
          </a:p>
        </p:txBody>
      </p:sp>
    </p:spTree>
    <p:extLst>
      <p:ext uri="{BB962C8B-B14F-4D97-AF65-F5344CB8AC3E}">
        <p14:creationId xmlns:p14="http://schemas.microsoft.com/office/powerpoint/2010/main" val="182848404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9"/>
          <p:cNvSpPr>
            <a:spLocks noGrp="1" noChangeArrowheads="1"/>
          </p:cNvSpPr>
          <p:nvPr>
            <p:ph type="sldNum" sz="quarter" idx="10"/>
          </p:nvPr>
        </p:nvSpPr>
        <p:spPr>
          <a:ln/>
        </p:spPr>
        <p:txBody>
          <a:bodyPr/>
          <a:lstStyle>
            <a:lvl1pPr>
              <a:defRPr/>
            </a:lvl1pPr>
          </a:lstStyle>
          <a:p>
            <a:pPr>
              <a:defRPr/>
            </a:pPr>
            <a:fld id="{BD7E6397-EF58-4CE4-9AB0-806DB5DD6FD1}" type="slidenum">
              <a:rPr lang="tr-TR"/>
              <a:pPr>
                <a:defRPr/>
              </a:pPr>
              <a:t>‹#›</a:t>
            </a:fld>
            <a:endParaRPr lang="tr-TR" dirty="0"/>
          </a:p>
        </p:txBody>
      </p:sp>
    </p:spTree>
    <p:extLst>
      <p:ext uri="{BB962C8B-B14F-4D97-AF65-F5344CB8AC3E}">
        <p14:creationId xmlns:p14="http://schemas.microsoft.com/office/powerpoint/2010/main" val="81703222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Dikey Metin Yer Tutucusu"/>
          <p:cNvSpPr>
            <a:spLocks noGrp="1"/>
          </p:cNvSpPr>
          <p:nvPr>
            <p:ph type="body" orient="vert" idx="1"/>
          </p:nvPr>
        </p:nvSpPr>
        <p:spPr>
          <a:xfrm>
            <a:off x="1116013" y="1989138"/>
            <a:ext cx="7543800" cy="4114800"/>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ln/>
        </p:spPr>
        <p:txBody>
          <a:bodyPr/>
          <a:lstStyle>
            <a:lvl1pPr>
              <a:defRPr/>
            </a:lvl1pPr>
          </a:lstStyle>
          <a:p>
            <a:pPr>
              <a:defRPr/>
            </a:pPr>
            <a:fld id="{420CA9EF-CFEA-4DCE-A37C-8F9962DA6A11}" type="slidenum">
              <a:rPr lang="tr-TR"/>
              <a:pPr>
                <a:defRPr/>
              </a:pPr>
              <a:t>‹#›</a:t>
            </a:fld>
            <a:endParaRPr lang="tr-TR" dirty="0"/>
          </a:p>
        </p:txBody>
      </p:sp>
    </p:spTree>
    <p:extLst>
      <p:ext uri="{BB962C8B-B14F-4D97-AF65-F5344CB8AC3E}">
        <p14:creationId xmlns:p14="http://schemas.microsoft.com/office/powerpoint/2010/main" val="384809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25818569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29300"/>
          </a:xfrm>
          <a:prstGeom prst="rect">
            <a:avLst/>
          </a:prstGeo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29300"/>
          </a:xfrm>
          <a:prstGeom prst="rect">
            <a:avLst/>
          </a:prstGeo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ln/>
        </p:spPr>
        <p:txBody>
          <a:bodyPr/>
          <a:lstStyle>
            <a:lvl1pPr>
              <a:defRPr/>
            </a:lvl1pPr>
          </a:lstStyle>
          <a:p>
            <a:pPr>
              <a:defRPr/>
            </a:pPr>
            <a:fld id="{32DE1B90-ACFF-4BD2-9BAE-A5082C109396}" type="slidenum">
              <a:rPr lang="tr-TR"/>
              <a:pPr>
                <a:defRPr/>
              </a:pPr>
              <a:t>‹#›</a:t>
            </a:fld>
            <a:endParaRPr lang="tr-TR" dirty="0"/>
          </a:p>
        </p:txBody>
      </p:sp>
    </p:spTree>
    <p:extLst>
      <p:ext uri="{BB962C8B-B14F-4D97-AF65-F5344CB8AC3E}">
        <p14:creationId xmlns:p14="http://schemas.microsoft.com/office/powerpoint/2010/main" val="108014482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çeri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pPr>
              <a:defRPr/>
            </a:pPr>
            <a:fld id="{D1A98AAF-5DDA-4148-8316-224A5D0F66A2}" type="slidenum">
              <a:rPr lang="tr-TR"/>
              <a:pPr>
                <a:defRPr/>
              </a:pPr>
              <a:t>‹#›</a:t>
            </a:fld>
            <a:endParaRPr lang="tr-TR" dirty="0"/>
          </a:p>
        </p:txBody>
      </p:sp>
    </p:spTree>
    <p:extLst>
      <p:ext uri="{BB962C8B-B14F-4D97-AF65-F5344CB8AC3E}">
        <p14:creationId xmlns:p14="http://schemas.microsoft.com/office/powerpoint/2010/main" val="36000273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1_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21362"/>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xfrm>
            <a:off x="1042988" y="6400800"/>
            <a:ext cx="1905000" cy="457200"/>
          </a:xfrm>
          <a:prstGeom prst="rect">
            <a:avLst/>
          </a:prstGeom>
        </p:spPr>
        <p:txBody>
          <a:bodyPr/>
          <a:lstStyle>
            <a:lvl1pPr>
              <a:defRPr/>
            </a:lvl1pPr>
          </a:lstStyle>
          <a:p>
            <a:pPr>
              <a:defRPr/>
            </a:pPr>
            <a:endParaRPr lang="tr-TR"/>
          </a:p>
        </p:txBody>
      </p:sp>
      <p:sp>
        <p:nvSpPr>
          <p:cNvPr id="4" name="Rectangle 18"/>
          <p:cNvSpPr>
            <a:spLocks noGrp="1" noChangeArrowheads="1"/>
          </p:cNvSpPr>
          <p:nvPr>
            <p:ph type="ftr" sz="quarter" idx="11"/>
          </p:nvPr>
        </p:nvSpPr>
        <p:spPr>
          <a:xfrm>
            <a:off x="3419475" y="6400800"/>
            <a:ext cx="2895600" cy="457200"/>
          </a:xfrm>
          <a:prstGeom prst="rect">
            <a:avLst/>
          </a:prstGeom>
        </p:spPr>
        <p:txBody>
          <a:bodyPr/>
          <a:lstStyle>
            <a:lvl1pPr>
              <a:defRPr sz="1200" b="1"/>
            </a:lvl1pPr>
          </a:lstStyle>
          <a:p>
            <a:pPr>
              <a:defRPr/>
            </a:pPr>
            <a:endParaRPr lang="tr-TR"/>
          </a:p>
        </p:txBody>
      </p:sp>
      <p:sp>
        <p:nvSpPr>
          <p:cNvPr id="5" name="Rectangle 19"/>
          <p:cNvSpPr>
            <a:spLocks noGrp="1" noChangeArrowheads="1"/>
          </p:cNvSpPr>
          <p:nvPr>
            <p:ph type="sldNum" sz="quarter" idx="12"/>
          </p:nvPr>
        </p:nvSpPr>
        <p:spPr/>
        <p:txBody>
          <a:bodyPr/>
          <a:lstStyle>
            <a:lvl1pPr>
              <a:defRPr/>
            </a:lvl1pPr>
          </a:lstStyle>
          <a:p>
            <a:pPr>
              <a:defRPr/>
            </a:pPr>
            <a:fld id="{57FCC32D-0824-4FD9-9C31-AE80571B8B9C}" type="slidenum">
              <a:rPr lang="tr-TR"/>
              <a:pPr>
                <a:defRPr/>
              </a:pPr>
              <a:t>‹#›</a:t>
            </a:fld>
            <a:endParaRPr lang="tr-TR"/>
          </a:p>
          <a:p>
            <a:pPr>
              <a:defRPr/>
            </a:pPr>
            <a:endParaRPr lang="tr-TR"/>
          </a:p>
        </p:txBody>
      </p:sp>
    </p:spTree>
    <p:extLst>
      <p:ext uri="{BB962C8B-B14F-4D97-AF65-F5344CB8AC3E}">
        <p14:creationId xmlns:p14="http://schemas.microsoft.com/office/powerpoint/2010/main" val="1239044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53_İçerik">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3" name="Freeform 3"/>
            <p:cNvSpPr>
              <a:spLocks/>
            </p:cNvSpPr>
            <p:nvPr/>
          </p:nvSpPr>
          <p:spPr bwMode="hidden">
            <a:xfrm>
              <a:off x="558" y="1161"/>
              <a:ext cx="5200" cy="3159"/>
            </a:xfrm>
            <a:custGeom>
              <a:avLst/>
              <a:gdLst>
                <a:gd name="T0" fmla="*/ 0 w 5184"/>
                <a:gd name="T1" fmla="*/ 3159 h 3159"/>
                <a:gd name="T2" fmla="*/ 5547 w 5184"/>
                <a:gd name="T3" fmla="*/ 3159 h 3159"/>
                <a:gd name="T4" fmla="*/ 554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 name="Freeform 4"/>
            <p:cNvSpPr>
              <a:spLocks/>
            </p:cNvSpPr>
            <p:nvPr/>
          </p:nvSpPr>
          <p:spPr bwMode="hidden">
            <a:xfrm>
              <a:off x="0" y="1161"/>
              <a:ext cx="558" cy="3159"/>
            </a:xfrm>
            <a:custGeom>
              <a:avLst/>
              <a:gdLst>
                <a:gd name="T0" fmla="*/ 0 w 556"/>
                <a:gd name="T1" fmla="*/ 0 h 3159"/>
                <a:gd name="T2" fmla="*/ 0 w 556"/>
                <a:gd name="T3" fmla="*/ 3159 h 3159"/>
                <a:gd name="T4" fmla="*/ 600 w 556"/>
                <a:gd name="T5" fmla="*/ 3159 h 3159"/>
                <a:gd name="T6" fmla="*/ 60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5"/>
            <p:cNvGrpSpPr>
              <a:grpSpLocks/>
            </p:cNvGrpSpPr>
            <p:nvPr userDrawn="1"/>
          </p:nvGrpSpPr>
          <p:grpSpPr bwMode="auto">
            <a:xfrm>
              <a:off x="0" y="4"/>
              <a:ext cx="5758" cy="4316"/>
              <a:chOff x="0" y="4"/>
              <a:chExt cx="5758" cy="4316"/>
            </a:xfrm>
          </p:grpSpPr>
          <p:sp>
            <p:nvSpPr>
              <p:cNvPr id="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8"/>
              <p:cNvSpPr>
                <a:spLocks/>
              </p:cNvSpPr>
              <p:nvPr/>
            </p:nvSpPr>
            <p:spPr bwMode="ltGray">
              <a:xfrm>
                <a:off x="1019" y="1155"/>
                <a:ext cx="4739" cy="12"/>
              </a:xfrm>
              <a:custGeom>
                <a:avLst/>
                <a:gdLst>
                  <a:gd name="T0" fmla="*/ 5065 w 4724"/>
                  <a:gd name="T1" fmla="*/ 0 h 12"/>
                  <a:gd name="T2" fmla="*/ 0 w 4724"/>
                  <a:gd name="T3" fmla="*/ 0 h 12"/>
                  <a:gd name="T4" fmla="*/ 0 w 4724"/>
                  <a:gd name="T5" fmla="*/ 12 h 12"/>
                  <a:gd name="T6" fmla="*/ 5065 w 4724"/>
                  <a:gd name="T7" fmla="*/ 12 h 12"/>
                  <a:gd name="T8" fmla="*/ 5065 w 4724"/>
                  <a:gd name="T9" fmla="*/ 0 h 12"/>
                  <a:gd name="T10" fmla="*/ 506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p>
            </p:txBody>
          </p:sp>
          <p:sp>
            <p:nvSpPr>
              <p:cNvPr id="12" name="Freeform 12"/>
              <p:cNvSpPr>
                <a:spLocks/>
              </p:cNvSpPr>
              <p:nvPr/>
            </p:nvSpPr>
            <p:spPr bwMode="ltGray">
              <a:xfrm>
                <a:off x="0" y="1155"/>
                <a:ext cx="351" cy="12"/>
              </a:xfrm>
              <a:custGeom>
                <a:avLst/>
                <a:gdLst>
                  <a:gd name="T0" fmla="*/ 0 w 251"/>
                  <a:gd name="T1" fmla="*/ 0 h 12"/>
                  <a:gd name="T2" fmla="*/ 0 w 251"/>
                  <a:gd name="T3" fmla="*/ 12 h 12"/>
                  <a:gd name="T4" fmla="*/ 401891 w 251"/>
                  <a:gd name="T5" fmla="*/ 12 h 12"/>
                  <a:gd name="T6" fmla="*/ 40189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3"/>
              <p:cNvSpPr>
                <a:spLocks/>
              </p:cNvSpPr>
              <p:nvPr/>
            </p:nvSpPr>
            <p:spPr bwMode="ltGray">
              <a:xfrm>
                <a:off x="767" y="1155"/>
                <a:ext cx="252" cy="12"/>
              </a:xfrm>
              <a:custGeom>
                <a:avLst/>
                <a:gdLst>
                  <a:gd name="T0" fmla="*/ 273 w 251"/>
                  <a:gd name="T1" fmla="*/ 0 h 12"/>
                  <a:gd name="T2" fmla="*/ 0 w 251"/>
                  <a:gd name="T3" fmla="*/ 0 h 12"/>
                  <a:gd name="T4" fmla="*/ 0 w 251"/>
                  <a:gd name="T5" fmla="*/ 12 h 12"/>
                  <a:gd name="T6" fmla="*/ 273 w 251"/>
                  <a:gd name="T7" fmla="*/ 12 h 12"/>
                  <a:gd name="T8" fmla="*/ 273 w 251"/>
                  <a:gd name="T9" fmla="*/ 0 h 12"/>
                  <a:gd name="T10" fmla="*/ 27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p>
            </p:txBody>
          </p:sp>
        </p:grpSp>
      </p:grpSp>
      <p:sp>
        <p:nvSpPr>
          <p:cNvPr id="16" name="Rectangle 26"/>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tr-TR"/>
          </a:p>
        </p:txBody>
      </p:sp>
      <p:sp>
        <p:nvSpPr>
          <p:cNvPr id="17" name="Rectangle 22"/>
          <p:cNvSpPr>
            <a:spLocks noChangeArrowheads="1"/>
          </p:cNvSpPr>
          <p:nvPr userDrawn="1"/>
        </p:nvSpPr>
        <p:spPr bwMode="auto">
          <a:xfrm>
            <a:off x="8100391" y="188913"/>
            <a:ext cx="864221" cy="90487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18" name="Picture 24" descr="amblem n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3888" y="388938"/>
            <a:ext cx="6048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ltbilgi Yer Tutucusu 24"/>
          <p:cNvSpPr>
            <a:spLocks noGrp="1"/>
          </p:cNvSpPr>
          <p:nvPr>
            <p:ph type="ftr" sz="quarter" idx="10"/>
          </p:nvPr>
        </p:nvSpPr>
        <p:spPr>
          <a:xfrm>
            <a:off x="3419475" y="6400800"/>
            <a:ext cx="2895600" cy="457200"/>
          </a:xfrm>
          <a:prstGeom prst="rect">
            <a:avLst/>
          </a:prstGeom>
        </p:spPr>
        <p:txBody>
          <a:bodyPr/>
          <a:lstStyle>
            <a:lvl1pPr>
              <a:defRPr/>
            </a:lvl1pPr>
          </a:lstStyle>
          <a:p>
            <a:pPr>
              <a:defRPr/>
            </a:pPr>
            <a:endParaRPr lang="tr-TR"/>
          </a:p>
          <a:p>
            <a:pPr>
              <a:defRPr/>
            </a:pPr>
            <a:r>
              <a:rPr lang="tr-TR"/>
              <a:t>İSG Kuralları</a:t>
            </a:r>
          </a:p>
          <a:p>
            <a:pPr>
              <a:defRPr/>
            </a:pPr>
            <a:endParaRPr lang="tr-TR"/>
          </a:p>
        </p:txBody>
      </p:sp>
      <p:sp>
        <p:nvSpPr>
          <p:cNvPr id="20" name="Slayt Numarası Yer Tutucusu 25"/>
          <p:cNvSpPr>
            <a:spLocks noGrp="1"/>
          </p:cNvSpPr>
          <p:nvPr>
            <p:ph type="sldNum" sz="quarter" idx="11"/>
          </p:nvPr>
        </p:nvSpPr>
        <p:spPr>
          <a:xfrm>
            <a:off x="7059613" y="6427788"/>
            <a:ext cx="1905000" cy="457200"/>
          </a:xfrm>
        </p:spPr>
        <p:txBody>
          <a:bodyPr/>
          <a:lstStyle>
            <a:lvl1pPr>
              <a:defRPr/>
            </a:lvl1pPr>
          </a:lstStyle>
          <a:p>
            <a:pPr>
              <a:defRPr/>
            </a:pPr>
            <a:endParaRPr lang="tr-TR"/>
          </a:p>
          <a:p>
            <a:pPr>
              <a:defRPr/>
            </a:pPr>
            <a:fld id="{5F9C0AE1-630D-46AB-9F34-D82C9E491CBC}" type="slidenum">
              <a:rPr lang="tr-TR"/>
              <a:pPr>
                <a:defRPr/>
              </a:pPr>
              <a:t>‹#›</a:t>
            </a:fld>
            <a:endParaRPr lang="tr-TR"/>
          </a:p>
        </p:txBody>
      </p:sp>
      <p:sp>
        <p:nvSpPr>
          <p:cNvPr id="21" name="Rectangle 49"/>
          <p:cNvSpPr>
            <a:spLocks noChangeArrowheads="1"/>
          </p:cNvSpPr>
          <p:nvPr userDrawn="1"/>
        </p:nvSpPr>
        <p:spPr bwMode="auto">
          <a:xfrm>
            <a:off x="2124075" y="115888"/>
            <a:ext cx="5111750"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50000"/>
              </a:lnSpc>
              <a:spcBef>
                <a:spcPct val="50000"/>
              </a:spcBef>
            </a:pPr>
            <a:endParaRPr lang="tr-TR" sz="800" dirty="0">
              <a:cs typeface="Times New Roman" pitchFamily="18" charset="0"/>
            </a:endParaRPr>
          </a:p>
          <a:p>
            <a:pPr>
              <a:lnSpc>
                <a:spcPct val="50000"/>
              </a:lnSpc>
              <a:spcBef>
                <a:spcPct val="50000"/>
              </a:spcBef>
            </a:pPr>
            <a:r>
              <a:rPr lang="tr-TR" sz="2800" dirty="0">
                <a:cs typeface="Times New Roman" pitchFamily="18" charset="0"/>
              </a:rPr>
              <a:t>RİSK ANALİZİ</a:t>
            </a:r>
          </a:p>
        </p:txBody>
      </p:sp>
    </p:spTree>
    <p:extLst>
      <p:ext uri="{BB962C8B-B14F-4D97-AF65-F5344CB8AC3E}">
        <p14:creationId xmlns:p14="http://schemas.microsoft.com/office/powerpoint/2010/main" val="5502507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RİSK ANALİZİ VE YÖNETİMİ">
    <p:spTree>
      <p:nvGrpSpPr>
        <p:cNvPr id="1" name=""/>
        <p:cNvGrpSpPr/>
        <p:nvPr/>
      </p:nvGrpSpPr>
      <p:grpSpPr>
        <a:xfrm>
          <a:off x="0" y="0"/>
          <a:ext cx="0" cy="0"/>
          <a:chOff x="0" y="0"/>
          <a:chExt cx="0" cy="0"/>
        </a:xfrm>
      </p:grpSpPr>
      <p:grpSp>
        <p:nvGrpSpPr>
          <p:cNvPr id="2" name="Group 2"/>
          <p:cNvGrpSpPr>
            <a:grpSpLocks/>
          </p:cNvGrpSpPr>
          <p:nvPr/>
        </p:nvGrpSpPr>
        <p:grpSpPr bwMode="auto">
          <a:xfrm>
            <a:off x="0" y="6350"/>
            <a:ext cx="9140825" cy="6851650"/>
            <a:chOff x="0" y="4"/>
            <a:chExt cx="5758" cy="4316"/>
          </a:xfrm>
        </p:grpSpPr>
        <p:sp>
          <p:nvSpPr>
            <p:cNvPr id="3" name="Freeform 3"/>
            <p:cNvSpPr>
              <a:spLocks/>
            </p:cNvSpPr>
            <p:nvPr/>
          </p:nvSpPr>
          <p:spPr bwMode="hidden">
            <a:xfrm>
              <a:off x="558" y="1161"/>
              <a:ext cx="5200" cy="3159"/>
            </a:xfrm>
            <a:custGeom>
              <a:avLst/>
              <a:gdLst>
                <a:gd name="T0" fmla="*/ 0 w 5184"/>
                <a:gd name="T1" fmla="*/ 3159 h 3159"/>
                <a:gd name="T2" fmla="*/ 7052 w 5184"/>
                <a:gd name="T3" fmla="*/ 3159 h 3159"/>
                <a:gd name="T4" fmla="*/ 705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4" name="Freeform 4"/>
            <p:cNvSpPr>
              <a:spLocks/>
            </p:cNvSpPr>
            <p:nvPr/>
          </p:nvSpPr>
          <p:spPr bwMode="hidden">
            <a:xfrm>
              <a:off x="0" y="1161"/>
              <a:ext cx="558" cy="3159"/>
            </a:xfrm>
            <a:custGeom>
              <a:avLst/>
              <a:gdLst>
                <a:gd name="T0" fmla="*/ 0 w 556"/>
                <a:gd name="T1" fmla="*/ 0 h 3159"/>
                <a:gd name="T2" fmla="*/ 0 w 556"/>
                <a:gd name="T3" fmla="*/ 3159 h 3159"/>
                <a:gd name="T4" fmla="*/ 786 w 556"/>
                <a:gd name="T5" fmla="*/ 3159 h 3159"/>
                <a:gd name="T6" fmla="*/ 78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5" name="Group 5"/>
            <p:cNvGrpSpPr>
              <a:grpSpLocks/>
            </p:cNvGrpSpPr>
            <p:nvPr userDrawn="1"/>
          </p:nvGrpSpPr>
          <p:grpSpPr bwMode="auto">
            <a:xfrm>
              <a:off x="0" y="4"/>
              <a:ext cx="5758" cy="4316"/>
              <a:chOff x="0" y="4"/>
              <a:chExt cx="5758" cy="4316"/>
            </a:xfrm>
          </p:grpSpPr>
          <p:sp>
            <p:nvSpPr>
              <p:cNvPr id="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8"/>
              <p:cNvSpPr>
                <a:spLocks/>
              </p:cNvSpPr>
              <p:nvPr/>
            </p:nvSpPr>
            <p:spPr bwMode="ltGray">
              <a:xfrm>
                <a:off x="1019" y="1155"/>
                <a:ext cx="4739" cy="12"/>
              </a:xfrm>
              <a:custGeom>
                <a:avLst/>
                <a:gdLst>
                  <a:gd name="T0" fmla="*/ 6484 w 4724"/>
                  <a:gd name="T1" fmla="*/ 0 h 12"/>
                  <a:gd name="T2" fmla="*/ 0 w 4724"/>
                  <a:gd name="T3" fmla="*/ 0 h 12"/>
                  <a:gd name="T4" fmla="*/ 0 w 4724"/>
                  <a:gd name="T5" fmla="*/ 12 h 12"/>
                  <a:gd name="T6" fmla="*/ 6484 w 4724"/>
                  <a:gd name="T7" fmla="*/ 12 h 12"/>
                  <a:gd name="T8" fmla="*/ 6484 w 4724"/>
                  <a:gd name="T9" fmla="*/ 0 h 12"/>
                  <a:gd name="T10" fmla="*/ 648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p>
            </p:txBody>
          </p:sp>
          <p:sp>
            <p:nvSpPr>
              <p:cNvPr id="12" name="Freeform 12"/>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3"/>
              <p:cNvSpPr>
                <a:spLocks/>
              </p:cNvSpPr>
              <p:nvPr/>
            </p:nvSpPr>
            <p:spPr bwMode="ltGray">
              <a:xfrm>
                <a:off x="767" y="1155"/>
                <a:ext cx="252" cy="12"/>
              </a:xfrm>
              <a:custGeom>
                <a:avLst/>
                <a:gdLst>
                  <a:gd name="T0" fmla="*/ 351 w 251"/>
                  <a:gd name="T1" fmla="*/ 0 h 12"/>
                  <a:gd name="T2" fmla="*/ 0 w 251"/>
                  <a:gd name="T3" fmla="*/ 0 h 12"/>
                  <a:gd name="T4" fmla="*/ 0 w 251"/>
                  <a:gd name="T5" fmla="*/ 12 h 12"/>
                  <a:gd name="T6" fmla="*/ 351 w 251"/>
                  <a:gd name="T7" fmla="*/ 12 h 12"/>
                  <a:gd name="T8" fmla="*/ 351 w 251"/>
                  <a:gd name="T9" fmla="*/ 0 h 12"/>
                  <a:gd name="T10" fmla="*/ 3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p>
            </p:txBody>
          </p:sp>
        </p:grpSp>
      </p:grpSp>
      <p:pic>
        <p:nvPicPr>
          <p:cNvPr id="15" name="Picture 24" descr="amblem n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182563"/>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7"/>
          <p:cNvSpPr>
            <a:spLocks noChangeArrowheads="1"/>
          </p:cNvSpPr>
          <p:nvPr userDrawn="1"/>
        </p:nvSpPr>
        <p:spPr bwMode="auto">
          <a:xfrm>
            <a:off x="2916238" y="6546850"/>
            <a:ext cx="4679950" cy="338138"/>
          </a:xfrm>
          <a:prstGeom prst="rect">
            <a:avLst/>
          </a:prstGeom>
          <a:noFill/>
          <a:ln w="9525">
            <a:noFill/>
            <a:miter lim="800000"/>
            <a:headEnd/>
            <a:tailEnd/>
          </a:ln>
        </p:spPr>
        <p:txBody>
          <a:bodyPr>
            <a:spAutoFit/>
          </a:bodyPr>
          <a:lstStyle/>
          <a:p>
            <a:pPr fontAlgn="auto">
              <a:spcBef>
                <a:spcPts val="0"/>
              </a:spcBef>
              <a:spcAft>
                <a:spcPts val="0"/>
              </a:spcAft>
              <a:defRPr/>
            </a:pPr>
            <a:r>
              <a:rPr lang="tr-TR" sz="1600" dirty="0">
                <a:solidFill>
                  <a:schemeClr val="accent6">
                    <a:lumMod val="40000"/>
                    <a:lumOff val="60000"/>
                  </a:schemeClr>
                </a:solidFill>
              </a:rPr>
              <a:t>İŞ KAZALARI</a:t>
            </a:r>
            <a:endParaRPr lang="tr-TR" sz="1600" dirty="0">
              <a:solidFill>
                <a:schemeClr val="accent6">
                  <a:lumMod val="40000"/>
                  <a:lumOff val="60000"/>
                </a:schemeClr>
              </a:solidFill>
              <a:effectLst>
                <a:outerShdw blurRad="38100" dist="38100" dir="2700000" algn="tl">
                  <a:srgbClr val="000000"/>
                </a:outerShdw>
              </a:effectLst>
            </a:endParaRPr>
          </a:p>
        </p:txBody>
      </p:sp>
      <p:sp>
        <p:nvSpPr>
          <p:cNvPr id="17" name="2 Veri Yer Tutucusu"/>
          <p:cNvSpPr txBox="1">
            <a:spLocks noGrp="1"/>
          </p:cNvSpPr>
          <p:nvPr userDrawn="1"/>
        </p:nvSpPr>
        <p:spPr bwMode="auto">
          <a:xfrm>
            <a:off x="0" y="6453188"/>
            <a:ext cx="1217613" cy="252412"/>
          </a:xfrm>
          <a:prstGeom prst="rect">
            <a:avLst/>
          </a:prstGeom>
          <a:noFill/>
          <a:ln>
            <a:miter lim="800000"/>
            <a:headEnd/>
            <a:tailEnd/>
          </a:ln>
        </p:spPr>
        <p:txBody>
          <a:bodyPr/>
          <a:lstStyle/>
          <a:p>
            <a:pPr algn="l">
              <a:defRPr/>
            </a:pPr>
            <a:r>
              <a:rPr lang="tr-TR" sz="1200" dirty="0">
                <a:solidFill>
                  <a:schemeClr val="accent1"/>
                </a:solidFill>
                <a:effectLst>
                  <a:outerShdw blurRad="38100" dist="38100" dir="2700000" algn="tl">
                    <a:srgbClr val="000000"/>
                  </a:outerShdw>
                </a:effectLst>
                <a:latin typeface="+mn-lt"/>
              </a:rPr>
              <a:t>Nİ1303204</a:t>
            </a:r>
          </a:p>
        </p:txBody>
      </p:sp>
      <p:sp>
        <p:nvSpPr>
          <p:cNvPr id="18" name="Rectangle 49"/>
          <p:cNvSpPr>
            <a:spLocks noChangeArrowheads="1"/>
          </p:cNvSpPr>
          <p:nvPr userDrawn="1"/>
        </p:nvSpPr>
        <p:spPr bwMode="auto">
          <a:xfrm>
            <a:off x="2124075" y="115888"/>
            <a:ext cx="5111750" cy="5857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nSpc>
                <a:spcPct val="50000"/>
              </a:lnSpc>
              <a:spcBef>
                <a:spcPct val="50000"/>
              </a:spcBef>
            </a:pPr>
            <a:endParaRPr lang="tr-TR" sz="800" dirty="0">
              <a:cs typeface="Times New Roman" pitchFamily="18" charset="0"/>
            </a:endParaRPr>
          </a:p>
          <a:p>
            <a:pPr>
              <a:lnSpc>
                <a:spcPct val="50000"/>
              </a:lnSpc>
              <a:spcBef>
                <a:spcPct val="50000"/>
              </a:spcBef>
            </a:pPr>
            <a:r>
              <a:rPr lang="tr-TR" sz="2800" dirty="0">
                <a:cs typeface="Times New Roman" pitchFamily="18" charset="0"/>
              </a:rPr>
              <a:t>RİSK ANALİZİ</a:t>
            </a:r>
          </a:p>
        </p:txBody>
      </p:sp>
      <p:graphicFrame>
        <p:nvGraphicFramePr>
          <p:cNvPr id="19" name="Nesne 1"/>
          <p:cNvGraphicFramePr>
            <a:graphicFrameLocks noChangeAspect="1"/>
          </p:cNvGraphicFramePr>
          <p:nvPr userDrawn="1"/>
        </p:nvGraphicFramePr>
        <p:xfrm>
          <a:off x="7596188" y="188913"/>
          <a:ext cx="1368425" cy="1198562"/>
        </p:xfrm>
        <a:graphic>
          <a:graphicData uri="http://schemas.openxmlformats.org/presentationml/2006/ole">
            <mc:AlternateContent xmlns:mc="http://schemas.openxmlformats.org/markup-compatibility/2006">
              <mc:Choice xmlns:v="urn:schemas-microsoft-com:vml" Requires="v">
                <p:oleObj name="Bit Eşlem Resmi" r:id="rId3" imgW="2542857" imgH="2305372" progId="PBrush">
                  <p:embed/>
                </p:oleObj>
              </mc:Choice>
              <mc:Fallback>
                <p:oleObj name="Bit Eşlem Resmi" r:id="rId3" imgW="2542857" imgH="2305372" progId="PBrush">
                  <p:embed/>
                  <p:pic>
                    <p:nvPicPr>
                      <p:cNvPr id="19" name="Nesn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188913"/>
                        <a:ext cx="1368425" cy="11985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p:cNvSpPr>
            <a:spLocks noGrp="1" noChangeArrowheads="1"/>
          </p:cNvSpPr>
          <p:nvPr>
            <p:ph type="sldNum" sz="quarter" idx="10"/>
          </p:nvPr>
        </p:nvSpPr>
        <p:spPr>
          <a:xfrm>
            <a:off x="7991475" y="6597650"/>
            <a:ext cx="1152525" cy="260350"/>
          </a:xfrm>
        </p:spPr>
        <p:txBody>
          <a:bodyPr/>
          <a:lstStyle>
            <a:lvl1pPr algn="r">
              <a:defRPr sz="1200" b="0">
                <a:solidFill>
                  <a:schemeClr val="tx1"/>
                </a:solidFill>
                <a:effectLst>
                  <a:outerShdw blurRad="38100" dist="38100" dir="2700000" algn="tl">
                    <a:srgbClr val="000000"/>
                  </a:outerShdw>
                </a:effectLst>
                <a:latin typeface="+mn-lt"/>
              </a:defRPr>
            </a:lvl1pPr>
          </a:lstStyle>
          <a:p>
            <a:pPr>
              <a:defRPr/>
            </a:pPr>
            <a:fld id="{A8D8E7C5-FA95-4CDB-A32D-67C31ED23549}" type="slidenum">
              <a:rPr lang="tr-TR"/>
              <a:pPr>
                <a:defRPr/>
              </a:pPr>
              <a:t>‹#›</a:t>
            </a:fld>
            <a:endParaRPr lang="tr-TR" dirty="0"/>
          </a:p>
        </p:txBody>
      </p:sp>
    </p:spTree>
    <p:extLst>
      <p:ext uri="{BB962C8B-B14F-4D97-AF65-F5344CB8AC3E}">
        <p14:creationId xmlns:p14="http://schemas.microsoft.com/office/powerpoint/2010/main" val="1516605"/>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Başlık ve İçerik">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sp>
          <p:nvSpPr>
            <p:cNvPr id="5" name="Freeform 3"/>
            <p:cNvSpPr>
              <a:spLocks/>
            </p:cNvSpPr>
            <p:nvPr/>
          </p:nvSpPr>
          <p:spPr bwMode="hidden">
            <a:xfrm>
              <a:off x="558" y="1161"/>
              <a:ext cx="5200" cy="3159"/>
            </a:xfrm>
            <a:custGeom>
              <a:avLst/>
              <a:gdLst>
                <a:gd name="T0" fmla="*/ 0 w 5184"/>
                <a:gd name="T1" fmla="*/ 3159 h 3159"/>
                <a:gd name="T2" fmla="*/ 7409 w 5184"/>
                <a:gd name="T3" fmla="*/ 3159 h 3159"/>
                <a:gd name="T4" fmla="*/ 7409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6" name="Freeform 4"/>
            <p:cNvSpPr>
              <a:spLocks/>
            </p:cNvSpPr>
            <p:nvPr/>
          </p:nvSpPr>
          <p:spPr bwMode="hidden">
            <a:xfrm>
              <a:off x="0" y="1161"/>
              <a:ext cx="558" cy="3159"/>
            </a:xfrm>
            <a:custGeom>
              <a:avLst/>
              <a:gdLst>
                <a:gd name="T0" fmla="*/ 0 w 556"/>
                <a:gd name="T1" fmla="*/ 0 h 3159"/>
                <a:gd name="T2" fmla="*/ 0 w 556"/>
                <a:gd name="T3" fmla="*/ 3159 h 3159"/>
                <a:gd name="T4" fmla="*/ 834 w 556"/>
                <a:gd name="T5" fmla="*/ 3159 h 3159"/>
                <a:gd name="T6" fmla="*/ 834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grpSp>
          <p:nvGrpSpPr>
            <p:cNvPr id="7" name="Group 5"/>
            <p:cNvGrpSpPr>
              <a:grpSpLocks/>
            </p:cNvGrpSpPr>
            <p:nvPr userDrawn="1"/>
          </p:nvGrpSpPr>
          <p:grpSpPr bwMode="auto">
            <a:xfrm>
              <a:off x="0" y="4"/>
              <a:ext cx="5758" cy="4316"/>
              <a:chOff x="0" y="4"/>
              <a:chExt cx="5758" cy="4316"/>
            </a:xfrm>
          </p:grpSpPr>
          <p:sp>
            <p:nvSpPr>
              <p:cNvPr id="8"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9"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10" name="Freeform 8"/>
              <p:cNvSpPr>
                <a:spLocks/>
              </p:cNvSpPr>
              <p:nvPr/>
            </p:nvSpPr>
            <p:spPr bwMode="ltGray">
              <a:xfrm>
                <a:off x="1019" y="1155"/>
                <a:ext cx="4739" cy="12"/>
              </a:xfrm>
              <a:custGeom>
                <a:avLst/>
                <a:gdLst>
                  <a:gd name="T0" fmla="*/ 6822 w 4724"/>
                  <a:gd name="T1" fmla="*/ 0 h 12"/>
                  <a:gd name="T2" fmla="*/ 0 w 4724"/>
                  <a:gd name="T3" fmla="*/ 0 h 12"/>
                  <a:gd name="T4" fmla="*/ 0 w 4724"/>
                  <a:gd name="T5" fmla="*/ 12 h 12"/>
                  <a:gd name="T6" fmla="*/ 6822 w 4724"/>
                  <a:gd name="T7" fmla="*/ 12 h 12"/>
                  <a:gd name="T8" fmla="*/ 6822 w 4724"/>
                  <a:gd name="T9" fmla="*/ 0 h 12"/>
                  <a:gd name="T10" fmla="*/ 6822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11"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12"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13"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solidFill>
                    <a:srgbClr val="FFFFFF"/>
                  </a:solidFill>
                </a:endParaRPr>
              </a:p>
            </p:txBody>
          </p:sp>
          <p:sp>
            <p:nvSpPr>
              <p:cNvPr id="14" name="Freeform 12"/>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15" name="Freeform 13"/>
              <p:cNvSpPr>
                <a:spLocks/>
              </p:cNvSpPr>
              <p:nvPr/>
            </p:nvSpPr>
            <p:spPr bwMode="ltGray">
              <a:xfrm>
                <a:off x="767" y="1155"/>
                <a:ext cx="252" cy="12"/>
              </a:xfrm>
              <a:custGeom>
                <a:avLst/>
                <a:gdLst>
                  <a:gd name="T0" fmla="*/ 367 w 251"/>
                  <a:gd name="T1" fmla="*/ 0 h 12"/>
                  <a:gd name="T2" fmla="*/ 0 w 251"/>
                  <a:gd name="T3" fmla="*/ 0 h 12"/>
                  <a:gd name="T4" fmla="*/ 0 w 251"/>
                  <a:gd name="T5" fmla="*/ 12 h 12"/>
                  <a:gd name="T6" fmla="*/ 367 w 251"/>
                  <a:gd name="T7" fmla="*/ 12 h 12"/>
                  <a:gd name="T8" fmla="*/ 367 w 251"/>
                  <a:gd name="T9" fmla="*/ 0 h 12"/>
                  <a:gd name="T10" fmla="*/ 367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solidFill>
                    <a:srgbClr val="FFFFFF"/>
                  </a:solidFill>
                </a:endParaRPr>
              </a:p>
            </p:txBody>
          </p:sp>
          <p:sp>
            <p:nvSpPr>
              <p:cNvPr id="16"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solidFill>
                    <a:srgbClr val="FFFFFF"/>
                  </a:solidFill>
                </a:endParaRPr>
              </a:p>
            </p:txBody>
          </p:sp>
        </p:grpSp>
      </p:grpSp>
      <p:sp>
        <p:nvSpPr>
          <p:cNvPr id="17" name="Rectangle 27"/>
          <p:cNvSpPr>
            <a:spLocks noChangeArrowheads="1"/>
          </p:cNvSpPr>
          <p:nvPr userDrawn="1"/>
        </p:nvSpPr>
        <p:spPr bwMode="auto">
          <a:xfrm>
            <a:off x="2916238" y="6546850"/>
            <a:ext cx="4679950" cy="338138"/>
          </a:xfrm>
          <a:prstGeom prst="rect">
            <a:avLst/>
          </a:prstGeom>
          <a:noFill/>
          <a:ln w="9525">
            <a:noFill/>
            <a:miter lim="800000"/>
            <a:headEnd/>
            <a:tailEnd/>
          </a:ln>
        </p:spPr>
        <p:txBody>
          <a:bodyPr>
            <a:spAutoFit/>
          </a:bodyPr>
          <a:lstStyle/>
          <a:p>
            <a:pPr fontAlgn="auto">
              <a:spcBef>
                <a:spcPts val="0"/>
              </a:spcBef>
              <a:spcAft>
                <a:spcPts val="0"/>
              </a:spcAft>
              <a:defRPr/>
            </a:pPr>
            <a:r>
              <a:rPr lang="tr-TR" sz="1600" dirty="0">
                <a:solidFill>
                  <a:srgbClr val="005CE7">
                    <a:lumMod val="40000"/>
                    <a:lumOff val="60000"/>
                  </a:srgbClr>
                </a:solidFill>
              </a:rPr>
              <a:t>İŞ KAZALARI</a:t>
            </a:r>
            <a:endParaRPr lang="tr-TR" sz="1600" dirty="0">
              <a:solidFill>
                <a:srgbClr val="005CE7">
                  <a:lumMod val="40000"/>
                  <a:lumOff val="60000"/>
                </a:srgbClr>
              </a:solidFill>
              <a:effectLst>
                <a:outerShdw blurRad="38100" dist="38100" dir="2700000" algn="tl">
                  <a:srgbClr val="000000"/>
                </a:outerShdw>
              </a:effectLst>
            </a:endParaRPr>
          </a:p>
        </p:txBody>
      </p:sp>
      <p:sp>
        <p:nvSpPr>
          <p:cNvPr id="18" name="2 Veri Yer Tutucusu"/>
          <p:cNvSpPr txBox="1">
            <a:spLocks noGrp="1"/>
          </p:cNvSpPr>
          <p:nvPr userDrawn="1"/>
        </p:nvSpPr>
        <p:spPr bwMode="auto">
          <a:xfrm>
            <a:off x="0" y="6453188"/>
            <a:ext cx="1217613" cy="252412"/>
          </a:xfrm>
          <a:prstGeom prst="rect">
            <a:avLst/>
          </a:prstGeom>
          <a:noFill/>
          <a:ln>
            <a:miter lim="800000"/>
            <a:headEnd/>
            <a:tailEnd/>
          </a:ln>
        </p:spPr>
        <p:txBody>
          <a:bodyPr/>
          <a:lstStyle/>
          <a:p>
            <a:pPr algn="l">
              <a:defRPr/>
            </a:pPr>
            <a:r>
              <a:rPr lang="tr-TR" sz="1200" dirty="0">
                <a:solidFill>
                  <a:srgbClr val="66CCFF"/>
                </a:solidFill>
                <a:effectLst>
                  <a:outerShdw blurRad="38100" dist="38100" dir="2700000" algn="tl">
                    <a:srgbClr val="000000"/>
                  </a:outerShdw>
                </a:effectLst>
                <a:latin typeface="Tahoma"/>
              </a:rPr>
              <a:t>Nİ1303204</a:t>
            </a:r>
          </a:p>
        </p:txBody>
      </p:sp>
      <p:sp>
        <p:nvSpPr>
          <p:cNvPr id="19" name="Rectangle 49"/>
          <p:cNvSpPr>
            <a:spLocks noChangeArrowheads="1"/>
          </p:cNvSpPr>
          <p:nvPr userDrawn="1"/>
        </p:nvSpPr>
        <p:spPr bwMode="auto">
          <a:xfrm>
            <a:off x="2124075" y="115888"/>
            <a:ext cx="511175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pPr>
            <a:endParaRPr lang="tr-TR" sz="800">
              <a:solidFill>
                <a:srgbClr val="FFFFFF"/>
              </a:solidFill>
              <a:latin typeface="Tahoma"/>
            </a:endParaRPr>
          </a:p>
          <a:p>
            <a:pPr>
              <a:lnSpc>
                <a:spcPct val="50000"/>
              </a:lnSpc>
              <a:spcBef>
                <a:spcPct val="50000"/>
              </a:spcBef>
            </a:pPr>
            <a:r>
              <a:rPr lang="tr-TR" sz="2800">
                <a:solidFill>
                  <a:srgbClr val="FFFFFF"/>
                </a:solidFill>
                <a:cs typeface="Times New Roman" pitchFamily="18" charset="0"/>
              </a:rPr>
              <a:t>İŞ KAZALARI</a:t>
            </a:r>
          </a:p>
        </p:txBody>
      </p:sp>
      <p:graphicFrame>
        <p:nvGraphicFramePr>
          <p:cNvPr id="20" name="Nesne 1"/>
          <p:cNvGraphicFramePr>
            <a:graphicFrameLocks noChangeAspect="1"/>
          </p:cNvGraphicFramePr>
          <p:nvPr userDrawn="1"/>
        </p:nvGraphicFramePr>
        <p:xfrm>
          <a:off x="7596188" y="188913"/>
          <a:ext cx="1368425" cy="1198562"/>
        </p:xfrm>
        <a:graphic>
          <a:graphicData uri="http://schemas.openxmlformats.org/presentationml/2006/ole">
            <mc:AlternateContent xmlns:mc="http://schemas.openxmlformats.org/markup-compatibility/2006">
              <mc:Choice xmlns:v="urn:schemas-microsoft-com:vml" Requires="v">
                <p:oleObj name="Bit Eşlem Resmi" r:id="rId2" imgW="2542857" imgH="2305372" progId="PBrush">
                  <p:embed/>
                </p:oleObj>
              </mc:Choice>
              <mc:Fallback>
                <p:oleObj name="Bit Eşlem Resmi" r:id="rId2" imgW="2542857" imgH="2305372" progId="PBrush">
                  <p:embed/>
                  <p:pic>
                    <p:nvPicPr>
                      <p:cNvPr id="20" name="Nesn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88913"/>
                        <a:ext cx="1368425" cy="11985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2 İçerik Yer Tutucusu"/>
          <p:cNvSpPr>
            <a:spLocks noGrp="1"/>
          </p:cNvSpPr>
          <p:nvPr>
            <p:ph idx="1"/>
          </p:nvPr>
        </p:nvSpPr>
        <p:spPr>
          <a:xfrm>
            <a:off x="457200" y="1600200"/>
            <a:ext cx="8229600" cy="4525963"/>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1" name="3 Veri Yer Tutucusu"/>
          <p:cNvSpPr>
            <a:spLocks noGrp="1"/>
          </p:cNvSpPr>
          <p:nvPr>
            <p:ph type="dt" sz="half" idx="10"/>
          </p:nvPr>
        </p:nvSpPr>
        <p:spPr>
          <a:xfrm>
            <a:off x="457200" y="6356350"/>
            <a:ext cx="2133600" cy="365125"/>
          </a:xfrm>
          <a:prstGeom prst="rect">
            <a:avLst/>
          </a:prstGeom>
        </p:spPr>
        <p:txBody>
          <a:bodyPr/>
          <a:lstStyle>
            <a:lvl1pPr>
              <a:defRPr/>
            </a:lvl1pPr>
          </a:lstStyle>
          <a:p>
            <a:pPr>
              <a:defRPr/>
            </a:pPr>
            <a:fld id="{B246DA78-2831-419D-B659-7DBEF1A1B0FA}" type="datetimeFigureOut">
              <a:rPr lang="tr-TR">
                <a:solidFill>
                  <a:srgbClr val="FFFFFF"/>
                </a:solidFill>
              </a:rPr>
              <a:pPr>
                <a:defRPr/>
              </a:pPr>
              <a:t>9.02.2024</a:t>
            </a:fld>
            <a:endParaRPr lang="tr-TR">
              <a:solidFill>
                <a:srgbClr val="FFFFFF"/>
              </a:solidFill>
            </a:endParaRPr>
          </a:p>
        </p:txBody>
      </p:sp>
      <p:sp>
        <p:nvSpPr>
          <p:cNvPr id="22" name="4 Altbilgi Yer Tutucusu"/>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tr-TR">
              <a:solidFill>
                <a:srgbClr val="FFFFFF"/>
              </a:solidFill>
            </a:endParaRPr>
          </a:p>
        </p:txBody>
      </p:sp>
      <p:sp>
        <p:nvSpPr>
          <p:cNvPr id="23" name="5 Slayt Numarası Yer Tutucusu"/>
          <p:cNvSpPr>
            <a:spLocks noGrp="1"/>
          </p:cNvSpPr>
          <p:nvPr>
            <p:ph type="sldNum" sz="quarter" idx="12"/>
          </p:nvPr>
        </p:nvSpPr>
        <p:spPr/>
        <p:txBody>
          <a:bodyPr/>
          <a:lstStyle>
            <a:lvl1pPr>
              <a:defRPr/>
            </a:lvl1pPr>
          </a:lstStyle>
          <a:p>
            <a:pPr>
              <a:defRPr/>
            </a:pPr>
            <a:fld id="{9FFD9985-71B8-4D89-8208-434F6C696FF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653779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93FCA9B5-024C-4A33-B27D-7E8F0F88A733}" type="datetimeFigureOut">
              <a:rPr lang="tr-TR">
                <a:solidFill>
                  <a:prstClr val="black">
                    <a:tint val="75000"/>
                  </a:prstClr>
                </a:solidFill>
              </a:rPr>
              <a:pPr>
                <a:defRPr/>
              </a:pPr>
              <a:t>9.02.2024</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74AF4C22-C0C2-46CA-B3D3-50CC5F70A1D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98774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b="1"/>
            </a:lvl1pPr>
          </a:lstStyle>
          <a:p>
            <a:pPr>
              <a:defRPr/>
            </a:pPr>
            <a:fld id="{32DD4C8A-9FE6-4CAF-A32E-C3D38EE03EF1}" type="datetime1">
              <a:rPr lang="tr-TR"/>
              <a:pPr>
                <a:defRPr/>
              </a:pPr>
              <a:t>9.02.2024</a:t>
            </a:fld>
            <a:endParaRPr lang="tr-TR"/>
          </a:p>
        </p:txBody>
      </p:sp>
      <p:sp>
        <p:nvSpPr>
          <p:cNvPr id="5"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6" name="5 Slayt Numarası Yer Tutucusu"/>
          <p:cNvSpPr>
            <a:spLocks noGrp="1"/>
          </p:cNvSpPr>
          <p:nvPr>
            <p:ph type="sldNum" sz="quarter" idx="12"/>
          </p:nvPr>
        </p:nvSpPr>
        <p:spPr/>
        <p:txBody>
          <a:bodyPr/>
          <a:lstStyle>
            <a:lvl1pPr>
              <a:defRPr b="1"/>
            </a:lvl1pPr>
          </a:lstStyle>
          <a:p>
            <a:pPr>
              <a:defRPr/>
            </a:pPr>
            <a:fld id="{22BFD342-5A6F-4850-AE68-77CAC4B320E6}" type="slidenum">
              <a:rPr lang="tr-TR"/>
              <a:pPr>
                <a:defRPr/>
              </a:pPr>
              <a:t>‹#›</a:t>
            </a:fld>
            <a:endParaRPr lang="tr-TR"/>
          </a:p>
        </p:txBody>
      </p:sp>
    </p:spTree>
    <p:extLst>
      <p:ext uri="{BB962C8B-B14F-4D97-AF65-F5344CB8AC3E}">
        <p14:creationId xmlns:p14="http://schemas.microsoft.com/office/powerpoint/2010/main" val="29929125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b="1"/>
            </a:lvl1pPr>
          </a:lstStyle>
          <a:p>
            <a:pPr>
              <a:defRPr/>
            </a:pPr>
            <a:fld id="{B3009868-A3DB-41EF-8993-DDA0893352AA}" type="datetime1">
              <a:rPr lang="tr-TR"/>
              <a:pPr>
                <a:defRPr/>
              </a:pPr>
              <a:t>9.02.2024</a:t>
            </a:fld>
            <a:endParaRPr lang="tr-TR"/>
          </a:p>
        </p:txBody>
      </p:sp>
      <p:sp>
        <p:nvSpPr>
          <p:cNvPr id="5"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6" name="5 Slayt Numarası Yer Tutucusu"/>
          <p:cNvSpPr>
            <a:spLocks noGrp="1"/>
          </p:cNvSpPr>
          <p:nvPr>
            <p:ph type="sldNum" sz="quarter" idx="12"/>
          </p:nvPr>
        </p:nvSpPr>
        <p:spPr/>
        <p:txBody>
          <a:bodyPr/>
          <a:lstStyle>
            <a:lvl1pPr>
              <a:defRPr b="1"/>
            </a:lvl1pPr>
          </a:lstStyle>
          <a:p>
            <a:pPr>
              <a:defRPr/>
            </a:pPr>
            <a:fld id="{DDB09C6A-CB3B-464D-BC4C-8CF993DC6349}" type="slidenum">
              <a:rPr lang="tr-TR"/>
              <a:pPr>
                <a:defRPr/>
              </a:pPr>
              <a:t>‹#›</a:t>
            </a:fld>
            <a:endParaRPr lang="tr-TR"/>
          </a:p>
        </p:txBody>
      </p:sp>
    </p:spTree>
    <p:extLst>
      <p:ext uri="{BB962C8B-B14F-4D97-AF65-F5344CB8AC3E}">
        <p14:creationId xmlns:p14="http://schemas.microsoft.com/office/powerpoint/2010/main" val="2781256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b="1"/>
            </a:lvl1pPr>
          </a:lstStyle>
          <a:p>
            <a:pPr>
              <a:defRPr/>
            </a:pPr>
            <a:fld id="{CDA7CED2-1882-41E4-9F14-967E8625A047}" type="datetime1">
              <a:rPr lang="tr-TR"/>
              <a:pPr>
                <a:defRPr/>
              </a:pPr>
              <a:t>9.02.2024</a:t>
            </a:fld>
            <a:endParaRPr lang="tr-TR"/>
          </a:p>
        </p:txBody>
      </p:sp>
      <p:sp>
        <p:nvSpPr>
          <p:cNvPr id="5"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6" name="5 Slayt Numarası Yer Tutucusu"/>
          <p:cNvSpPr>
            <a:spLocks noGrp="1"/>
          </p:cNvSpPr>
          <p:nvPr>
            <p:ph type="sldNum" sz="quarter" idx="12"/>
          </p:nvPr>
        </p:nvSpPr>
        <p:spPr/>
        <p:txBody>
          <a:bodyPr/>
          <a:lstStyle>
            <a:lvl1pPr>
              <a:defRPr b="1"/>
            </a:lvl1pPr>
          </a:lstStyle>
          <a:p>
            <a:pPr>
              <a:defRPr/>
            </a:pPr>
            <a:fld id="{CA80E7F5-ABF7-4869-92A0-6274398FA7D2}" type="slidenum">
              <a:rPr lang="tr-TR"/>
              <a:pPr>
                <a:defRPr/>
              </a:pPr>
              <a:t>‹#›</a:t>
            </a:fld>
            <a:endParaRPr lang="tr-TR"/>
          </a:p>
        </p:txBody>
      </p:sp>
    </p:spTree>
    <p:extLst>
      <p:ext uri="{BB962C8B-B14F-4D97-AF65-F5344CB8AC3E}">
        <p14:creationId xmlns:p14="http://schemas.microsoft.com/office/powerpoint/2010/main" val="339232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a:prstGeom prst="rect">
            <a:avLst/>
          </a:prstGeom>
        </p:spPr>
        <p:txBody>
          <a:bodyPr anchor="b">
            <a:normAutofit/>
          </a:bodyPr>
          <a:lstStyle>
            <a:lvl1pPr algn="ctr">
              <a:defRPr sz="1800" b="0"/>
            </a:lvl1pPr>
          </a:lstStyle>
          <a:p>
            <a:r>
              <a:rPr lang="tr-TR"/>
              <a:t>Asıl başlık stilini düzenlemek için tıklayın</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5006441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b="1"/>
            </a:lvl1pPr>
          </a:lstStyle>
          <a:p>
            <a:pPr>
              <a:defRPr/>
            </a:pPr>
            <a:fld id="{843CC756-4BBF-4AD7-99EB-DA46BC9D1EDD}" type="datetime1">
              <a:rPr lang="tr-TR"/>
              <a:pPr>
                <a:defRPr/>
              </a:pPr>
              <a:t>9.02.2024</a:t>
            </a:fld>
            <a:endParaRPr lang="tr-TR"/>
          </a:p>
        </p:txBody>
      </p:sp>
      <p:sp>
        <p:nvSpPr>
          <p:cNvPr id="6"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7" name="5 Slayt Numarası Yer Tutucusu"/>
          <p:cNvSpPr>
            <a:spLocks noGrp="1"/>
          </p:cNvSpPr>
          <p:nvPr>
            <p:ph type="sldNum" sz="quarter" idx="12"/>
          </p:nvPr>
        </p:nvSpPr>
        <p:spPr/>
        <p:txBody>
          <a:bodyPr/>
          <a:lstStyle>
            <a:lvl1pPr>
              <a:defRPr b="1"/>
            </a:lvl1pPr>
          </a:lstStyle>
          <a:p>
            <a:pPr>
              <a:defRPr/>
            </a:pPr>
            <a:fld id="{5D151B64-4EA7-4470-AA41-32245521EDE3}" type="slidenum">
              <a:rPr lang="tr-TR"/>
              <a:pPr>
                <a:defRPr/>
              </a:pPr>
              <a:t>‹#›</a:t>
            </a:fld>
            <a:endParaRPr lang="tr-TR"/>
          </a:p>
        </p:txBody>
      </p:sp>
    </p:spTree>
    <p:extLst>
      <p:ext uri="{BB962C8B-B14F-4D97-AF65-F5344CB8AC3E}">
        <p14:creationId xmlns:p14="http://schemas.microsoft.com/office/powerpoint/2010/main" val="8177370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b="1"/>
            </a:lvl1pPr>
          </a:lstStyle>
          <a:p>
            <a:pPr>
              <a:defRPr/>
            </a:pPr>
            <a:fld id="{FE58586F-5571-4191-B7B7-B5420219FA69}" type="datetime1">
              <a:rPr lang="tr-TR"/>
              <a:pPr>
                <a:defRPr/>
              </a:pPr>
              <a:t>9.02.2024</a:t>
            </a:fld>
            <a:endParaRPr lang="tr-TR"/>
          </a:p>
        </p:txBody>
      </p:sp>
      <p:sp>
        <p:nvSpPr>
          <p:cNvPr id="8"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9" name="5 Slayt Numarası Yer Tutucusu"/>
          <p:cNvSpPr>
            <a:spLocks noGrp="1"/>
          </p:cNvSpPr>
          <p:nvPr>
            <p:ph type="sldNum" sz="quarter" idx="12"/>
          </p:nvPr>
        </p:nvSpPr>
        <p:spPr/>
        <p:txBody>
          <a:bodyPr/>
          <a:lstStyle>
            <a:lvl1pPr>
              <a:defRPr b="1"/>
            </a:lvl1pPr>
          </a:lstStyle>
          <a:p>
            <a:pPr>
              <a:defRPr/>
            </a:pPr>
            <a:fld id="{DC9FFA58-9B26-4635-A909-7970BBD4321C}" type="slidenum">
              <a:rPr lang="tr-TR"/>
              <a:pPr>
                <a:defRPr/>
              </a:pPr>
              <a:t>‹#›</a:t>
            </a:fld>
            <a:endParaRPr lang="tr-TR"/>
          </a:p>
        </p:txBody>
      </p:sp>
    </p:spTree>
    <p:extLst>
      <p:ext uri="{BB962C8B-B14F-4D97-AF65-F5344CB8AC3E}">
        <p14:creationId xmlns:p14="http://schemas.microsoft.com/office/powerpoint/2010/main" val="15534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b="1"/>
            </a:lvl1pPr>
          </a:lstStyle>
          <a:p>
            <a:pPr>
              <a:defRPr/>
            </a:pPr>
            <a:fld id="{1098DBB2-E1A4-4EC2-AFD5-9EE6DBE88778}" type="datetime1">
              <a:rPr lang="tr-TR"/>
              <a:pPr>
                <a:defRPr/>
              </a:pPr>
              <a:t>9.02.2024</a:t>
            </a:fld>
            <a:endParaRPr lang="tr-TR"/>
          </a:p>
        </p:txBody>
      </p:sp>
      <p:sp>
        <p:nvSpPr>
          <p:cNvPr id="4"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5" name="5 Slayt Numarası Yer Tutucusu"/>
          <p:cNvSpPr>
            <a:spLocks noGrp="1"/>
          </p:cNvSpPr>
          <p:nvPr>
            <p:ph type="sldNum" sz="quarter" idx="12"/>
          </p:nvPr>
        </p:nvSpPr>
        <p:spPr/>
        <p:txBody>
          <a:bodyPr/>
          <a:lstStyle>
            <a:lvl1pPr>
              <a:defRPr b="1"/>
            </a:lvl1pPr>
          </a:lstStyle>
          <a:p>
            <a:pPr>
              <a:defRPr/>
            </a:pPr>
            <a:fld id="{20538F7E-B201-4D11-A4DE-49F45B9E46CA}" type="slidenum">
              <a:rPr lang="tr-TR"/>
              <a:pPr>
                <a:defRPr/>
              </a:pPr>
              <a:t>‹#›</a:t>
            </a:fld>
            <a:endParaRPr lang="tr-TR"/>
          </a:p>
        </p:txBody>
      </p:sp>
    </p:spTree>
    <p:extLst>
      <p:ext uri="{BB962C8B-B14F-4D97-AF65-F5344CB8AC3E}">
        <p14:creationId xmlns:p14="http://schemas.microsoft.com/office/powerpoint/2010/main" val="3066422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b="1"/>
            </a:lvl1pPr>
          </a:lstStyle>
          <a:p>
            <a:pPr>
              <a:defRPr/>
            </a:pPr>
            <a:fld id="{F0CA4220-3A16-4206-B292-304090FAC7C5}" type="datetime1">
              <a:rPr lang="tr-TR"/>
              <a:pPr>
                <a:defRPr/>
              </a:pPr>
              <a:t>9.02.2024</a:t>
            </a:fld>
            <a:endParaRPr lang="tr-TR"/>
          </a:p>
        </p:txBody>
      </p:sp>
      <p:sp>
        <p:nvSpPr>
          <p:cNvPr id="3"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4" name="5 Slayt Numarası Yer Tutucusu"/>
          <p:cNvSpPr>
            <a:spLocks noGrp="1"/>
          </p:cNvSpPr>
          <p:nvPr>
            <p:ph type="sldNum" sz="quarter" idx="12"/>
          </p:nvPr>
        </p:nvSpPr>
        <p:spPr/>
        <p:txBody>
          <a:bodyPr/>
          <a:lstStyle>
            <a:lvl1pPr>
              <a:defRPr b="1"/>
            </a:lvl1pPr>
          </a:lstStyle>
          <a:p>
            <a:pPr>
              <a:defRPr/>
            </a:pPr>
            <a:fld id="{308BC207-4EA1-4DF2-8250-820C24B5FFE2}" type="slidenum">
              <a:rPr lang="tr-TR"/>
              <a:pPr>
                <a:defRPr/>
              </a:pPr>
              <a:t>‹#›</a:t>
            </a:fld>
            <a:endParaRPr lang="tr-TR"/>
          </a:p>
        </p:txBody>
      </p:sp>
    </p:spTree>
    <p:extLst>
      <p:ext uri="{BB962C8B-B14F-4D97-AF65-F5344CB8AC3E}">
        <p14:creationId xmlns:p14="http://schemas.microsoft.com/office/powerpoint/2010/main" val="19051700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b="1"/>
            </a:lvl1pPr>
          </a:lstStyle>
          <a:p>
            <a:pPr>
              <a:defRPr/>
            </a:pPr>
            <a:fld id="{9323D3B2-E94E-4114-9EF4-EFE320D372F5}" type="datetime1">
              <a:rPr lang="tr-TR"/>
              <a:pPr>
                <a:defRPr/>
              </a:pPr>
              <a:t>9.02.2024</a:t>
            </a:fld>
            <a:endParaRPr lang="tr-TR"/>
          </a:p>
        </p:txBody>
      </p:sp>
      <p:sp>
        <p:nvSpPr>
          <p:cNvPr id="6"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7" name="5 Slayt Numarası Yer Tutucusu"/>
          <p:cNvSpPr>
            <a:spLocks noGrp="1"/>
          </p:cNvSpPr>
          <p:nvPr>
            <p:ph type="sldNum" sz="quarter" idx="12"/>
          </p:nvPr>
        </p:nvSpPr>
        <p:spPr/>
        <p:txBody>
          <a:bodyPr/>
          <a:lstStyle>
            <a:lvl1pPr>
              <a:defRPr b="1"/>
            </a:lvl1pPr>
          </a:lstStyle>
          <a:p>
            <a:pPr>
              <a:defRPr/>
            </a:pPr>
            <a:fld id="{C3B3FF8D-9769-468F-9193-8C1B447EBB83}" type="slidenum">
              <a:rPr lang="tr-TR"/>
              <a:pPr>
                <a:defRPr/>
              </a:pPr>
              <a:t>‹#›</a:t>
            </a:fld>
            <a:endParaRPr lang="tr-TR"/>
          </a:p>
        </p:txBody>
      </p:sp>
    </p:spTree>
    <p:extLst>
      <p:ext uri="{BB962C8B-B14F-4D97-AF65-F5344CB8AC3E}">
        <p14:creationId xmlns:p14="http://schemas.microsoft.com/office/powerpoint/2010/main" val="39860392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b="1"/>
            </a:lvl1pPr>
          </a:lstStyle>
          <a:p>
            <a:pPr>
              <a:defRPr/>
            </a:pPr>
            <a:fld id="{0212ED2F-A299-49BA-AC2C-70A3FCAC8865}" type="datetime1">
              <a:rPr lang="tr-TR"/>
              <a:pPr>
                <a:defRPr/>
              </a:pPr>
              <a:t>9.02.2024</a:t>
            </a:fld>
            <a:endParaRPr lang="tr-TR"/>
          </a:p>
        </p:txBody>
      </p:sp>
      <p:sp>
        <p:nvSpPr>
          <p:cNvPr id="6"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7" name="5 Slayt Numarası Yer Tutucusu"/>
          <p:cNvSpPr>
            <a:spLocks noGrp="1"/>
          </p:cNvSpPr>
          <p:nvPr>
            <p:ph type="sldNum" sz="quarter" idx="12"/>
          </p:nvPr>
        </p:nvSpPr>
        <p:spPr/>
        <p:txBody>
          <a:bodyPr/>
          <a:lstStyle>
            <a:lvl1pPr>
              <a:defRPr b="1"/>
            </a:lvl1pPr>
          </a:lstStyle>
          <a:p>
            <a:pPr>
              <a:defRPr/>
            </a:pPr>
            <a:fld id="{843391CE-8C4A-47DF-97B1-9D914682F9C3}" type="slidenum">
              <a:rPr lang="tr-TR"/>
              <a:pPr>
                <a:defRPr/>
              </a:pPr>
              <a:t>‹#›</a:t>
            </a:fld>
            <a:endParaRPr lang="tr-TR"/>
          </a:p>
        </p:txBody>
      </p:sp>
    </p:spTree>
    <p:extLst>
      <p:ext uri="{BB962C8B-B14F-4D97-AF65-F5344CB8AC3E}">
        <p14:creationId xmlns:p14="http://schemas.microsoft.com/office/powerpoint/2010/main" val="42497925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b="1"/>
            </a:lvl1pPr>
          </a:lstStyle>
          <a:p>
            <a:pPr>
              <a:defRPr/>
            </a:pPr>
            <a:fld id="{003BE930-4769-4A7D-B319-E0A9CA858B49}" type="datetime1">
              <a:rPr lang="tr-TR"/>
              <a:pPr>
                <a:defRPr/>
              </a:pPr>
              <a:t>9.02.2024</a:t>
            </a:fld>
            <a:endParaRPr lang="tr-TR"/>
          </a:p>
        </p:txBody>
      </p:sp>
      <p:sp>
        <p:nvSpPr>
          <p:cNvPr id="5"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6" name="5 Slayt Numarası Yer Tutucusu"/>
          <p:cNvSpPr>
            <a:spLocks noGrp="1"/>
          </p:cNvSpPr>
          <p:nvPr>
            <p:ph type="sldNum" sz="quarter" idx="12"/>
          </p:nvPr>
        </p:nvSpPr>
        <p:spPr/>
        <p:txBody>
          <a:bodyPr/>
          <a:lstStyle>
            <a:lvl1pPr>
              <a:defRPr b="1"/>
            </a:lvl1pPr>
          </a:lstStyle>
          <a:p>
            <a:pPr>
              <a:defRPr/>
            </a:pPr>
            <a:fld id="{E711737F-F3A0-46A6-9829-96FA5A118D60}" type="slidenum">
              <a:rPr lang="tr-TR"/>
              <a:pPr>
                <a:defRPr/>
              </a:pPr>
              <a:t>‹#›</a:t>
            </a:fld>
            <a:endParaRPr lang="tr-TR"/>
          </a:p>
        </p:txBody>
      </p:sp>
    </p:spTree>
    <p:extLst>
      <p:ext uri="{BB962C8B-B14F-4D97-AF65-F5344CB8AC3E}">
        <p14:creationId xmlns:p14="http://schemas.microsoft.com/office/powerpoint/2010/main" val="4523572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b="1"/>
            </a:lvl1pPr>
          </a:lstStyle>
          <a:p>
            <a:pPr>
              <a:defRPr/>
            </a:pPr>
            <a:fld id="{6FFB28C7-3C82-4B2A-A6C8-BCECCAACCFAD}" type="datetime1">
              <a:rPr lang="tr-TR"/>
              <a:pPr>
                <a:defRPr/>
              </a:pPr>
              <a:t>9.02.2024</a:t>
            </a:fld>
            <a:endParaRPr lang="tr-TR"/>
          </a:p>
        </p:txBody>
      </p:sp>
      <p:sp>
        <p:nvSpPr>
          <p:cNvPr id="5" name="4 Altbilgi Yer Tutucusu"/>
          <p:cNvSpPr>
            <a:spLocks noGrp="1"/>
          </p:cNvSpPr>
          <p:nvPr>
            <p:ph type="ftr" sz="quarter" idx="11"/>
          </p:nvPr>
        </p:nvSpPr>
        <p:spPr/>
        <p:txBody>
          <a:bodyPr/>
          <a:lstStyle>
            <a:lvl1pPr>
              <a:defRPr b="1"/>
            </a:lvl1pPr>
          </a:lstStyle>
          <a:p>
            <a:pPr>
              <a:defRPr/>
            </a:pPr>
            <a:r>
              <a:rPr lang="tr-TR"/>
              <a:t>UBÇelebi-ÖIşın</a:t>
            </a:r>
          </a:p>
        </p:txBody>
      </p:sp>
      <p:sp>
        <p:nvSpPr>
          <p:cNvPr id="6" name="5 Slayt Numarası Yer Tutucusu"/>
          <p:cNvSpPr>
            <a:spLocks noGrp="1"/>
          </p:cNvSpPr>
          <p:nvPr>
            <p:ph type="sldNum" sz="quarter" idx="12"/>
          </p:nvPr>
        </p:nvSpPr>
        <p:spPr/>
        <p:txBody>
          <a:bodyPr/>
          <a:lstStyle>
            <a:lvl1pPr>
              <a:defRPr b="1"/>
            </a:lvl1pPr>
          </a:lstStyle>
          <a:p>
            <a:pPr>
              <a:defRPr/>
            </a:pPr>
            <a:fld id="{574474FA-209D-402D-84EA-E4F33D7EC5B6}" type="slidenum">
              <a:rPr lang="tr-TR"/>
              <a:pPr>
                <a:defRPr/>
              </a:pPr>
              <a:t>‹#›</a:t>
            </a:fld>
            <a:endParaRPr lang="tr-TR"/>
          </a:p>
        </p:txBody>
      </p:sp>
    </p:spTree>
    <p:extLst>
      <p:ext uri="{BB962C8B-B14F-4D97-AF65-F5344CB8AC3E}">
        <p14:creationId xmlns:p14="http://schemas.microsoft.com/office/powerpoint/2010/main" val="14753138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92100"/>
            <a:ext cx="8229600" cy="1384300"/>
          </a:xfrm>
        </p:spPr>
        <p:txBody>
          <a:bodyPr/>
          <a:lstStyle/>
          <a:p>
            <a:r>
              <a:rPr lang="tr-TR"/>
              <a:t>Asıl başlık stili için tıklatın</a:t>
            </a:r>
          </a:p>
        </p:txBody>
      </p:sp>
      <p:sp>
        <p:nvSpPr>
          <p:cNvPr id="3" name="Metin Yer Tutucusu 2"/>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Küçük Resim Yer Tutucusu 3"/>
          <p:cNvSpPr>
            <a:spLocks noGrp="1"/>
          </p:cNvSpPr>
          <p:nvPr>
            <p:ph type="clipArt" sz="half" idx="2"/>
          </p:nvPr>
        </p:nvSpPr>
        <p:spPr>
          <a:xfrm>
            <a:off x="4648200" y="1905000"/>
            <a:ext cx="4038600" cy="4114800"/>
          </a:xfrm>
        </p:spPr>
        <p:txBody>
          <a:bodyPr rtlCol="0">
            <a:normAutofit/>
          </a:bodyPr>
          <a:lstStyle/>
          <a:p>
            <a:pPr lvl="0"/>
            <a:endParaRPr lang="tr-TR" noProof="0"/>
          </a:p>
        </p:txBody>
      </p:sp>
      <p:sp>
        <p:nvSpPr>
          <p:cNvPr id="5" name="Veri Yer Tutucusu 4"/>
          <p:cNvSpPr>
            <a:spLocks noGrp="1"/>
          </p:cNvSpPr>
          <p:nvPr>
            <p:ph type="dt" sz="half" idx="10"/>
          </p:nvPr>
        </p:nvSpPr>
        <p:spPr>
          <a:xfrm>
            <a:off x="457200" y="6245225"/>
            <a:ext cx="2133600" cy="476250"/>
          </a:xfrm>
        </p:spPr>
        <p:txBody>
          <a:bodyPr/>
          <a:lstStyle>
            <a:lvl1pPr>
              <a:defRPr b="1"/>
            </a:lvl1pPr>
          </a:lstStyle>
          <a:p>
            <a:pPr>
              <a:defRPr/>
            </a:pPr>
            <a:fld id="{385D8FC6-4076-4022-A9CF-F73A7DF5EE3A}" type="datetime1">
              <a:rPr lang="tr-TR"/>
              <a:pPr>
                <a:defRPr/>
              </a:pPr>
              <a:t>9.02.2024</a:t>
            </a:fld>
            <a:endParaRPr lang="tr-TR"/>
          </a:p>
        </p:txBody>
      </p:sp>
      <p:sp>
        <p:nvSpPr>
          <p:cNvPr id="6" name="Altbilgi Yer Tutucusu 5"/>
          <p:cNvSpPr>
            <a:spLocks noGrp="1"/>
          </p:cNvSpPr>
          <p:nvPr>
            <p:ph type="ftr" sz="quarter" idx="11"/>
          </p:nvPr>
        </p:nvSpPr>
        <p:spPr>
          <a:xfrm>
            <a:off x="3124200" y="6245225"/>
            <a:ext cx="2895600" cy="476250"/>
          </a:xfrm>
        </p:spPr>
        <p:txBody>
          <a:bodyPr/>
          <a:lstStyle>
            <a:lvl1pPr>
              <a:defRPr b="1"/>
            </a:lvl1pPr>
          </a:lstStyle>
          <a:p>
            <a:pPr>
              <a:defRPr/>
            </a:pPr>
            <a:r>
              <a:rPr lang="tr-TR"/>
              <a:t>UBÇelebi-ÖIşın</a:t>
            </a:r>
          </a:p>
        </p:txBody>
      </p:sp>
      <p:sp>
        <p:nvSpPr>
          <p:cNvPr id="7" name="Slayt Numarası Yer Tutucusu 6"/>
          <p:cNvSpPr>
            <a:spLocks noGrp="1"/>
          </p:cNvSpPr>
          <p:nvPr>
            <p:ph type="sldNum" sz="quarter" idx="12"/>
          </p:nvPr>
        </p:nvSpPr>
        <p:spPr>
          <a:xfrm>
            <a:off x="6553200" y="6245225"/>
            <a:ext cx="2133600" cy="476250"/>
          </a:xfrm>
        </p:spPr>
        <p:txBody>
          <a:bodyPr/>
          <a:lstStyle>
            <a:lvl1pPr>
              <a:defRPr b="1"/>
            </a:lvl1pPr>
          </a:lstStyle>
          <a:p>
            <a:pPr>
              <a:defRPr/>
            </a:pPr>
            <a:fld id="{040682F9-AA9A-4B51-8CE7-D511646F5C4C}" type="slidenum">
              <a:rPr lang="tr-TR"/>
              <a:pPr>
                <a:defRPr/>
              </a:pPr>
              <a:t>‹#›</a:t>
            </a:fld>
            <a:endParaRPr lang="tr-TR"/>
          </a:p>
        </p:txBody>
      </p:sp>
    </p:spTree>
    <p:extLst>
      <p:ext uri="{BB962C8B-B14F-4D97-AF65-F5344CB8AC3E}">
        <p14:creationId xmlns:p14="http://schemas.microsoft.com/office/powerpoint/2010/main" val="39551723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Metin Yer Tutucusu 2"/>
          <p:cNvSpPr>
            <a:spLocks noGrp="1"/>
          </p:cNvSpPr>
          <p:nvPr>
            <p:ph type="body" sz="half" idx="1"/>
          </p:nvPr>
        </p:nvSpPr>
        <p:spPr>
          <a:xfrm>
            <a:off x="5105400" y="3200400"/>
            <a:ext cx="1600200" cy="2743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6858000" y="3200400"/>
            <a:ext cx="1600200" cy="129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6858000" y="4648200"/>
            <a:ext cx="1600200" cy="129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Veri Yer Tutucusu 5"/>
          <p:cNvSpPr>
            <a:spLocks noGrp="1"/>
          </p:cNvSpPr>
          <p:nvPr>
            <p:ph type="dt" sz="half" idx="10"/>
          </p:nvPr>
        </p:nvSpPr>
        <p:spPr>
          <a:xfrm>
            <a:off x="6629400" y="6096000"/>
            <a:ext cx="2286000" cy="304800"/>
          </a:xfrm>
        </p:spPr>
        <p:txBody>
          <a:bodyPr/>
          <a:lstStyle>
            <a:lvl1pPr>
              <a:defRPr b="1"/>
            </a:lvl1pPr>
          </a:lstStyle>
          <a:p>
            <a:pPr>
              <a:defRPr/>
            </a:pPr>
            <a:fld id="{624678FA-0CC3-4521-BE21-467C578636F7}" type="datetime1">
              <a:rPr lang="tr-TR" altLang="en-US"/>
              <a:pPr>
                <a:defRPr/>
              </a:pPr>
              <a:t>9.02.2024</a:t>
            </a:fld>
            <a:endParaRPr lang="tr-TR" altLang="en-US"/>
          </a:p>
        </p:txBody>
      </p:sp>
      <p:sp>
        <p:nvSpPr>
          <p:cNvPr id="7" name="Altbilgi Yer Tutucusu 6"/>
          <p:cNvSpPr>
            <a:spLocks noGrp="1"/>
          </p:cNvSpPr>
          <p:nvPr>
            <p:ph type="ftr" sz="quarter" idx="11"/>
          </p:nvPr>
        </p:nvSpPr>
        <p:spPr>
          <a:xfrm>
            <a:off x="2286000" y="6096000"/>
            <a:ext cx="4343400" cy="534988"/>
          </a:xfrm>
        </p:spPr>
        <p:txBody>
          <a:bodyPr/>
          <a:lstStyle>
            <a:lvl1pPr>
              <a:defRPr b="1"/>
            </a:lvl1pPr>
          </a:lstStyle>
          <a:p>
            <a:pPr>
              <a:defRPr/>
            </a:pPr>
            <a:r>
              <a:rPr lang="tr-TR" altLang="en-US"/>
              <a:t>UBÇelebi-ÖIşın</a:t>
            </a:r>
          </a:p>
        </p:txBody>
      </p:sp>
      <p:sp>
        <p:nvSpPr>
          <p:cNvPr id="8" name="Slayt Numarası Yer Tutucusu 7"/>
          <p:cNvSpPr>
            <a:spLocks noGrp="1"/>
          </p:cNvSpPr>
          <p:nvPr>
            <p:ph type="sldNum" sz="quarter" idx="12"/>
          </p:nvPr>
        </p:nvSpPr>
        <p:spPr>
          <a:xfrm>
            <a:off x="6629400" y="6400800"/>
            <a:ext cx="2286000" cy="228600"/>
          </a:xfrm>
        </p:spPr>
        <p:txBody>
          <a:bodyPr/>
          <a:lstStyle>
            <a:lvl1pPr>
              <a:defRPr b="1"/>
            </a:lvl1pPr>
          </a:lstStyle>
          <a:p>
            <a:pPr>
              <a:defRPr/>
            </a:pPr>
            <a:fld id="{04B825E4-7F71-4604-B6DE-4B56F5011749}" type="slidenum">
              <a:rPr lang="tr-TR" altLang="en-US"/>
              <a:pPr>
                <a:defRPr/>
              </a:pPr>
              <a:t>‹#›</a:t>
            </a:fld>
            <a:endParaRPr lang="tr-TR" altLang="en-US"/>
          </a:p>
        </p:txBody>
      </p:sp>
    </p:spTree>
    <p:extLst>
      <p:ext uri="{BB962C8B-B14F-4D97-AF65-F5344CB8AC3E}">
        <p14:creationId xmlns:p14="http://schemas.microsoft.com/office/powerpoint/2010/main" val="297646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249" y="609600"/>
            <a:ext cx="2688125" cy="5204832"/>
          </a:xfrm>
          <a:prstGeom prst="rect">
            <a:avLst/>
          </a:prstGeom>
        </p:spPr>
      </p:pic>
      <p:sp>
        <p:nvSpPr>
          <p:cNvPr id="2" name="Title 1"/>
          <p:cNvSpPr>
            <a:spLocks noGrp="1"/>
          </p:cNvSpPr>
          <p:nvPr>
            <p:ph type="title"/>
          </p:nvPr>
        </p:nvSpPr>
        <p:spPr>
          <a:xfrm>
            <a:off x="685347" y="609923"/>
            <a:ext cx="4451212" cy="1829338"/>
          </a:xfrm>
          <a:prstGeom prst="rect">
            <a:avLst/>
          </a:prstGeom>
        </p:spPr>
        <p:txBody>
          <a:bodyPr anchor="b">
            <a:no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81914" y="763702"/>
            <a:ext cx="2456813" cy="4912822"/>
          </a:xfrm>
          <a:effectLst>
            <a:outerShdw blurRad="38100" dist="25400" dir="4440000">
              <a:srgbClr val="000000">
                <a:alpha val="36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a:t>Resim eklemek için simgeye tıklayın</a:t>
            </a:r>
            <a:endParaRPr lang="en-US" dirty="0"/>
          </a:p>
        </p:txBody>
      </p:sp>
      <p:sp>
        <p:nvSpPr>
          <p:cNvPr id="4" name="Text Placeholder 3"/>
          <p:cNvSpPr>
            <a:spLocks noGrp="1"/>
          </p:cNvSpPr>
          <p:nvPr>
            <p:ph type="body" sz="half" idx="2"/>
          </p:nvPr>
        </p:nvSpPr>
        <p:spPr>
          <a:xfrm>
            <a:off x="685347" y="2439261"/>
            <a:ext cx="4451212" cy="337613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a:t>Asıl metin stillerini düzenle</a:t>
            </a:r>
          </a:p>
        </p:txBody>
      </p:sp>
      <p:sp>
        <p:nvSpPr>
          <p:cNvPr id="5" name="Date Placeholder 4"/>
          <p:cNvSpPr>
            <a:spLocks noGrp="1"/>
          </p:cNvSpPr>
          <p:nvPr>
            <p:ph type="dt" sz="half" idx="10"/>
          </p:nvPr>
        </p:nvSpPr>
        <p:spPr/>
        <p:txBody>
          <a:bodyPr/>
          <a:lstStyle/>
          <a:p>
            <a:fld id="{8E36636D-D922-432D-A958-524484B5923D}" type="datetimeFigureOut">
              <a:rPr lang="en-US" dirty="0"/>
              <a:pPr/>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D26913-25FA-4789-927A-528A7A278C41}" type="slidenum">
              <a:rPr lang="tr-TR" smtClean="0"/>
              <a:t>‹#›</a:t>
            </a:fld>
            <a:endParaRPr lang="tr-TR"/>
          </a:p>
        </p:txBody>
      </p:sp>
    </p:spTree>
    <p:extLst>
      <p:ext uri="{BB962C8B-B14F-4D97-AF65-F5344CB8AC3E}">
        <p14:creationId xmlns:p14="http://schemas.microsoft.com/office/powerpoint/2010/main" val="11524223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Tablo Yer Tutucusu 2"/>
          <p:cNvSpPr>
            <a:spLocks noGrp="1"/>
          </p:cNvSpPr>
          <p:nvPr>
            <p:ph type="tbl" idx="1"/>
          </p:nvPr>
        </p:nvSpPr>
        <p:spPr>
          <a:xfrm>
            <a:off x="5105400" y="3200400"/>
            <a:ext cx="3352800" cy="2743200"/>
          </a:xfrm>
        </p:spPr>
        <p:txBody>
          <a:bodyPr rtlCol="0">
            <a:normAutofit/>
          </a:bodyPr>
          <a:lstStyle/>
          <a:p>
            <a:pPr lvl="0"/>
            <a:endParaRPr lang="tr-TR" noProof="0"/>
          </a:p>
        </p:txBody>
      </p:sp>
      <p:sp>
        <p:nvSpPr>
          <p:cNvPr id="4" name="Veri Yer Tutucusu 3"/>
          <p:cNvSpPr>
            <a:spLocks noGrp="1"/>
          </p:cNvSpPr>
          <p:nvPr>
            <p:ph type="dt" sz="half" idx="10"/>
          </p:nvPr>
        </p:nvSpPr>
        <p:spPr>
          <a:xfrm>
            <a:off x="6629400" y="6096000"/>
            <a:ext cx="2286000" cy="304800"/>
          </a:xfrm>
        </p:spPr>
        <p:txBody>
          <a:bodyPr/>
          <a:lstStyle>
            <a:lvl1pPr>
              <a:defRPr b="1"/>
            </a:lvl1pPr>
          </a:lstStyle>
          <a:p>
            <a:pPr>
              <a:defRPr/>
            </a:pPr>
            <a:fld id="{BAAEE9EA-E9B7-45E1-BA73-A483CF7D1CFE}" type="datetime1">
              <a:rPr lang="tr-TR" altLang="en-US"/>
              <a:pPr>
                <a:defRPr/>
              </a:pPr>
              <a:t>9.02.2024</a:t>
            </a:fld>
            <a:endParaRPr lang="tr-TR" altLang="en-US"/>
          </a:p>
        </p:txBody>
      </p:sp>
      <p:sp>
        <p:nvSpPr>
          <p:cNvPr id="5" name="Altbilgi Yer Tutucusu 4"/>
          <p:cNvSpPr>
            <a:spLocks noGrp="1"/>
          </p:cNvSpPr>
          <p:nvPr>
            <p:ph type="ftr" sz="quarter" idx="11"/>
          </p:nvPr>
        </p:nvSpPr>
        <p:spPr>
          <a:xfrm>
            <a:off x="2286000" y="6096000"/>
            <a:ext cx="4343400" cy="534988"/>
          </a:xfrm>
        </p:spPr>
        <p:txBody>
          <a:bodyPr/>
          <a:lstStyle>
            <a:lvl1pPr>
              <a:defRPr b="1"/>
            </a:lvl1pPr>
          </a:lstStyle>
          <a:p>
            <a:pPr>
              <a:defRPr/>
            </a:pPr>
            <a:r>
              <a:rPr lang="tr-TR" altLang="en-US"/>
              <a:t>UBÇelebi-ÖIşın</a:t>
            </a:r>
          </a:p>
        </p:txBody>
      </p:sp>
      <p:sp>
        <p:nvSpPr>
          <p:cNvPr id="6" name="Slayt Numarası Yer Tutucusu 5"/>
          <p:cNvSpPr>
            <a:spLocks noGrp="1"/>
          </p:cNvSpPr>
          <p:nvPr>
            <p:ph type="sldNum" sz="quarter" idx="12"/>
          </p:nvPr>
        </p:nvSpPr>
        <p:spPr>
          <a:xfrm>
            <a:off x="6629400" y="6400800"/>
            <a:ext cx="2286000" cy="228600"/>
          </a:xfrm>
        </p:spPr>
        <p:txBody>
          <a:bodyPr/>
          <a:lstStyle>
            <a:lvl1pPr>
              <a:defRPr b="1"/>
            </a:lvl1pPr>
          </a:lstStyle>
          <a:p>
            <a:pPr>
              <a:defRPr/>
            </a:pPr>
            <a:fld id="{96A25937-81DF-4B45-A065-52D68B6B16DC}" type="slidenum">
              <a:rPr lang="tr-TR" altLang="en-US"/>
              <a:pPr>
                <a:defRPr/>
              </a:pPr>
              <a:t>‹#›</a:t>
            </a:fld>
            <a:endParaRPr lang="tr-TR" altLang="en-US"/>
          </a:p>
        </p:txBody>
      </p:sp>
    </p:spTree>
    <p:extLst>
      <p:ext uri="{BB962C8B-B14F-4D97-AF65-F5344CB8AC3E}">
        <p14:creationId xmlns:p14="http://schemas.microsoft.com/office/powerpoint/2010/main" val="105183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p:txBody>
          <a:bodyPr/>
          <a:lstStyle>
            <a:lvl1pPr>
              <a:defRPr b="1"/>
            </a:lvl1pPr>
          </a:lstStyle>
          <a:p>
            <a:pPr>
              <a:defRPr/>
            </a:pPr>
            <a:fld id="{3A66C656-2989-45A2-AE70-BA769B8D1B6A}" type="datetime1">
              <a:rPr lang="tr-TR"/>
              <a:pPr>
                <a:defRPr/>
              </a:pPr>
              <a:t>9.02.2024</a:t>
            </a:fld>
            <a:endParaRPr lang="tr-TR"/>
          </a:p>
        </p:txBody>
      </p:sp>
      <p:sp>
        <p:nvSpPr>
          <p:cNvPr id="7" name="Rectangle 5"/>
          <p:cNvSpPr>
            <a:spLocks noGrp="1" noChangeArrowheads="1"/>
          </p:cNvSpPr>
          <p:nvPr>
            <p:ph type="ftr" sz="quarter" idx="11"/>
          </p:nvPr>
        </p:nvSpPr>
        <p:spPr/>
        <p:txBody>
          <a:bodyPr/>
          <a:lstStyle>
            <a:lvl1pPr>
              <a:defRPr b="1"/>
            </a:lvl1pPr>
          </a:lstStyle>
          <a:p>
            <a:pPr>
              <a:defRPr/>
            </a:pPr>
            <a:r>
              <a:rPr lang="tr-TR"/>
              <a:t>UBÇelebi-ÖIşın</a:t>
            </a:r>
          </a:p>
        </p:txBody>
      </p:sp>
      <p:sp>
        <p:nvSpPr>
          <p:cNvPr id="8" name="Rectangle 6"/>
          <p:cNvSpPr>
            <a:spLocks noGrp="1" noChangeArrowheads="1"/>
          </p:cNvSpPr>
          <p:nvPr>
            <p:ph type="sldNum" sz="quarter" idx="12"/>
          </p:nvPr>
        </p:nvSpPr>
        <p:spPr/>
        <p:txBody>
          <a:bodyPr/>
          <a:lstStyle>
            <a:lvl1pPr>
              <a:defRPr b="1"/>
            </a:lvl1pPr>
          </a:lstStyle>
          <a:p>
            <a:pPr>
              <a:defRPr/>
            </a:pPr>
            <a:fld id="{27E2903E-0D07-4AF6-AA18-40CBF22E49BD}" type="slidenum">
              <a:rPr lang="tr-TR"/>
              <a:pPr>
                <a:defRPr/>
              </a:pPr>
              <a:t>‹#›</a:t>
            </a:fld>
            <a:endParaRPr lang="tr-TR"/>
          </a:p>
        </p:txBody>
      </p:sp>
    </p:spTree>
    <p:extLst>
      <p:ext uri="{BB962C8B-B14F-4D97-AF65-F5344CB8AC3E}">
        <p14:creationId xmlns:p14="http://schemas.microsoft.com/office/powerpoint/2010/main" val="36436728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AndObj">
  <p:cSld name="Başlık, 2 İçeri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a:t>Asıl başlık stili için tıklatın</a:t>
            </a:r>
          </a:p>
        </p:txBody>
      </p:sp>
      <p:sp>
        <p:nvSpPr>
          <p:cNvPr id="3" name="2 İçerik Yer Tutucusu"/>
          <p:cNvSpPr>
            <a:spLocks noGrp="1"/>
          </p:cNvSpPr>
          <p:nvPr>
            <p:ph sz="quarter" idx="1"/>
          </p:nvPr>
        </p:nvSpPr>
        <p:spPr>
          <a:xfrm>
            <a:off x="457200" y="1600200"/>
            <a:ext cx="4038600" cy="21859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57200" y="3938588"/>
            <a:ext cx="4038600" cy="21875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half" idx="3"/>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p:txBody>
          <a:bodyPr/>
          <a:lstStyle>
            <a:lvl1pPr>
              <a:defRPr b="1"/>
            </a:lvl1pPr>
          </a:lstStyle>
          <a:p>
            <a:pPr>
              <a:defRPr/>
            </a:pPr>
            <a:fld id="{68C79614-9BFB-4EF1-8BBA-5A5AA8663798}" type="datetime1">
              <a:rPr lang="tr-TR"/>
              <a:pPr>
                <a:defRPr/>
              </a:pPr>
              <a:t>9.02.2024</a:t>
            </a:fld>
            <a:endParaRPr lang="tr-TR"/>
          </a:p>
        </p:txBody>
      </p:sp>
      <p:sp>
        <p:nvSpPr>
          <p:cNvPr id="7" name="Rectangle 5"/>
          <p:cNvSpPr>
            <a:spLocks noGrp="1" noChangeArrowheads="1"/>
          </p:cNvSpPr>
          <p:nvPr>
            <p:ph type="ftr" sz="quarter" idx="11"/>
          </p:nvPr>
        </p:nvSpPr>
        <p:spPr/>
        <p:txBody>
          <a:bodyPr/>
          <a:lstStyle>
            <a:lvl1pPr>
              <a:defRPr b="1"/>
            </a:lvl1pPr>
          </a:lstStyle>
          <a:p>
            <a:pPr>
              <a:defRPr/>
            </a:pPr>
            <a:r>
              <a:rPr lang="tr-TR"/>
              <a:t>UBÇelebi-ÖIşın</a:t>
            </a:r>
          </a:p>
        </p:txBody>
      </p:sp>
      <p:sp>
        <p:nvSpPr>
          <p:cNvPr id="8" name="Rectangle 6"/>
          <p:cNvSpPr>
            <a:spLocks noGrp="1" noChangeArrowheads="1"/>
          </p:cNvSpPr>
          <p:nvPr>
            <p:ph type="sldNum" sz="quarter" idx="12"/>
          </p:nvPr>
        </p:nvSpPr>
        <p:spPr/>
        <p:txBody>
          <a:bodyPr/>
          <a:lstStyle>
            <a:lvl1pPr>
              <a:defRPr b="1"/>
            </a:lvl1pPr>
          </a:lstStyle>
          <a:p>
            <a:pPr>
              <a:defRPr/>
            </a:pPr>
            <a:fld id="{7965B283-BCBA-4C5B-868F-DFB6BAADF070}" type="slidenum">
              <a:rPr lang="tr-TR"/>
              <a:pPr>
                <a:defRPr/>
              </a:pPr>
              <a:t>‹#›</a:t>
            </a:fld>
            <a:endParaRPr lang="tr-TR"/>
          </a:p>
        </p:txBody>
      </p:sp>
    </p:spTree>
    <p:extLst>
      <p:ext uri="{BB962C8B-B14F-4D97-AF65-F5344CB8AC3E}">
        <p14:creationId xmlns:p14="http://schemas.microsoft.com/office/powerpoint/2010/main" val="37157091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cSld name="1_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4638"/>
            <a:ext cx="8229600" cy="5821362"/>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xfrm>
            <a:off x="1042988" y="6400800"/>
            <a:ext cx="1905000" cy="457200"/>
          </a:xfrm>
        </p:spPr>
        <p:txBody>
          <a:bodyPr/>
          <a:lstStyle>
            <a:lvl1pPr algn="ctr">
              <a:defRPr>
                <a:solidFill>
                  <a:srgbClr val="FFFFFF"/>
                </a:solidFill>
              </a:defRPr>
            </a:lvl1pPr>
          </a:lstStyle>
          <a:p>
            <a:pPr>
              <a:defRPr/>
            </a:pPr>
            <a:endParaRPr lang="tr-TR"/>
          </a:p>
        </p:txBody>
      </p:sp>
      <p:sp>
        <p:nvSpPr>
          <p:cNvPr id="4" name="Rectangle 18"/>
          <p:cNvSpPr>
            <a:spLocks noGrp="1" noChangeArrowheads="1"/>
          </p:cNvSpPr>
          <p:nvPr>
            <p:ph type="ftr" sz="quarter" idx="11"/>
          </p:nvPr>
        </p:nvSpPr>
        <p:spPr>
          <a:xfrm>
            <a:off x="3419475" y="6400800"/>
            <a:ext cx="2895600" cy="457200"/>
          </a:xfrm>
        </p:spPr>
        <p:txBody>
          <a:bodyPr/>
          <a:lstStyle>
            <a:lvl1pPr algn="ctr">
              <a:defRPr sz="1200" b="1">
                <a:solidFill>
                  <a:srgbClr val="FFFFFF"/>
                </a:solidFill>
              </a:defRPr>
            </a:lvl1pPr>
          </a:lstStyle>
          <a:p>
            <a:pPr>
              <a:defRPr/>
            </a:pPr>
            <a:endParaRPr lang="tr-TR"/>
          </a:p>
        </p:txBody>
      </p:sp>
      <p:sp>
        <p:nvSpPr>
          <p:cNvPr id="5" name="Rectangle 19"/>
          <p:cNvSpPr>
            <a:spLocks noGrp="1" noChangeArrowheads="1"/>
          </p:cNvSpPr>
          <p:nvPr>
            <p:ph type="sldNum" sz="quarter" idx="12"/>
          </p:nvPr>
        </p:nvSpPr>
        <p:spPr/>
        <p:txBody>
          <a:bodyPr/>
          <a:lstStyle>
            <a:lvl1pPr>
              <a:defRPr/>
            </a:lvl1pPr>
          </a:lstStyle>
          <a:p>
            <a:pPr>
              <a:defRPr/>
            </a:pPr>
            <a:fld id="{08ED9B4E-457C-44BD-BA55-B00B6BAD6D33}" type="slidenum">
              <a:rPr lang="tr-TR"/>
              <a:pPr>
                <a:defRPr/>
              </a:pPr>
              <a:t>‹#›</a:t>
            </a:fld>
            <a:endParaRPr lang="tr-TR"/>
          </a:p>
          <a:p>
            <a:pPr>
              <a:defRPr/>
            </a:pPr>
            <a:endParaRPr lang="tr-TR"/>
          </a:p>
        </p:txBody>
      </p:sp>
    </p:spTree>
    <p:extLst>
      <p:ext uri="{BB962C8B-B14F-4D97-AF65-F5344CB8AC3E}">
        <p14:creationId xmlns:p14="http://schemas.microsoft.com/office/powerpoint/2010/main" val="26069331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7547 w 5184"/>
                  <a:gd name="T3" fmla="*/ 3159 h 3159"/>
                  <a:gd name="T4" fmla="*/ 754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852 w 556"/>
                  <a:gd name="T5" fmla="*/ 3159 h 3159"/>
                  <a:gd name="T6" fmla="*/ 8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p>
          </p:txBody>
        </p:sp>
        <p:sp>
          <p:nvSpPr>
            <p:cNvPr id="7" name="Freeform 7"/>
            <p:cNvSpPr>
              <a:spLocks/>
            </p:cNvSpPr>
            <p:nvPr/>
          </p:nvSpPr>
          <p:spPr bwMode="ltGray">
            <a:xfrm>
              <a:off x="767" y="1155"/>
              <a:ext cx="252" cy="12"/>
            </a:xfrm>
            <a:custGeom>
              <a:avLst/>
              <a:gdLst>
                <a:gd name="T0" fmla="*/ 373 w 251"/>
                <a:gd name="T1" fmla="*/ 0 h 12"/>
                <a:gd name="T2" fmla="*/ 0 w 251"/>
                <a:gd name="T3" fmla="*/ 0 h 12"/>
                <a:gd name="T4" fmla="*/ 0 w 251"/>
                <a:gd name="T5" fmla="*/ 12 h 12"/>
                <a:gd name="T6" fmla="*/ 373 w 251"/>
                <a:gd name="T7" fmla="*/ 12 h 12"/>
                <a:gd name="T8" fmla="*/ 373 w 251"/>
                <a:gd name="T9" fmla="*/ 0 h 12"/>
                <a:gd name="T10" fmla="*/ 37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2" name="Freeform 12"/>
              <p:cNvSpPr>
                <a:spLocks/>
              </p:cNvSpPr>
              <p:nvPr/>
            </p:nvSpPr>
            <p:spPr bwMode="ltGray">
              <a:xfrm>
                <a:off x="1019" y="1155"/>
                <a:ext cx="4739" cy="12"/>
              </a:xfrm>
              <a:custGeom>
                <a:avLst/>
                <a:gdLst>
                  <a:gd name="T0" fmla="*/ 6954 w 4724"/>
                  <a:gd name="T1" fmla="*/ 0 h 12"/>
                  <a:gd name="T2" fmla="*/ 0 w 4724"/>
                  <a:gd name="T3" fmla="*/ 0 h 12"/>
                  <a:gd name="T4" fmla="*/ 0 w 4724"/>
                  <a:gd name="T5" fmla="*/ 12 h 12"/>
                  <a:gd name="T6" fmla="*/ 6954 w 4724"/>
                  <a:gd name="T7" fmla="*/ 12 h 12"/>
                  <a:gd name="T8" fmla="*/ 6954 w 4724"/>
                  <a:gd name="T9" fmla="*/ 0 h 12"/>
                  <a:gd name="T10" fmla="*/ 69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p>
            </p:txBody>
          </p:sp>
        </p:grpSp>
      </p:grpSp>
      <p:sp>
        <p:nvSpPr>
          <p:cNvPr id="18" name="Rectangle 20"/>
          <p:cNvSpPr>
            <a:spLocks noChangeArrowheads="1"/>
          </p:cNvSpPr>
          <p:nvPr/>
        </p:nvSpPr>
        <p:spPr bwMode="auto">
          <a:xfrm>
            <a:off x="2195513" y="6608763"/>
            <a:ext cx="4752975" cy="276225"/>
          </a:xfrm>
          <a:prstGeom prst="rect">
            <a:avLst/>
          </a:prstGeom>
          <a:noFill/>
          <a:ln w="9525">
            <a:noFill/>
            <a:miter lim="800000"/>
            <a:headEnd/>
            <a:tailEnd/>
          </a:ln>
          <a:effectLst/>
        </p:spPr>
        <p:txBody>
          <a:bodyPr>
            <a:spAutoFit/>
          </a:bodyPr>
          <a:lstStyle/>
          <a:p>
            <a:pPr algn="ctr">
              <a:defRPr/>
            </a:pPr>
            <a:r>
              <a:rPr lang="tr-TR" sz="1200" dirty="0">
                <a:solidFill>
                  <a:schemeClr val="accent6">
                    <a:lumMod val="40000"/>
                    <a:lumOff val="60000"/>
                  </a:schemeClr>
                </a:solidFill>
              </a:rPr>
              <a:t>İSG PROJE YÖNETİMİ VE ACİL DURUM PLANI </a:t>
            </a:r>
            <a:endParaRPr lang="tr-TR" sz="1200" dirty="0">
              <a:solidFill>
                <a:schemeClr val="accent6">
                  <a:lumMod val="40000"/>
                  <a:lumOff val="60000"/>
                </a:schemeClr>
              </a:solidFill>
              <a:effectLst>
                <a:outerShdw blurRad="38100" dist="38100" dir="2700000" algn="tl">
                  <a:srgbClr val="000000"/>
                </a:outerShdw>
              </a:effectLst>
            </a:endParaRPr>
          </a:p>
        </p:txBody>
      </p:sp>
      <p:sp>
        <p:nvSpPr>
          <p:cNvPr id="19" name="2 Veri Yer Tutucusu"/>
          <p:cNvSpPr txBox="1">
            <a:spLocks noGrp="1"/>
          </p:cNvSpPr>
          <p:nvPr/>
        </p:nvSpPr>
        <p:spPr bwMode="auto">
          <a:xfrm>
            <a:off x="41275" y="6648450"/>
            <a:ext cx="1217613" cy="236538"/>
          </a:xfrm>
          <a:prstGeom prst="rect">
            <a:avLst/>
          </a:prstGeom>
          <a:noFill/>
          <a:ln>
            <a:miter lim="800000"/>
            <a:headEnd/>
            <a:tailEnd/>
          </a:ln>
        </p:spPr>
        <p:txBody>
          <a:bodyPr/>
          <a:lstStyle/>
          <a:p>
            <a:pPr algn="l">
              <a:defRPr/>
            </a:pPr>
            <a:r>
              <a:rPr lang="tr-TR" sz="1200" dirty="0">
                <a:solidFill>
                  <a:schemeClr val="accent1"/>
                </a:solidFill>
                <a:effectLst>
                  <a:outerShdw blurRad="38100" dist="38100" dir="2700000" algn="tl">
                    <a:srgbClr val="000000"/>
                  </a:outerShdw>
                </a:effectLst>
                <a:latin typeface="+mn-lt"/>
              </a:rPr>
              <a:t>Nİ1506232</a:t>
            </a:r>
          </a:p>
        </p:txBody>
      </p:sp>
      <p:pic>
        <p:nvPicPr>
          <p:cNvPr id="20" name="Picture 24" descr="amblem 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7475"/>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Rectangle 16"/>
          <p:cNvSpPr>
            <a:spLocks noGrp="1" noChangeArrowheads="1"/>
          </p:cNvSpPr>
          <p:nvPr>
            <p:ph type="ctrTitle" sz="quarter"/>
          </p:nvPr>
        </p:nvSpPr>
        <p:spPr bwMode="auto">
          <a:xfrm>
            <a:off x="1066800" y="1997075"/>
            <a:ext cx="7086600" cy="1431925"/>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tr-TR"/>
              <a:t>Asıl başlık stili için tıklatın</a:t>
            </a:r>
          </a:p>
        </p:txBody>
      </p:sp>
      <p:sp>
        <p:nvSpPr>
          <p:cNvPr id="30737" name="Rectangle 17"/>
          <p:cNvSpPr>
            <a:spLocks noGrp="1" noChangeArrowheads="1"/>
          </p:cNvSpPr>
          <p:nvPr>
            <p:ph type="subTitle" sz="quarter" idx="1"/>
          </p:nvPr>
        </p:nvSpPr>
        <p:spPr>
          <a:xfrm>
            <a:off x="1066800" y="3886200"/>
            <a:ext cx="6400800" cy="1752600"/>
          </a:xfrm>
          <a:prstGeom prst="rect">
            <a:avLst/>
          </a:prstGeom>
        </p:spPr>
        <p:txBody>
          <a:bodyPr/>
          <a:lstStyle>
            <a:lvl1pPr marL="0" indent="0">
              <a:buFont typeface="Wingdings" pitchFamily="2" charset="2"/>
              <a:buNone/>
              <a:defRPr/>
            </a:lvl1pPr>
          </a:lstStyle>
          <a:p>
            <a:r>
              <a:rPr lang="tr-TR"/>
              <a:t>Asıl alt başlık stilini düzenlemek için tıklatın</a:t>
            </a:r>
          </a:p>
        </p:txBody>
      </p:sp>
      <p:sp>
        <p:nvSpPr>
          <p:cNvPr id="21" name="Rectangle 19"/>
          <p:cNvSpPr>
            <a:spLocks noGrp="1" noChangeArrowheads="1"/>
          </p:cNvSpPr>
          <p:nvPr>
            <p:ph type="sldNum" sz="quarter" idx="10"/>
          </p:nvPr>
        </p:nvSpPr>
        <p:spPr>
          <a:xfrm>
            <a:off x="7972425" y="6511925"/>
            <a:ext cx="1152525" cy="260350"/>
          </a:xfrm>
          <a:prstGeom prst="rect">
            <a:avLst/>
          </a:prstGeom>
        </p:spPr>
        <p:txBody>
          <a:bodyPr/>
          <a:lstStyle>
            <a:lvl1pPr algn="r">
              <a:defRPr sz="1200" b="0">
                <a:solidFill>
                  <a:schemeClr val="tx1"/>
                </a:solidFill>
                <a:effectLst>
                  <a:outerShdw blurRad="38100" dist="38100" dir="2700000" algn="tl">
                    <a:srgbClr val="000000"/>
                  </a:outerShdw>
                </a:effectLst>
                <a:latin typeface="+mn-lt"/>
              </a:defRPr>
            </a:lvl1pPr>
          </a:lstStyle>
          <a:p>
            <a:fld id="{A15D5118-39DE-4C2E-99F9-1EA5980A7050}" type="slidenum">
              <a:rPr lang="tr-TR" smtClean="0"/>
              <a:t>‹#›</a:t>
            </a:fld>
            <a:endParaRPr lang="tr-TR" dirty="0"/>
          </a:p>
        </p:txBody>
      </p:sp>
    </p:spTree>
    <p:extLst>
      <p:ext uri="{BB962C8B-B14F-4D97-AF65-F5344CB8AC3E}">
        <p14:creationId xmlns:p14="http://schemas.microsoft.com/office/powerpoint/2010/main" val="426387251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RİSK ANALİZİ VE YÖNETİMİ">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16013" y="1989138"/>
            <a:ext cx="7543800" cy="4114800"/>
          </a:xfrm>
          <a:prstGeom prst="rect">
            <a:avLst/>
          </a:prstGeo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9"/>
          <p:cNvSpPr>
            <a:spLocks noGrp="1" noChangeArrowheads="1"/>
          </p:cNvSpPr>
          <p:nvPr>
            <p:ph type="sldNum" sz="quarter" idx="10"/>
          </p:nvPr>
        </p:nvSpPr>
        <p:spPr>
          <a:xfrm>
            <a:off x="7991475" y="6597650"/>
            <a:ext cx="1152525" cy="260350"/>
          </a:xfrm>
          <a:prstGeom prst="rect">
            <a:avLst/>
          </a:prstGeom>
        </p:spPr>
        <p:txBody>
          <a:bodyPr/>
          <a:lstStyle>
            <a:lvl1pPr algn="r">
              <a:defRPr sz="1200" b="0">
                <a:solidFill>
                  <a:schemeClr val="tx1"/>
                </a:solidFill>
                <a:effectLst>
                  <a:outerShdw blurRad="38100" dist="38100" dir="2700000" algn="tl">
                    <a:srgbClr val="000000"/>
                  </a:outerShdw>
                </a:effectLst>
                <a:latin typeface="+mn-lt"/>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24060725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171650793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2 İçerik Yer Tutucusu"/>
          <p:cNvSpPr>
            <a:spLocks noGrp="1"/>
          </p:cNvSpPr>
          <p:nvPr>
            <p:ph sz="half" idx="1"/>
          </p:nvPr>
        </p:nvSpPr>
        <p:spPr>
          <a:xfrm>
            <a:off x="1116013" y="1989138"/>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964113" y="1989138"/>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195923093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309120027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a:t>Asıl başlık stili için tıklatın</a:t>
            </a:r>
          </a:p>
        </p:txBody>
      </p:sp>
      <p:sp>
        <p:nvSpPr>
          <p:cNvPr id="3" name="Rectangle 19"/>
          <p:cNvSpPr>
            <a:spLocks noGrp="1" noChangeArrowheads="1"/>
          </p:cNvSpPr>
          <p:nvPr>
            <p:ph type="sldNum" sz="quarter" idx="10"/>
          </p:nvPr>
        </p:nvSpPr>
        <p:spPr>
          <a:xfrm>
            <a:off x="7972425" y="6511925"/>
            <a:ext cx="1152525" cy="260350"/>
          </a:xfrm>
          <a:prstGeom prst="rect">
            <a:avLst/>
          </a:prstGeom>
          <a:ln/>
        </p:spPr>
        <p:txBody>
          <a:bodyPr/>
          <a:lstStyle>
            <a:lvl1pPr>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34723354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2.jpeg"/><Relationship Id="rId2" Type="http://schemas.openxmlformats.org/officeDocument/2006/relationships/slideLayout" Target="../slideLayouts/slideLayout46.xml"/><Relationship Id="rId16"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theme" Target="../theme/theme4.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2.jpe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theme" Target="../theme/theme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2.jpe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theme" Target="../theme/theme6.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2/9/2024</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D4D26913-25FA-4789-927A-528A7A278C41}" type="slidenum">
              <a:rPr lang="tr-TR" smtClean="0"/>
              <a:t>‹#›</a:t>
            </a:fld>
            <a:endParaRPr lang="tr-TR"/>
          </a:p>
        </p:txBody>
      </p:sp>
      <p:sp>
        <p:nvSpPr>
          <p:cNvPr id="8" name="Rectangle 2">
            <a:extLst>
              <a:ext uri="{FF2B5EF4-FFF2-40B4-BE49-F238E27FC236}">
                <a16:creationId xmlns:a16="http://schemas.microsoft.com/office/drawing/2014/main" id="{62A775BC-4F08-425C-B7DB-B264C2AEE8F7}"/>
              </a:ext>
            </a:extLst>
          </p:cNvPr>
          <p:cNvSpPr>
            <a:spLocks noChangeArrowheads="1"/>
          </p:cNvSpPr>
          <p:nvPr userDrawn="1"/>
        </p:nvSpPr>
        <p:spPr bwMode="auto">
          <a:xfrm>
            <a:off x="1235705" y="291180"/>
            <a:ext cx="6336704" cy="83099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r>
              <a:rPr lang="tr-TR" altLang="tr-TR" sz="2400" dirty="0"/>
              <a:t>GÜVENLİK DENETİM VE </a:t>
            </a:r>
          </a:p>
          <a:p>
            <a:pPr eaLnBrk="1" hangingPunct="1"/>
            <a:r>
              <a:rPr lang="tr-TR" altLang="tr-TR" sz="2400" dirty="0"/>
              <a:t>KONTROL SİSTEMLERİ</a:t>
            </a:r>
            <a:endParaRPr lang="tr-TR" altLang="tr-TR" sz="800" dirty="0"/>
          </a:p>
        </p:txBody>
      </p:sp>
      <p:pic>
        <p:nvPicPr>
          <p:cNvPr id="9" name="Picture 24" descr="amblem ni">
            <a:extLst>
              <a:ext uri="{FF2B5EF4-FFF2-40B4-BE49-F238E27FC236}">
                <a16:creationId xmlns:a16="http://schemas.microsoft.com/office/drawing/2014/main" id="{E62E9E14-2327-47BF-AFD7-E2A4CC82ABB9}"/>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51520" y="244241"/>
            <a:ext cx="62097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9.png">
            <a:extLst>
              <a:ext uri="{FF2B5EF4-FFF2-40B4-BE49-F238E27FC236}">
                <a16:creationId xmlns:a16="http://schemas.microsoft.com/office/drawing/2014/main" id="{1D452361-D9AC-4E2D-80ED-00EAB08683F6}"/>
              </a:ext>
            </a:extLst>
          </p:cNvPr>
          <p:cNvPicPr/>
          <p:nvPr userDrawn="1"/>
        </p:nvPicPr>
        <p:blipFill>
          <a:blip r:embed="rId25" cstate="print"/>
          <a:stretch>
            <a:fillRect/>
          </a:stretch>
        </p:blipFill>
        <p:spPr>
          <a:xfrm>
            <a:off x="7935625" y="290704"/>
            <a:ext cx="907926" cy="831473"/>
          </a:xfrm>
          <a:prstGeom prst="rect">
            <a:avLst/>
          </a:prstGeom>
          <a:solidFill>
            <a:schemeClr val="tx1"/>
          </a:solidFill>
        </p:spPr>
      </p:pic>
    </p:spTree>
    <p:extLst>
      <p:ext uri="{BB962C8B-B14F-4D97-AF65-F5344CB8AC3E}">
        <p14:creationId xmlns:p14="http://schemas.microsoft.com/office/powerpoint/2010/main" val="1563980949"/>
      </p:ext>
    </p:extLst>
  </p:cSld>
  <p:clrMap bg1="dk1" tx1="lt1" bg2="dk2" tx2="lt2" accent1="accent1" accent2="accent2" accent3="accent3" accent4="accent4" accent5="accent5" accent6="accent6" hlink="hlink" folHlink="folHlink"/>
  <p:sldLayoutIdLst>
    <p:sldLayoutId id="2147487531" r:id="rId1"/>
    <p:sldLayoutId id="2147487532" r:id="rId2"/>
    <p:sldLayoutId id="2147487533" r:id="rId3"/>
    <p:sldLayoutId id="2147487534" r:id="rId4"/>
    <p:sldLayoutId id="2147487535" r:id="rId5"/>
    <p:sldLayoutId id="2147487536" r:id="rId6"/>
    <p:sldLayoutId id="2147487537" r:id="rId7"/>
    <p:sldLayoutId id="2147487538" r:id="rId8"/>
    <p:sldLayoutId id="2147487539" r:id="rId9"/>
    <p:sldLayoutId id="2147487540" r:id="rId10"/>
    <p:sldLayoutId id="2147487541" r:id="rId11"/>
    <p:sldLayoutId id="2147487542" r:id="rId12"/>
    <p:sldLayoutId id="2147487543" r:id="rId13"/>
    <p:sldLayoutId id="2147487544" r:id="rId14"/>
    <p:sldLayoutId id="2147487545" r:id="rId15"/>
    <p:sldLayoutId id="2147487546" r:id="rId16"/>
    <p:sldLayoutId id="2147487547" r:id="rId17"/>
    <p:sldLayoutId id="2147487548" r:id="rId18"/>
    <p:sldLayoutId id="2147487549" r:id="rId19"/>
    <p:sldLayoutId id="2147487500" r:id="rId20"/>
    <p:sldLayoutId id="2147487487" r:id="rId21"/>
    <p:sldLayoutId id="2147487518" r:id="rId22"/>
  </p:sldLayoutIdLst>
  <p:hf hdr="0" dt="0"/>
  <p:txStyles>
    <p:titleStyle>
      <a:lvl1pPr algn="ctr" defTabSz="342900" rtl="0" eaLnBrk="1" latinLnBrk="0" hangingPunct="1">
        <a:spcBef>
          <a:spcPct val="0"/>
        </a:spcBef>
        <a:buNone/>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2/9/2024</a:t>
            </a:fld>
            <a:endParaRPr lang="en-US" dirty="0"/>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75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lumMod val="95000"/>
                  </a:schemeClr>
                </a:solidFill>
                <a:effectLst>
                  <a:outerShdw blurRad="50800" dist="38100" dir="2700000" algn="tl" rotWithShape="0">
                    <a:schemeClr val="bg1">
                      <a:alpha val="43000"/>
                    </a:schemeClr>
                  </a:outerShdw>
                </a:effectLst>
              </a:defRPr>
            </a:lvl1pPr>
          </a:lstStyle>
          <a:p>
            <a:fld id="{D4D26913-25FA-4789-927A-528A7A278C41}" type="slidenum">
              <a:rPr lang="tr-TR" smtClean="0"/>
              <a:t>‹#›</a:t>
            </a:fld>
            <a:endParaRPr lang="tr-TR"/>
          </a:p>
        </p:txBody>
      </p:sp>
      <p:sp>
        <p:nvSpPr>
          <p:cNvPr id="8" name="Rectangle 2">
            <a:extLst>
              <a:ext uri="{FF2B5EF4-FFF2-40B4-BE49-F238E27FC236}">
                <a16:creationId xmlns:a16="http://schemas.microsoft.com/office/drawing/2014/main" id="{62A775BC-4F08-425C-B7DB-B264C2AEE8F7}"/>
              </a:ext>
            </a:extLst>
          </p:cNvPr>
          <p:cNvSpPr>
            <a:spLocks noChangeArrowheads="1"/>
          </p:cNvSpPr>
          <p:nvPr userDrawn="1"/>
        </p:nvSpPr>
        <p:spPr bwMode="auto">
          <a:xfrm>
            <a:off x="1235705" y="291180"/>
            <a:ext cx="6336704" cy="83099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r>
              <a:rPr lang="tr-TR" altLang="tr-TR" sz="2400" dirty="0"/>
              <a:t>GÜVENLİK DENETLEME VE </a:t>
            </a:r>
          </a:p>
          <a:p>
            <a:pPr eaLnBrk="1" hangingPunct="1"/>
            <a:r>
              <a:rPr lang="tr-TR" altLang="tr-TR" sz="2400" dirty="0"/>
              <a:t>KONTROL SİSTEMLERİ</a:t>
            </a:r>
            <a:endParaRPr lang="tr-TR" altLang="tr-TR" sz="800" dirty="0"/>
          </a:p>
        </p:txBody>
      </p:sp>
      <p:pic>
        <p:nvPicPr>
          <p:cNvPr id="9" name="Picture 24" descr="amblem ni">
            <a:extLst>
              <a:ext uri="{FF2B5EF4-FFF2-40B4-BE49-F238E27FC236}">
                <a16:creationId xmlns:a16="http://schemas.microsoft.com/office/drawing/2014/main" id="{E62E9E14-2327-47BF-AFD7-E2A4CC82ABB9}"/>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51520" y="244241"/>
            <a:ext cx="62097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9.png">
            <a:extLst>
              <a:ext uri="{FF2B5EF4-FFF2-40B4-BE49-F238E27FC236}">
                <a16:creationId xmlns:a16="http://schemas.microsoft.com/office/drawing/2014/main" id="{1D452361-D9AC-4E2D-80ED-00EAB08683F6}"/>
              </a:ext>
            </a:extLst>
          </p:cNvPr>
          <p:cNvPicPr/>
          <p:nvPr userDrawn="1"/>
        </p:nvPicPr>
        <p:blipFill>
          <a:blip r:embed="rId25" cstate="print"/>
          <a:stretch>
            <a:fillRect/>
          </a:stretch>
        </p:blipFill>
        <p:spPr>
          <a:xfrm>
            <a:off x="7935625" y="290704"/>
            <a:ext cx="907926" cy="831473"/>
          </a:xfrm>
          <a:prstGeom prst="rect">
            <a:avLst/>
          </a:prstGeom>
          <a:solidFill>
            <a:schemeClr val="tx1"/>
          </a:solidFill>
        </p:spPr>
      </p:pic>
    </p:spTree>
    <p:extLst>
      <p:ext uri="{BB962C8B-B14F-4D97-AF65-F5344CB8AC3E}">
        <p14:creationId xmlns:p14="http://schemas.microsoft.com/office/powerpoint/2010/main" val="3248133218"/>
      </p:ext>
    </p:extLst>
  </p:cSld>
  <p:clrMap bg1="dk1" tx1="lt1" bg2="dk2" tx2="lt2" accent1="accent1" accent2="accent2" accent3="accent3" accent4="accent4" accent5="accent5" accent6="accent6" hlink="hlink" folHlink="folHlink"/>
  <p:sldLayoutIdLst>
    <p:sldLayoutId id="2147487551" r:id="rId1"/>
    <p:sldLayoutId id="2147487552" r:id="rId2"/>
    <p:sldLayoutId id="2147487553" r:id="rId3"/>
    <p:sldLayoutId id="2147487554" r:id="rId4"/>
    <p:sldLayoutId id="2147487555" r:id="rId5"/>
    <p:sldLayoutId id="2147487556" r:id="rId6"/>
    <p:sldLayoutId id="2147487557" r:id="rId7"/>
    <p:sldLayoutId id="2147487558" r:id="rId8"/>
    <p:sldLayoutId id="2147487559" r:id="rId9"/>
    <p:sldLayoutId id="2147487560" r:id="rId10"/>
    <p:sldLayoutId id="2147487561" r:id="rId11"/>
    <p:sldLayoutId id="2147487562" r:id="rId12"/>
    <p:sldLayoutId id="2147487563" r:id="rId13"/>
    <p:sldLayoutId id="2147487564" r:id="rId14"/>
    <p:sldLayoutId id="2147487565" r:id="rId15"/>
    <p:sldLayoutId id="2147487566" r:id="rId16"/>
    <p:sldLayoutId id="2147487567" r:id="rId17"/>
    <p:sldLayoutId id="2147487568" r:id="rId18"/>
    <p:sldLayoutId id="2147487569" r:id="rId19"/>
    <p:sldLayoutId id="2147487570" r:id="rId20"/>
    <p:sldLayoutId id="2147487571" r:id="rId21"/>
    <p:sldLayoutId id="2147487572" r:id="rId22"/>
  </p:sldLayoutIdLst>
  <p:hf hdr="0" dt="0"/>
  <p:txStyles>
    <p:titleStyle>
      <a:lvl1pPr algn="ctr" defTabSz="342900" rtl="0" eaLnBrk="1" latinLnBrk="0" hangingPunct="1">
        <a:spcBef>
          <a:spcPct val="0"/>
        </a:spcBef>
        <a:buNone/>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29500" algn="l" defTabSz="342900" rtl="0" eaLnBrk="1" latinLnBrk="0" hangingPunct="1">
        <a:spcBef>
          <a:spcPct val="20000"/>
        </a:spcBef>
        <a:spcAft>
          <a:spcPts val="450"/>
        </a:spcAft>
        <a:buClr>
          <a:schemeClr val="tx2"/>
        </a:buClr>
        <a:buSzPct val="70000"/>
        <a:buFont typeface="Wingdings 2" charset="2"/>
        <a:buChar char=""/>
        <a:defRPr sz="15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540000" indent="-202500" algn="l" defTabSz="342900" rtl="0" eaLnBrk="1" latinLnBrk="0" hangingPunct="1">
        <a:spcBef>
          <a:spcPct val="20000"/>
        </a:spcBef>
        <a:spcAft>
          <a:spcPts val="450"/>
        </a:spcAft>
        <a:buClr>
          <a:schemeClr val="tx2"/>
        </a:buClr>
        <a:buSzPct val="70000"/>
        <a:buFont typeface="Wingdings 2" charset="2"/>
        <a:buChar char=""/>
        <a:defRPr sz="13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769500" indent="-162000" algn="l" defTabSz="342900" rtl="0" eaLnBrk="1" latinLnBrk="0" hangingPunct="1">
        <a:spcBef>
          <a:spcPct val="20000"/>
        </a:spcBef>
        <a:spcAft>
          <a:spcPts val="450"/>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039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255500" indent="-16200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15109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8013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0917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2329650" indent="-171450" algn="l" defTabSz="342900" rtl="0" eaLnBrk="1" latinLnBrk="0" hangingPunct="1">
        <a:spcBef>
          <a:spcPct val="20000"/>
        </a:spcBef>
        <a:spcAft>
          <a:spcPts val="450"/>
        </a:spcAft>
        <a:buClr>
          <a:schemeClr val="tx2"/>
        </a:buClr>
        <a:buSzPct val="70000"/>
        <a:buFont typeface="Wingdings 2" charset="2"/>
        <a:buChar char=""/>
        <a:defRPr sz="105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6350"/>
            <a:ext cx="9140825" cy="6851650"/>
            <a:chOff x="0" y="4"/>
            <a:chExt cx="5758" cy="4316"/>
          </a:xfrm>
        </p:grpSpPr>
        <p:sp>
          <p:nvSpPr>
            <p:cNvPr id="14343" name="Freeform 3"/>
            <p:cNvSpPr>
              <a:spLocks/>
            </p:cNvSpPr>
            <p:nvPr/>
          </p:nvSpPr>
          <p:spPr bwMode="hidden">
            <a:xfrm>
              <a:off x="558" y="1161"/>
              <a:ext cx="5200" cy="3159"/>
            </a:xfrm>
            <a:custGeom>
              <a:avLst/>
              <a:gdLst>
                <a:gd name="T0" fmla="*/ 0 w 5184"/>
                <a:gd name="T1" fmla="*/ 3159 h 3159"/>
                <a:gd name="T2" fmla="*/ 6797 w 5184"/>
                <a:gd name="T3" fmla="*/ 3159 h 3159"/>
                <a:gd name="T4" fmla="*/ 679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344" name="Freeform 4"/>
            <p:cNvSpPr>
              <a:spLocks/>
            </p:cNvSpPr>
            <p:nvPr/>
          </p:nvSpPr>
          <p:spPr bwMode="hidden">
            <a:xfrm>
              <a:off x="0" y="1161"/>
              <a:ext cx="558" cy="3159"/>
            </a:xfrm>
            <a:custGeom>
              <a:avLst/>
              <a:gdLst>
                <a:gd name="T0" fmla="*/ 0 w 556"/>
                <a:gd name="T1" fmla="*/ 0 h 3159"/>
                <a:gd name="T2" fmla="*/ 0 w 556"/>
                <a:gd name="T3" fmla="*/ 3159 h 3159"/>
                <a:gd name="T4" fmla="*/ 750 w 556"/>
                <a:gd name="T5" fmla="*/ 3159 h 3159"/>
                <a:gd name="T6" fmla="*/ 75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grpSp>
          <p:nvGrpSpPr>
            <p:cNvPr id="14345" name="Group 5"/>
            <p:cNvGrpSpPr>
              <a:grpSpLocks/>
            </p:cNvGrpSpPr>
            <p:nvPr userDrawn="1"/>
          </p:nvGrpSpPr>
          <p:grpSpPr bwMode="auto">
            <a:xfrm>
              <a:off x="0" y="4"/>
              <a:ext cx="5758" cy="4316"/>
              <a:chOff x="0" y="4"/>
              <a:chExt cx="5758" cy="4316"/>
            </a:xfrm>
          </p:grpSpPr>
          <p:sp>
            <p:nvSpPr>
              <p:cNvPr id="14346"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347"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348" name="Freeform 8"/>
              <p:cNvSpPr>
                <a:spLocks/>
              </p:cNvSpPr>
              <p:nvPr/>
            </p:nvSpPr>
            <p:spPr bwMode="ltGray">
              <a:xfrm>
                <a:off x="1019" y="1155"/>
                <a:ext cx="4739" cy="12"/>
              </a:xfrm>
              <a:custGeom>
                <a:avLst/>
                <a:gdLst>
                  <a:gd name="T0" fmla="*/ 6243 w 4724"/>
                  <a:gd name="T1" fmla="*/ 0 h 12"/>
                  <a:gd name="T2" fmla="*/ 0 w 4724"/>
                  <a:gd name="T3" fmla="*/ 0 h 12"/>
                  <a:gd name="T4" fmla="*/ 0 w 4724"/>
                  <a:gd name="T5" fmla="*/ 12 h 12"/>
                  <a:gd name="T6" fmla="*/ 6243 w 4724"/>
                  <a:gd name="T7" fmla="*/ 12 h 12"/>
                  <a:gd name="T8" fmla="*/ 6243 w 4724"/>
                  <a:gd name="T9" fmla="*/ 0 h 12"/>
                  <a:gd name="T10" fmla="*/ 624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349"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350"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297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solidFill>
                    <a:srgbClr val="FFFFFF"/>
                  </a:solidFill>
                  <a:cs typeface="Arial" pitchFamily="34" charset="0"/>
                </a:endParaRPr>
              </a:p>
            </p:txBody>
          </p:sp>
          <p:sp>
            <p:nvSpPr>
              <p:cNvPr id="14352" name="Freeform 12"/>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14353" name="Freeform 13"/>
              <p:cNvSpPr>
                <a:spLocks/>
              </p:cNvSpPr>
              <p:nvPr/>
            </p:nvSpPr>
            <p:spPr bwMode="ltGray">
              <a:xfrm>
                <a:off x="767" y="1155"/>
                <a:ext cx="252" cy="12"/>
              </a:xfrm>
              <a:custGeom>
                <a:avLst/>
                <a:gdLst>
                  <a:gd name="T0" fmla="*/ 339 w 251"/>
                  <a:gd name="T1" fmla="*/ 0 h 12"/>
                  <a:gd name="T2" fmla="*/ 0 w 251"/>
                  <a:gd name="T3" fmla="*/ 0 h 12"/>
                  <a:gd name="T4" fmla="*/ 0 w 251"/>
                  <a:gd name="T5" fmla="*/ 12 h 12"/>
                  <a:gd name="T6" fmla="*/ 339 w 251"/>
                  <a:gd name="T7" fmla="*/ 12 h 12"/>
                  <a:gd name="T8" fmla="*/ 339 w 251"/>
                  <a:gd name="T9" fmla="*/ 0 h 12"/>
                  <a:gd name="T10" fmla="*/ 339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tr-TR">
                  <a:solidFill>
                    <a:srgbClr val="FFFFFF"/>
                  </a:solidFill>
                  <a:cs typeface="Arial" charset="0"/>
                </a:endParaRPr>
              </a:p>
            </p:txBody>
          </p:sp>
          <p:sp>
            <p:nvSpPr>
              <p:cNvPr id="297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solidFill>
                    <a:srgbClr val="FFFFFF"/>
                  </a:solidFill>
                  <a:cs typeface="Arial" pitchFamily="34" charset="0"/>
                </a:endParaRPr>
              </a:p>
            </p:txBody>
          </p:sp>
        </p:grpSp>
      </p:grpSp>
      <p:sp>
        <p:nvSpPr>
          <p:cNvPr id="29715" name="Rectangle 19"/>
          <p:cNvSpPr>
            <a:spLocks noGrp="1" noChangeArrowheads="1"/>
          </p:cNvSpPr>
          <p:nvPr>
            <p:ph type="sldNum" sz="quarter" idx="4"/>
          </p:nvPr>
        </p:nvSpPr>
        <p:spPr bwMode="auto">
          <a:xfrm>
            <a:off x="7972425" y="6511925"/>
            <a:ext cx="11525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rgbClr val="FFFFFF"/>
                </a:solidFill>
                <a:effectLst>
                  <a:outerShdw blurRad="38100" dist="38100" dir="2700000" algn="tl">
                    <a:srgbClr val="000000"/>
                  </a:outerShdw>
                </a:effectLst>
                <a:latin typeface="+mn-lt"/>
                <a:cs typeface="Arial" pitchFamily="34" charset="0"/>
              </a:defRPr>
            </a:lvl1pPr>
          </a:lstStyle>
          <a:p>
            <a:pPr>
              <a:defRPr/>
            </a:pPr>
            <a:fld id="{B5DF0E1F-FB8A-48C3-9B08-ED96BF0797F0}" type="slidenum">
              <a:rPr lang="tr-TR"/>
              <a:pPr>
                <a:defRPr/>
              </a:pPr>
              <a:t>‹#›</a:t>
            </a:fld>
            <a:endParaRPr lang="tr-TR" dirty="0"/>
          </a:p>
        </p:txBody>
      </p:sp>
      <p:pic>
        <p:nvPicPr>
          <p:cNvPr id="14340" name="Picture 24" descr="amblem n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7950" y="117475"/>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Rectangle 27"/>
          <p:cNvSpPr>
            <a:spLocks noChangeArrowheads="1"/>
          </p:cNvSpPr>
          <p:nvPr/>
        </p:nvSpPr>
        <p:spPr bwMode="auto">
          <a:xfrm>
            <a:off x="2916238" y="6546850"/>
            <a:ext cx="4679950" cy="338138"/>
          </a:xfrm>
          <a:prstGeom prst="rect">
            <a:avLst/>
          </a:prstGeom>
          <a:noFill/>
          <a:ln w="9525">
            <a:noFill/>
            <a:miter lim="800000"/>
            <a:headEnd/>
            <a:tailEnd/>
          </a:ln>
        </p:spPr>
        <p:txBody>
          <a:bodyPr>
            <a:spAutoFit/>
          </a:bodyPr>
          <a:lstStyle/>
          <a:p>
            <a:pPr fontAlgn="auto">
              <a:spcBef>
                <a:spcPts val="0"/>
              </a:spcBef>
              <a:spcAft>
                <a:spcPts val="0"/>
              </a:spcAft>
              <a:defRPr/>
            </a:pPr>
            <a:r>
              <a:rPr lang="tr-TR" sz="1600" dirty="0">
                <a:solidFill>
                  <a:srgbClr val="005CE7">
                    <a:lumMod val="40000"/>
                    <a:lumOff val="60000"/>
                  </a:srgbClr>
                </a:solidFill>
                <a:cs typeface="Arial" pitchFamily="34" charset="0"/>
              </a:rPr>
              <a:t>RİSK YÖNETİMİ ve DEĞERLENDİRİLMESİ</a:t>
            </a:r>
            <a:endParaRPr lang="tr-TR" sz="1600" dirty="0">
              <a:solidFill>
                <a:srgbClr val="005CE7">
                  <a:lumMod val="40000"/>
                  <a:lumOff val="60000"/>
                </a:srgbClr>
              </a:solidFill>
              <a:effectLst>
                <a:outerShdw blurRad="38100" dist="38100" dir="2700000" algn="tl">
                  <a:srgbClr val="000000"/>
                </a:outerShdw>
              </a:effectLst>
              <a:cs typeface="Arial" pitchFamily="34" charset="0"/>
            </a:endParaRPr>
          </a:p>
        </p:txBody>
      </p:sp>
      <p:sp>
        <p:nvSpPr>
          <p:cNvPr id="4" name="2 Veri Yer Tutucusu"/>
          <p:cNvSpPr txBox="1">
            <a:spLocks noGrp="1"/>
          </p:cNvSpPr>
          <p:nvPr/>
        </p:nvSpPr>
        <p:spPr bwMode="auto">
          <a:xfrm>
            <a:off x="0" y="6453188"/>
            <a:ext cx="1217613" cy="252412"/>
          </a:xfrm>
          <a:prstGeom prst="rect">
            <a:avLst/>
          </a:prstGeom>
          <a:noFill/>
          <a:ln>
            <a:miter lim="800000"/>
            <a:headEnd/>
            <a:tailEnd/>
          </a:ln>
        </p:spPr>
        <p:txBody>
          <a:bodyPr/>
          <a:lstStyle/>
          <a:p>
            <a:pPr algn="l">
              <a:defRPr/>
            </a:pPr>
            <a:r>
              <a:rPr lang="tr-TR" sz="1200" dirty="0">
                <a:solidFill>
                  <a:srgbClr val="66CCFF"/>
                </a:solidFill>
                <a:effectLst>
                  <a:outerShdw blurRad="38100" dist="38100" dir="2700000" algn="tl">
                    <a:srgbClr val="000000"/>
                  </a:outerShdw>
                </a:effectLst>
                <a:latin typeface="Tahoma"/>
                <a:cs typeface="Arial" pitchFamily="34" charset="0"/>
              </a:rPr>
              <a:t>Nİ1303096</a:t>
            </a:r>
          </a:p>
        </p:txBody>
      </p:sp>
    </p:spTree>
    <p:extLst>
      <p:ext uri="{BB962C8B-B14F-4D97-AF65-F5344CB8AC3E}">
        <p14:creationId xmlns:p14="http://schemas.microsoft.com/office/powerpoint/2010/main" val="761597485"/>
      </p:ext>
    </p:extLst>
  </p:cSld>
  <p:clrMap bg1="dk2" tx1="lt1" bg2="dk1" tx2="lt2" accent1="accent1" accent2="accent2" accent3="accent3" accent4="accent4" accent5="accent5" accent6="accent6" hlink="hlink" folHlink="folHlink"/>
  <p:sldLayoutIdLst>
    <p:sldLayoutId id="2147487575" r:id="rId1"/>
    <p:sldLayoutId id="2147487576" r:id="rId2"/>
    <p:sldLayoutId id="2147487577" r:id="rId3"/>
    <p:sldLayoutId id="2147487578" r:id="rId4"/>
    <p:sldLayoutId id="2147487579" r:id="rId5"/>
    <p:sldLayoutId id="2147487580" r:id="rId6"/>
    <p:sldLayoutId id="2147487581" r:id="rId7"/>
    <p:sldLayoutId id="2147487582" r:id="rId8"/>
    <p:sldLayoutId id="2147487583" r:id="rId9"/>
    <p:sldLayoutId id="2147487584" r:id="rId10"/>
    <p:sldLayoutId id="2147487585" r:id="rId11"/>
    <p:sldLayoutId id="2147487586" r:id="rId12"/>
    <p:sldLayoutId id="2147487587" r:id="rId13"/>
    <p:sldLayoutId id="2147487588" r:id="rId14"/>
    <p:sldLayoutId id="2147487589" r:id="rId15"/>
  </p:sldLayoutIdLst>
  <p:transition/>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1" name="Freeform 3"/>
            <p:cNvSpPr>
              <a:spLocks/>
            </p:cNvSpPr>
            <p:nvPr/>
          </p:nvSpPr>
          <p:spPr bwMode="hidden">
            <a:xfrm>
              <a:off x="558" y="1161"/>
              <a:ext cx="5200" cy="3159"/>
            </a:xfrm>
            <a:custGeom>
              <a:avLst/>
              <a:gdLst>
                <a:gd name="T0" fmla="*/ 0 w 5184"/>
                <a:gd name="T1" fmla="*/ 3159 h 3159"/>
                <a:gd name="T2" fmla="*/ 6776 w 5184"/>
                <a:gd name="T3" fmla="*/ 3159 h 3159"/>
                <a:gd name="T4" fmla="*/ 677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2" name="Freeform 4"/>
            <p:cNvSpPr>
              <a:spLocks/>
            </p:cNvSpPr>
            <p:nvPr/>
          </p:nvSpPr>
          <p:spPr bwMode="hidden">
            <a:xfrm>
              <a:off x="0" y="1161"/>
              <a:ext cx="558" cy="3159"/>
            </a:xfrm>
            <a:custGeom>
              <a:avLst/>
              <a:gdLst>
                <a:gd name="T0" fmla="*/ 0 w 556"/>
                <a:gd name="T1" fmla="*/ 0 h 3159"/>
                <a:gd name="T2" fmla="*/ 0 w 556"/>
                <a:gd name="T3" fmla="*/ 3159 h 3159"/>
                <a:gd name="T4" fmla="*/ 747 w 556"/>
                <a:gd name="T5" fmla="*/ 3159 h 3159"/>
                <a:gd name="T6" fmla="*/ 747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33" name="Group 5"/>
            <p:cNvGrpSpPr>
              <a:grpSpLocks/>
            </p:cNvGrpSpPr>
            <p:nvPr userDrawn="1"/>
          </p:nvGrpSpPr>
          <p:grpSpPr bwMode="auto">
            <a:xfrm>
              <a:off x="0" y="4"/>
              <a:ext cx="5758" cy="4316"/>
              <a:chOff x="0" y="4"/>
              <a:chExt cx="5758" cy="4316"/>
            </a:xfrm>
          </p:grpSpPr>
          <p:sp>
            <p:nvSpPr>
              <p:cNvPr id="1034"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5"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8"/>
              <p:cNvSpPr>
                <a:spLocks/>
              </p:cNvSpPr>
              <p:nvPr/>
            </p:nvSpPr>
            <p:spPr bwMode="ltGray">
              <a:xfrm>
                <a:off x="1019" y="1155"/>
                <a:ext cx="4739" cy="12"/>
              </a:xfrm>
              <a:custGeom>
                <a:avLst/>
                <a:gdLst>
                  <a:gd name="T0" fmla="*/ 6223 w 4724"/>
                  <a:gd name="T1" fmla="*/ 0 h 12"/>
                  <a:gd name="T2" fmla="*/ 0 w 4724"/>
                  <a:gd name="T3" fmla="*/ 0 h 12"/>
                  <a:gd name="T4" fmla="*/ 0 w 4724"/>
                  <a:gd name="T5" fmla="*/ 12 h 12"/>
                  <a:gd name="T6" fmla="*/ 6223 w 4724"/>
                  <a:gd name="T7" fmla="*/ 12 h 12"/>
                  <a:gd name="T8" fmla="*/ 6223 w 4724"/>
                  <a:gd name="T9" fmla="*/ 0 h 12"/>
                  <a:gd name="T10" fmla="*/ 6223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p>
            </p:txBody>
          </p:sp>
          <p:sp>
            <p:nvSpPr>
              <p:cNvPr id="1040" name="Freeform 12"/>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1" name="Freeform 13"/>
              <p:cNvSpPr>
                <a:spLocks/>
              </p:cNvSpPr>
              <p:nvPr/>
            </p:nvSpPr>
            <p:spPr bwMode="ltGray">
              <a:xfrm>
                <a:off x="767" y="1155"/>
                <a:ext cx="252" cy="12"/>
              </a:xfrm>
              <a:custGeom>
                <a:avLst/>
                <a:gdLst>
                  <a:gd name="T0" fmla="*/ 338 w 251"/>
                  <a:gd name="T1" fmla="*/ 0 h 12"/>
                  <a:gd name="T2" fmla="*/ 0 w 251"/>
                  <a:gd name="T3" fmla="*/ 0 h 12"/>
                  <a:gd name="T4" fmla="*/ 0 w 251"/>
                  <a:gd name="T5" fmla="*/ 12 h 12"/>
                  <a:gd name="T6" fmla="*/ 338 w 251"/>
                  <a:gd name="T7" fmla="*/ 12 h 12"/>
                  <a:gd name="T8" fmla="*/ 338 w 251"/>
                  <a:gd name="T9" fmla="*/ 0 h 12"/>
                  <a:gd name="T10" fmla="*/ 338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p>
            </p:txBody>
          </p:sp>
        </p:grpSp>
      </p:grpSp>
      <p:sp>
        <p:nvSpPr>
          <p:cNvPr id="29715" name="Rectangle 19"/>
          <p:cNvSpPr>
            <a:spLocks noGrp="1" noChangeArrowheads="1"/>
          </p:cNvSpPr>
          <p:nvPr>
            <p:ph type="sldNum" sz="quarter" idx="4"/>
          </p:nvPr>
        </p:nvSpPr>
        <p:spPr bwMode="auto">
          <a:xfrm>
            <a:off x="7972425" y="6511925"/>
            <a:ext cx="115252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outerShdw blurRad="38100" dist="38100" dir="2700000" algn="tl">
                    <a:srgbClr val="000000"/>
                  </a:outerShdw>
                </a:effectLst>
                <a:latin typeface="+mn-lt"/>
              </a:defRPr>
            </a:lvl1pPr>
          </a:lstStyle>
          <a:p>
            <a:pPr>
              <a:defRPr/>
            </a:pPr>
            <a:fld id="{57B9F582-AEC4-438B-8407-19C625A11739}" type="slidenum">
              <a:rPr lang="tr-TR"/>
              <a:pPr>
                <a:defRPr/>
              </a:pPr>
              <a:t>‹#›</a:t>
            </a:fld>
            <a:endParaRPr lang="tr-TR" dirty="0"/>
          </a:p>
        </p:txBody>
      </p:sp>
      <p:pic>
        <p:nvPicPr>
          <p:cNvPr id="1028" name="Picture 24" descr="amblem ni"/>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7950" y="117475"/>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Rectangle 27"/>
          <p:cNvSpPr>
            <a:spLocks noChangeArrowheads="1"/>
          </p:cNvSpPr>
          <p:nvPr userDrawn="1"/>
        </p:nvSpPr>
        <p:spPr bwMode="auto">
          <a:xfrm>
            <a:off x="2916238" y="6546850"/>
            <a:ext cx="4679950" cy="338138"/>
          </a:xfrm>
          <a:prstGeom prst="rect">
            <a:avLst/>
          </a:prstGeom>
          <a:noFill/>
          <a:ln w="9525">
            <a:noFill/>
            <a:miter lim="800000"/>
            <a:headEnd/>
            <a:tailEnd/>
          </a:ln>
        </p:spPr>
        <p:txBody>
          <a:bodyPr>
            <a:spAutoFit/>
          </a:bodyPr>
          <a:lstStyle/>
          <a:p>
            <a:pPr fontAlgn="auto">
              <a:spcBef>
                <a:spcPts val="0"/>
              </a:spcBef>
              <a:spcAft>
                <a:spcPts val="0"/>
              </a:spcAft>
              <a:defRPr/>
            </a:pPr>
            <a:r>
              <a:rPr lang="tr-TR" sz="1600" dirty="0">
                <a:solidFill>
                  <a:schemeClr val="accent6">
                    <a:lumMod val="40000"/>
                    <a:lumOff val="60000"/>
                  </a:schemeClr>
                </a:solidFill>
              </a:rPr>
              <a:t>RİSK YÖNETİMİ ve DEĞERLENDİRİLMESİ</a:t>
            </a:r>
            <a:endParaRPr lang="tr-TR" sz="1600" dirty="0">
              <a:solidFill>
                <a:schemeClr val="accent6">
                  <a:lumMod val="40000"/>
                  <a:lumOff val="60000"/>
                </a:schemeClr>
              </a:solidFill>
              <a:effectLst>
                <a:outerShdw blurRad="38100" dist="38100" dir="2700000" algn="tl">
                  <a:srgbClr val="000000"/>
                </a:outerShdw>
              </a:effectLst>
            </a:endParaRPr>
          </a:p>
        </p:txBody>
      </p:sp>
      <p:sp>
        <p:nvSpPr>
          <p:cNvPr id="4" name="2 Veri Yer Tutucusu"/>
          <p:cNvSpPr txBox="1">
            <a:spLocks noGrp="1"/>
          </p:cNvSpPr>
          <p:nvPr userDrawn="1"/>
        </p:nvSpPr>
        <p:spPr bwMode="auto">
          <a:xfrm>
            <a:off x="0" y="6453188"/>
            <a:ext cx="1217613" cy="252412"/>
          </a:xfrm>
          <a:prstGeom prst="rect">
            <a:avLst/>
          </a:prstGeom>
          <a:noFill/>
          <a:ln>
            <a:miter lim="800000"/>
            <a:headEnd/>
            <a:tailEnd/>
          </a:ln>
        </p:spPr>
        <p:txBody>
          <a:bodyPr/>
          <a:lstStyle/>
          <a:p>
            <a:pPr algn="l">
              <a:defRPr/>
            </a:pPr>
            <a:r>
              <a:rPr lang="tr-TR" sz="1200" dirty="0">
                <a:solidFill>
                  <a:schemeClr val="accent1"/>
                </a:solidFill>
                <a:effectLst>
                  <a:outerShdw blurRad="38100" dist="38100" dir="2700000" algn="tl">
                    <a:srgbClr val="000000"/>
                  </a:outerShdw>
                </a:effectLst>
                <a:latin typeface="+mn-lt"/>
              </a:rPr>
              <a:t>Nİ1309043</a:t>
            </a:r>
          </a:p>
        </p:txBody>
      </p:sp>
    </p:spTree>
    <p:extLst>
      <p:ext uri="{BB962C8B-B14F-4D97-AF65-F5344CB8AC3E}">
        <p14:creationId xmlns:p14="http://schemas.microsoft.com/office/powerpoint/2010/main" val="3129119626"/>
      </p:ext>
    </p:extLst>
  </p:cSld>
  <p:clrMap bg1="dk2" tx1="lt1" bg2="dk1" tx2="lt2" accent1="accent1" accent2="accent2" accent3="accent3" accent4="accent4" accent5="accent5" accent6="accent6" hlink="hlink" folHlink="folHlink"/>
  <p:sldLayoutIdLst>
    <p:sldLayoutId id="2147487591" r:id="rId1"/>
    <p:sldLayoutId id="2147487592" r:id="rId2"/>
    <p:sldLayoutId id="2147487593" r:id="rId3"/>
    <p:sldLayoutId id="2147487594" r:id="rId4"/>
    <p:sldLayoutId id="2147487595" r:id="rId5"/>
    <p:sldLayoutId id="2147487596" r:id="rId6"/>
    <p:sldLayoutId id="2147487597" r:id="rId7"/>
    <p:sldLayoutId id="2147487598" r:id="rId8"/>
    <p:sldLayoutId id="2147487599" r:id="rId9"/>
    <p:sldLayoutId id="2147487600" r:id="rId10"/>
    <p:sldLayoutId id="2147487601" r:id="rId11"/>
    <p:sldLayoutId id="2147487602" r:id="rId12"/>
    <p:sldLayoutId id="2147487603" r:id="rId13"/>
    <p:sldLayoutId id="2147487604" r:id="rId14"/>
    <p:sldLayoutId id="2147487605" r:id="rId15"/>
    <p:sldLayoutId id="2147487606" r:id="rId16"/>
    <p:sldLayoutId id="2147487607" r:id="rId17"/>
  </p:sldLayoutIdLst>
  <p:transition/>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14999">
              <a:srgbClr val="9AB5E4"/>
            </a:gs>
            <a:gs pos="69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5122"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5123"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black">
                    <a:tint val="75000"/>
                  </a:prstClr>
                </a:solidFill>
                <a:latin typeface="+mn-lt"/>
                <a:cs typeface="Arial" charset="0"/>
              </a:defRPr>
            </a:lvl1pPr>
          </a:lstStyle>
          <a:p>
            <a:pPr>
              <a:defRPr/>
            </a:pPr>
            <a:fld id="{DFF7B6C8-4E37-4954-9244-AA8AC2AE3763}" type="datetime1">
              <a:rPr lang="tr-TR"/>
              <a:pPr>
                <a:defRPr/>
              </a:pPr>
              <a:t>9.02.2024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black">
                    <a:tint val="75000"/>
                  </a:prstClr>
                </a:solidFill>
                <a:latin typeface="+mn-lt"/>
                <a:cs typeface="Arial" charset="0"/>
              </a:defRPr>
            </a:lvl1pPr>
          </a:lstStyle>
          <a:p>
            <a:pPr>
              <a:defRPr/>
            </a:pPr>
            <a:r>
              <a:rPr lang="tr-TR"/>
              <a:t>UBÇelebi-ÖIşın</a:t>
            </a: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prstClr val="black">
                    <a:tint val="75000"/>
                  </a:prstClr>
                </a:solidFill>
                <a:latin typeface="+mn-lt"/>
                <a:cs typeface="Arial" charset="0"/>
              </a:defRPr>
            </a:lvl1pPr>
          </a:lstStyle>
          <a:p>
            <a:pPr>
              <a:defRPr/>
            </a:pPr>
            <a:fld id="{1487B0AA-015E-4B7A-8716-EAA1EB399BEF}" type="slidenum">
              <a:rPr lang="tr-TR"/>
              <a:pPr>
                <a:defRPr/>
              </a:pPr>
              <a:t>‹#›</a:t>
            </a:fld>
            <a:endParaRPr lang="tr-TR"/>
          </a:p>
        </p:txBody>
      </p:sp>
    </p:spTree>
    <p:extLst>
      <p:ext uri="{BB962C8B-B14F-4D97-AF65-F5344CB8AC3E}">
        <p14:creationId xmlns:p14="http://schemas.microsoft.com/office/powerpoint/2010/main" val="89269215"/>
      </p:ext>
    </p:extLst>
  </p:cSld>
  <p:clrMap bg1="lt1" tx1="dk1" bg2="lt2" tx2="dk2" accent1="accent1" accent2="accent2" accent3="accent3" accent4="accent4" accent5="accent5" accent6="accent6" hlink="hlink" folHlink="folHlink"/>
  <p:sldLayoutIdLst>
    <p:sldLayoutId id="2147487623" r:id="rId1"/>
    <p:sldLayoutId id="2147487624" r:id="rId2"/>
    <p:sldLayoutId id="2147487625" r:id="rId3"/>
    <p:sldLayoutId id="2147487626" r:id="rId4"/>
    <p:sldLayoutId id="2147487627" r:id="rId5"/>
    <p:sldLayoutId id="2147487628" r:id="rId6"/>
    <p:sldLayoutId id="2147487629" r:id="rId7"/>
    <p:sldLayoutId id="2147487630" r:id="rId8"/>
    <p:sldLayoutId id="2147487631" r:id="rId9"/>
    <p:sldLayoutId id="2147487632" r:id="rId10"/>
    <p:sldLayoutId id="2147487633" r:id="rId11"/>
    <p:sldLayoutId id="2147487634" r:id="rId12"/>
    <p:sldLayoutId id="2147487635" r:id="rId13"/>
    <p:sldLayoutId id="2147487636" r:id="rId14"/>
    <p:sldLayoutId id="2147487637" r:id="rId15"/>
    <p:sldLayoutId id="2147487638" r:id="rId16"/>
    <p:sldLayoutId id="2147487639" r:id="rId17"/>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1" name="Freeform 3"/>
            <p:cNvSpPr>
              <a:spLocks/>
            </p:cNvSpPr>
            <p:nvPr/>
          </p:nvSpPr>
          <p:spPr bwMode="hidden">
            <a:xfrm>
              <a:off x="558" y="1161"/>
              <a:ext cx="5200" cy="3159"/>
            </a:xfrm>
            <a:custGeom>
              <a:avLst/>
              <a:gdLst>
                <a:gd name="T0" fmla="*/ 0 w 5184"/>
                <a:gd name="T1" fmla="*/ 3159 h 3159"/>
                <a:gd name="T2" fmla="*/ 7547 w 5184"/>
                <a:gd name="T3" fmla="*/ 3159 h 3159"/>
                <a:gd name="T4" fmla="*/ 754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2" name="Freeform 4"/>
            <p:cNvSpPr>
              <a:spLocks/>
            </p:cNvSpPr>
            <p:nvPr/>
          </p:nvSpPr>
          <p:spPr bwMode="hidden">
            <a:xfrm>
              <a:off x="0" y="1161"/>
              <a:ext cx="558" cy="3159"/>
            </a:xfrm>
            <a:custGeom>
              <a:avLst/>
              <a:gdLst>
                <a:gd name="T0" fmla="*/ 0 w 556"/>
                <a:gd name="T1" fmla="*/ 0 h 3159"/>
                <a:gd name="T2" fmla="*/ 0 w 556"/>
                <a:gd name="T3" fmla="*/ 3159 h 3159"/>
                <a:gd name="T4" fmla="*/ 852 w 556"/>
                <a:gd name="T5" fmla="*/ 3159 h 3159"/>
                <a:gd name="T6" fmla="*/ 85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1033" name="Group 5"/>
            <p:cNvGrpSpPr>
              <a:grpSpLocks/>
            </p:cNvGrpSpPr>
            <p:nvPr userDrawn="1"/>
          </p:nvGrpSpPr>
          <p:grpSpPr bwMode="auto">
            <a:xfrm>
              <a:off x="0" y="4"/>
              <a:ext cx="5758" cy="4316"/>
              <a:chOff x="0" y="4"/>
              <a:chExt cx="5758" cy="4316"/>
            </a:xfrm>
          </p:grpSpPr>
          <p:sp>
            <p:nvSpPr>
              <p:cNvPr id="1034"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5"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6" name="Freeform 8"/>
              <p:cNvSpPr>
                <a:spLocks/>
              </p:cNvSpPr>
              <p:nvPr/>
            </p:nvSpPr>
            <p:spPr bwMode="ltGray">
              <a:xfrm>
                <a:off x="1019" y="1155"/>
                <a:ext cx="4739" cy="12"/>
              </a:xfrm>
              <a:custGeom>
                <a:avLst/>
                <a:gdLst>
                  <a:gd name="T0" fmla="*/ 6954 w 4724"/>
                  <a:gd name="T1" fmla="*/ 0 h 12"/>
                  <a:gd name="T2" fmla="*/ 0 w 4724"/>
                  <a:gd name="T3" fmla="*/ 0 h 12"/>
                  <a:gd name="T4" fmla="*/ 0 w 4724"/>
                  <a:gd name="T5" fmla="*/ 12 h 12"/>
                  <a:gd name="T6" fmla="*/ 6954 w 4724"/>
                  <a:gd name="T7" fmla="*/ 12 h 12"/>
                  <a:gd name="T8" fmla="*/ 6954 w 4724"/>
                  <a:gd name="T9" fmla="*/ 0 h 12"/>
                  <a:gd name="T10" fmla="*/ 695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7"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38"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tr-TR"/>
              </a:p>
            </p:txBody>
          </p:sp>
          <p:sp>
            <p:nvSpPr>
              <p:cNvPr id="1040" name="Freeform 12"/>
              <p:cNvSpPr>
                <a:spLocks/>
              </p:cNvSpPr>
              <p:nvPr/>
            </p:nvSpPr>
            <p:spPr bwMode="ltGray">
              <a:xfrm>
                <a:off x="0" y="1155"/>
                <a:ext cx="351" cy="12"/>
              </a:xfrm>
              <a:custGeom>
                <a:avLst/>
                <a:gdLst>
                  <a:gd name="T0" fmla="*/ 0 w 251"/>
                  <a:gd name="T1" fmla="*/ 0 h 12"/>
                  <a:gd name="T2" fmla="*/ 0 w 251"/>
                  <a:gd name="T3" fmla="*/ 12 h 12"/>
                  <a:gd name="T4" fmla="*/ 2147483647 w 251"/>
                  <a:gd name="T5" fmla="*/ 12 h 12"/>
                  <a:gd name="T6" fmla="*/ 214748364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041" name="Freeform 13"/>
              <p:cNvSpPr>
                <a:spLocks/>
              </p:cNvSpPr>
              <p:nvPr/>
            </p:nvSpPr>
            <p:spPr bwMode="ltGray">
              <a:xfrm>
                <a:off x="767" y="1155"/>
                <a:ext cx="252" cy="12"/>
              </a:xfrm>
              <a:custGeom>
                <a:avLst/>
                <a:gdLst>
                  <a:gd name="T0" fmla="*/ 373 w 251"/>
                  <a:gd name="T1" fmla="*/ 0 h 12"/>
                  <a:gd name="T2" fmla="*/ 0 w 251"/>
                  <a:gd name="T3" fmla="*/ 0 h 12"/>
                  <a:gd name="T4" fmla="*/ 0 w 251"/>
                  <a:gd name="T5" fmla="*/ 12 h 12"/>
                  <a:gd name="T6" fmla="*/ 373 w 251"/>
                  <a:gd name="T7" fmla="*/ 12 h 12"/>
                  <a:gd name="T8" fmla="*/ 373 w 251"/>
                  <a:gd name="T9" fmla="*/ 0 h 12"/>
                  <a:gd name="T10" fmla="*/ 37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97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tr-TR"/>
              </a:p>
            </p:txBody>
          </p:sp>
        </p:grpSp>
      </p:grpSp>
      <p:pic>
        <p:nvPicPr>
          <p:cNvPr id="1028" name="Picture 24" descr="amblem ni"/>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117475"/>
            <a:ext cx="5889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Rectangle 27"/>
          <p:cNvSpPr>
            <a:spLocks noChangeArrowheads="1"/>
          </p:cNvSpPr>
          <p:nvPr/>
        </p:nvSpPr>
        <p:spPr bwMode="auto">
          <a:xfrm>
            <a:off x="2916238" y="6546850"/>
            <a:ext cx="4679950" cy="307777"/>
          </a:xfrm>
          <a:prstGeom prst="rect">
            <a:avLst/>
          </a:prstGeom>
          <a:noFill/>
          <a:ln w="9525">
            <a:noFill/>
            <a:miter lim="800000"/>
            <a:headEnd/>
            <a:tailEnd/>
          </a:ln>
        </p:spPr>
        <p:txBody>
          <a:bodyPr>
            <a:spAutoFit/>
          </a:bodyPr>
          <a:lstStyle/>
          <a:p>
            <a:pPr algn="ctr" fontAlgn="auto">
              <a:spcBef>
                <a:spcPts val="0"/>
              </a:spcBef>
              <a:spcAft>
                <a:spcPts val="0"/>
              </a:spcAft>
              <a:defRPr/>
            </a:pPr>
            <a:r>
              <a:rPr lang="tr-TR" sz="1400" dirty="0">
                <a:solidFill>
                  <a:schemeClr val="accent6">
                    <a:lumMod val="40000"/>
                    <a:lumOff val="60000"/>
                  </a:schemeClr>
                </a:solidFill>
              </a:rPr>
              <a:t>İSG PROJE YÖNETİMİ</a:t>
            </a:r>
            <a:endParaRPr lang="tr-TR" sz="1400" dirty="0">
              <a:solidFill>
                <a:schemeClr val="accent6">
                  <a:lumMod val="40000"/>
                  <a:lumOff val="60000"/>
                </a:schemeClr>
              </a:solidFill>
              <a:effectLst>
                <a:outerShdw blurRad="38100" dist="38100" dir="2700000" algn="tl">
                  <a:srgbClr val="000000"/>
                </a:outerShdw>
              </a:effectLst>
            </a:endParaRPr>
          </a:p>
        </p:txBody>
      </p:sp>
      <p:sp>
        <p:nvSpPr>
          <p:cNvPr id="4" name="2 Veri Yer Tutucusu"/>
          <p:cNvSpPr txBox="1">
            <a:spLocks noGrp="1"/>
          </p:cNvSpPr>
          <p:nvPr/>
        </p:nvSpPr>
        <p:spPr bwMode="auto">
          <a:xfrm>
            <a:off x="0" y="6453188"/>
            <a:ext cx="1763688" cy="252412"/>
          </a:xfrm>
          <a:prstGeom prst="rect">
            <a:avLst/>
          </a:prstGeom>
          <a:noFill/>
          <a:ln>
            <a:miter lim="800000"/>
            <a:headEnd/>
            <a:tailEnd/>
          </a:ln>
        </p:spPr>
        <p:txBody>
          <a:bodyPr/>
          <a:lstStyle/>
          <a:p>
            <a:pPr algn="l">
              <a:defRPr/>
            </a:pPr>
            <a:r>
              <a:rPr lang="tr-TR" sz="1200" dirty="0">
                <a:solidFill>
                  <a:schemeClr val="accent1"/>
                </a:solidFill>
                <a:effectLst>
                  <a:outerShdw blurRad="38100" dist="38100" dir="2700000" algn="tl">
                    <a:srgbClr val="000000"/>
                  </a:outerShdw>
                </a:effectLst>
                <a:latin typeface="+mn-lt"/>
              </a:rPr>
              <a:t>Nİ1506232</a:t>
            </a:r>
          </a:p>
        </p:txBody>
      </p:sp>
      <p:sp>
        <p:nvSpPr>
          <p:cNvPr id="19" name="Rectangle 27"/>
          <p:cNvSpPr>
            <a:spLocks noChangeArrowheads="1"/>
          </p:cNvSpPr>
          <p:nvPr userDrawn="1"/>
        </p:nvSpPr>
        <p:spPr bwMode="auto">
          <a:xfrm>
            <a:off x="2483768" y="173878"/>
            <a:ext cx="4679950" cy="461665"/>
          </a:xfrm>
          <a:prstGeom prst="rect">
            <a:avLst/>
          </a:prstGeom>
          <a:noFill/>
          <a:ln w="9525">
            <a:noFill/>
            <a:miter lim="800000"/>
            <a:headEnd/>
            <a:tailEnd/>
          </a:ln>
        </p:spPr>
        <p:txBody>
          <a:bodyPr>
            <a:spAutoFit/>
          </a:bodyPr>
          <a:lstStyle/>
          <a:p>
            <a:pPr algn="ctr" fontAlgn="auto">
              <a:spcBef>
                <a:spcPts val="0"/>
              </a:spcBef>
              <a:spcAft>
                <a:spcPts val="0"/>
              </a:spcAft>
              <a:defRPr/>
            </a:pPr>
            <a:r>
              <a:rPr lang="tr-TR" sz="2400" b="1" dirty="0">
                <a:solidFill>
                  <a:schemeClr val="accent6">
                    <a:lumMod val="40000"/>
                    <a:lumOff val="60000"/>
                  </a:schemeClr>
                </a:solidFill>
              </a:rPr>
              <a:t>İSG PROJE YÖNETİMİ</a:t>
            </a:r>
            <a:endParaRPr lang="tr-TR" sz="2400" b="1" dirty="0">
              <a:solidFill>
                <a:schemeClr val="accent6">
                  <a:lumMod val="40000"/>
                  <a:lumOff val="60000"/>
                </a:schemeClr>
              </a:solidFill>
              <a:effectLst>
                <a:outerShdw blurRad="38100" dist="38100" dir="2700000" algn="tl">
                  <a:srgbClr val="000000"/>
                </a:outerShdw>
              </a:effectLst>
            </a:endParaRPr>
          </a:p>
        </p:txBody>
      </p:sp>
      <p:sp>
        <p:nvSpPr>
          <p:cNvPr id="20" name="Rectangle 19"/>
          <p:cNvSpPr>
            <a:spLocks noGrp="1" noChangeArrowheads="1"/>
          </p:cNvSpPr>
          <p:nvPr>
            <p:ph type="sldNum" sz="quarter" idx="4"/>
          </p:nvPr>
        </p:nvSpPr>
        <p:spPr>
          <a:xfrm>
            <a:off x="7991475" y="6597650"/>
            <a:ext cx="1152525" cy="260350"/>
          </a:xfrm>
          <a:prstGeom prst="rect">
            <a:avLst/>
          </a:prstGeom>
        </p:spPr>
        <p:txBody>
          <a:bodyPr/>
          <a:lstStyle>
            <a:lvl1pPr algn="r">
              <a:defRPr sz="1200" b="0">
                <a:solidFill>
                  <a:schemeClr val="tx1"/>
                </a:solidFill>
                <a:effectLst>
                  <a:outerShdw blurRad="38100" dist="38100" dir="2700000" algn="tl">
                    <a:srgbClr val="000000"/>
                  </a:outerShdw>
                </a:effectLst>
                <a:latin typeface="+mn-lt"/>
              </a:defRPr>
            </a:lvl1pPr>
          </a:lstStyle>
          <a:p>
            <a:fld id="{D4D26913-25FA-4789-927A-528A7A278C41}" type="slidenum">
              <a:rPr lang="tr-TR" smtClean="0"/>
              <a:t>‹#›</a:t>
            </a:fld>
            <a:endParaRPr lang="tr-TR"/>
          </a:p>
        </p:txBody>
      </p:sp>
    </p:spTree>
    <p:extLst>
      <p:ext uri="{BB962C8B-B14F-4D97-AF65-F5344CB8AC3E}">
        <p14:creationId xmlns:p14="http://schemas.microsoft.com/office/powerpoint/2010/main" val="3349646194"/>
      </p:ext>
    </p:extLst>
  </p:cSld>
  <p:clrMap bg1="dk2" tx1="lt1" bg2="dk1" tx2="lt2" accent1="accent1" accent2="accent2" accent3="accent3" accent4="accent4" accent5="accent5" accent6="accent6" hlink="hlink" folHlink="folHlink"/>
  <p:sldLayoutIdLst>
    <p:sldLayoutId id="2147487641" r:id="rId1"/>
    <p:sldLayoutId id="2147487642" r:id="rId2"/>
    <p:sldLayoutId id="2147487643" r:id="rId3"/>
    <p:sldLayoutId id="2147487644" r:id="rId4"/>
    <p:sldLayoutId id="2147487645" r:id="rId5"/>
    <p:sldLayoutId id="2147487646" r:id="rId6"/>
    <p:sldLayoutId id="2147487647" r:id="rId7"/>
    <p:sldLayoutId id="2147487648" r:id="rId8"/>
    <p:sldLayoutId id="2147487649" r:id="rId9"/>
    <p:sldLayoutId id="2147487650" r:id="rId10"/>
    <p:sldLayoutId id="2147487651" r:id="rId11"/>
    <p:sldLayoutId id="2147487652" r:id="rId12"/>
    <p:sldLayoutId id="2147487653" r:id="rId13"/>
    <p:sldLayoutId id="2147487654" r:id="rId14"/>
  </p:sldLayoutIdLst>
  <p:transition/>
  <p:hf hdr="0" dt="0"/>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jpg"/><Relationship Id="rId17" Type="http://schemas.openxmlformats.org/officeDocument/2006/relationships/image" Target="../media/image30.jpg"/><Relationship Id="rId2" Type="http://schemas.openxmlformats.org/officeDocument/2006/relationships/notesSlide" Target="../notesSlides/notesSlide12.xml"/><Relationship Id="rId16" Type="http://schemas.openxmlformats.org/officeDocument/2006/relationships/image" Target="../media/image29.jpg"/><Relationship Id="rId20" Type="http://schemas.openxmlformats.org/officeDocument/2006/relationships/image" Target="../media/image33.jpg"/><Relationship Id="rId1" Type="http://schemas.openxmlformats.org/officeDocument/2006/relationships/slideLayout" Target="../slideLayouts/slideLayout19.xml"/><Relationship Id="rId6" Type="http://schemas.openxmlformats.org/officeDocument/2006/relationships/image" Target="../media/image19.jpg"/><Relationship Id="rId11" Type="http://schemas.openxmlformats.org/officeDocument/2006/relationships/image" Target="../media/image24.jpg"/><Relationship Id="rId5" Type="http://schemas.openxmlformats.org/officeDocument/2006/relationships/image" Target="../media/image18.jpg"/><Relationship Id="rId15" Type="http://schemas.openxmlformats.org/officeDocument/2006/relationships/image" Target="../media/image28.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17.jpg"/><Relationship Id="rId9" Type="http://schemas.openxmlformats.org/officeDocument/2006/relationships/image" Target="../media/image22.jpg"/><Relationship Id="rId14" Type="http://schemas.openxmlformats.org/officeDocument/2006/relationships/image" Target="../media/image2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xml"/><Relationship Id="rId5" Type="http://schemas.openxmlformats.org/officeDocument/2006/relationships/image" Target="../media/image37.jpe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9.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kosano.globalpiyasa.com/tr/urun/goldsun-cph-acik-alevli-radyant-isitici-cukurovaisi/58413" TargetMode="External"/><Relationship Id="rId1" Type="http://schemas.openxmlformats.org/officeDocument/2006/relationships/slideLayout" Target="../slideLayouts/slideLayout19.xml"/><Relationship Id="rId5" Type="http://schemas.openxmlformats.org/officeDocument/2006/relationships/image" Target="../media/image51.jpeg"/><Relationship Id="rId4" Type="http://schemas.openxmlformats.org/officeDocument/2006/relationships/hyperlink" Target="https://www.troyteknikshop.com/product-page/4-kw-endustriyel-sanayi-tipi-infrared-radyant-isitici-eht2-40-italya-helios-tit2-1"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hyperlink" Target="http://tr.wikipedia.org/wiki/Lumen" TargetMode="External"/><Relationship Id="rId7" Type="http://schemas.openxmlformats.org/officeDocument/2006/relationships/image" Target="../media/image370.png"/><Relationship Id="rId2" Type="http://schemas.openxmlformats.org/officeDocument/2006/relationships/hyperlink" Target="http://tr.wikipedia.org/wiki/Elektromanyetik" TargetMode="External"/><Relationship Id="rId1" Type="http://schemas.openxmlformats.org/officeDocument/2006/relationships/slideLayout" Target="../slideLayouts/slideLayout19.xml"/><Relationship Id="rId6" Type="http://schemas.openxmlformats.org/officeDocument/2006/relationships/hyperlink" Target="http://tr.wikipedia.org/wiki/Kandela" TargetMode="External"/><Relationship Id="rId5" Type="http://schemas.openxmlformats.org/officeDocument/2006/relationships/hyperlink" Target="http://tr.wikipedia.org/wiki/I%C5%9F%C4%B1k_%C5%9Fiddeti" TargetMode="External"/><Relationship Id="rId4" Type="http://schemas.openxmlformats.org/officeDocument/2006/relationships/hyperlink" Target="http://tr.wikipedia.org/w/index.php?title=Steradyan&amp;action=edit&amp;redlink=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9.xml"/><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9.xml"/><Relationship Id="rId4" Type="http://schemas.openxmlformats.org/officeDocument/2006/relationships/image" Target="../media/image64.jpeg"/></Relationships>
</file>

<file path=ppt/slides/_rels/slide42.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19.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8.xml"/><Relationship Id="rId1" Type="http://schemas.openxmlformats.org/officeDocument/2006/relationships/slideLayout" Target="../slideLayouts/slideLayout65.xml"/><Relationship Id="rId4" Type="http://schemas.openxmlformats.org/officeDocument/2006/relationships/image" Target="../media/image73.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n11.com/arama?q=resim+paleti"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1"/>
          <p:cNvSpPr>
            <a:spLocks noChangeArrowheads="1"/>
          </p:cNvSpPr>
          <p:nvPr/>
        </p:nvSpPr>
        <p:spPr bwMode="auto">
          <a:xfrm>
            <a:off x="899592" y="1196752"/>
            <a:ext cx="8027987" cy="2477601"/>
          </a:xfrm>
          <a:prstGeom prst="rect">
            <a:avLst/>
          </a:prstGeom>
          <a:noFill/>
          <a:ln w="28575">
            <a:solidFill>
              <a:srgbClr val="FFFF00"/>
            </a:solidFill>
          </a:ln>
        </p:spPr>
        <p:txBody>
          <a:bodyPr>
            <a:spAutoFit/>
          </a:bodyPr>
          <a:lstStyle/>
          <a:p>
            <a:pPr>
              <a:spcBef>
                <a:spcPts val="1200"/>
              </a:spcBef>
              <a:spcAft>
                <a:spcPts val="600"/>
              </a:spcAft>
              <a:defRPr/>
            </a:pPr>
            <a:r>
              <a:rPr lang="tr-TR" sz="2800" dirty="0">
                <a:solidFill>
                  <a:srgbClr val="FFFF00"/>
                </a:solidFill>
                <a:latin typeface="Tahoma" pitchFamily="34" charset="0"/>
              </a:rPr>
              <a:t>AMAÇ: </a:t>
            </a:r>
          </a:p>
          <a:p>
            <a:pPr>
              <a:spcBef>
                <a:spcPts val="600"/>
              </a:spcBef>
              <a:defRPr/>
            </a:pPr>
            <a:r>
              <a:rPr lang="tr-TR" sz="2800" b="0" dirty="0">
                <a:solidFill>
                  <a:srgbClr val="FFFF00"/>
                </a:solidFill>
                <a:latin typeface="Tahoma" pitchFamily="34" charset="0"/>
              </a:rPr>
              <a:t>B</a:t>
            </a:r>
            <a:r>
              <a:rPr lang="tr-TR" sz="2800" b="0" dirty="0"/>
              <a:t>ilimsel, teknik ve mesleki esaslar dahilinde </a:t>
            </a:r>
            <a:r>
              <a:rPr lang="tr-TR" sz="2800" dirty="0">
                <a:solidFill>
                  <a:srgbClr val="FFFF00"/>
                </a:solidFill>
              </a:rPr>
              <a:t>Güvenlik, Denetim ve Kontrol Sistemi </a:t>
            </a:r>
          </a:p>
          <a:p>
            <a:pPr>
              <a:spcBef>
                <a:spcPts val="600"/>
              </a:spcBef>
              <a:defRPr/>
            </a:pPr>
            <a:r>
              <a:rPr lang="tr-TR" sz="2800" b="0" dirty="0"/>
              <a:t>hizmetlerinin yapılma usul ve standartları hakkında  esasların anlatılmasıdır</a:t>
            </a:r>
            <a:endParaRPr lang="tr-TR" sz="800" b="0" dirty="0">
              <a:solidFill>
                <a:srgbClr val="FF0000"/>
              </a:solidFill>
            </a:endParaRPr>
          </a:p>
        </p:txBody>
      </p:sp>
      <p:sp>
        <p:nvSpPr>
          <p:cNvPr id="9219" name="Rectangle 52"/>
          <p:cNvSpPr>
            <a:spLocks noChangeArrowheads="1"/>
          </p:cNvSpPr>
          <p:nvPr/>
        </p:nvSpPr>
        <p:spPr bwMode="auto">
          <a:xfrm>
            <a:off x="887413" y="4802376"/>
            <a:ext cx="8040166" cy="1938992"/>
          </a:xfrm>
          <a:prstGeom prst="rect">
            <a:avLst/>
          </a:prstGeom>
          <a:noFill/>
          <a:ln w="9525">
            <a:solidFill>
              <a:schemeClr val="tx1"/>
            </a:solid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defRPr/>
            </a:pPr>
            <a:r>
              <a:rPr lang="tr-TR" altLang="tr-TR" sz="2400" dirty="0" err="1"/>
              <a:t>Nurdoğan</a:t>
            </a:r>
            <a:r>
              <a:rPr lang="tr-TR" altLang="tr-TR" sz="2400" dirty="0"/>
              <a:t> İNCİ </a:t>
            </a:r>
          </a:p>
          <a:p>
            <a:pPr eaLnBrk="1" hangingPunct="1">
              <a:defRPr/>
            </a:pPr>
            <a:endParaRPr lang="tr-TR" altLang="tr-TR" sz="800" dirty="0"/>
          </a:p>
          <a:p>
            <a:pPr eaLnBrk="1" hangingPunct="1">
              <a:defRPr/>
            </a:pPr>
            <a:r>
              <a:rPr lang="tr-TR" altLang="tr-TR" sz="1800" b="0" dirty="0"/>
              <a:t>Elektrik Mühendisi  </a:t>
            </a:r>
          </a:p>
          <a:p>
            <a:pPr eaLnBrk="1" hangingPunct="1">
              <a:defRPr/>
            </a:pPr>
            <a:endParaRPr lang="tr-TR" altLang="tr-TR" sz="800" dirty="0"/>
          </a:p>
          <a:p>
            <a:pPr eaLnBrk="1" hangingPunct="1">
              <a:defRPr/>
            </a:pPr>
            <a:r>
              <a:rPr lang="tr-TR" altLang="tr-TR" sz="2000" dirty="0"/>
              <a:t>İş Sağlığı ve Güvenliği Danışmanı ve ÜSKÜDAR ÜNİVERSİTESİ   Öğretim görevlisi </a:t>
            </a:r>
          </a:p>
          <a:p>
            <a:pPr eaLnBrk="1" hangingPunct="1">
              <a:defRPr/>
            </a:pPr>
            <a:r>
              <a:rPr lang="tr-TR" altLang="tr-TR" sz="2000" b="0" dirty="0"/>
              <a:t>nurdoganinci@gmail.com</a:t>
            </a:r>
            <a:endParaRPr lang="tr-TR" altLang="tr-TR" sz="800" dirty="0"/>
          </a:p>
        </p:txBody>
      </p:sp>
      <p:sp>
        <p:nvSpPr>
          <p:cNvPr id="9220" name="Text Box 7"/>
          <p:cNvSpPr txBox="1">
            <a:spLocks noChangeArrowheads="1"/>
          </p:cNvSpPr>
          <p:nvPr/>
        </p:nvSpPr>
        <p:spPr bwMode="auto">
          <a:xfrm>
            <a:off x="53611" y="704994"/>
            <a:ext cx="7556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spcBef>
                <a:spcPct val="50000"/>
              </a:spcBef>
            </a:pPr>
            <a:r>
              <a:rPr lang="tr-TR" altLang="tr-TR" dirty="0"/>
              <a:t>12</a:t>
            </a:r>
          </a:p>
        </p:txBody>
      </p:sp>
      <p:sp>
        <p:nvSpPr>
          <p:cNvPr id="3" name="Slayt Numarası Yer Tutucusu 2"/>
          <p:cNvSpPr>
            <a:spLocks noGrp="1"/>
          </p:cNvSpPr>
          <p:nvPr>
            <p:ph type="sldNum" sz="quarter" idx="10"/>
          </p:nvPr>
        </p:nvSpPr>
        <p:spPr>
          <a:xfrm>
            <a:off x="7776643" y="6481018"/>
            <a:ext cx="1152525" cy="260350"/>
          </a:xfrm>
        </p:spPr>
        <p:txBody>
          <a:bodyPr/>
          <a:lstStyle/>
          <a:p>
            <a:pPr>
              <a:defRPr/>
            </a:pPr>
            <a:endParaRPr lang="tr-TR" dirty="0"/>
          </a:p>
          <a:p>
            <a:pPr>
              <a:defRPr/>
            </a:pPr>
            <a:fld id="{3695C65F-5CEA-4423-AA60-731CB53D147B}" type="slidenum">
              <a:rPr lang="tr-TR"/>
              <a:pPr>
                <a:defRPr/>
              </a:pPr>
              <a:t>1</a:t>
            </a:fld>
            <a:endParaRPr lang="tr-TR" dirty="0"/>
          </a:p>
        </p:txBody>
      </p:sp>
      <p:sp>
        <p:nvSpPr>
          <p:cNvPr id="9223" name="6 Metin kutusu"/>
          <p:cNvSpPr txBox="1">
            <a:spLocks noChangeArrowheads="1"/>
          </p:cNvSpPr>
          <p:nvPr/>
        </p:nvSpPr>
        <p:spPr bwMode="auto">
          <a:xfrm>
            <a:off x="76200" y="1997075"/>
            <a:ext cx="755650" cy="6463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r>
              <a:rPr lang="tr-TR" altLang="tr-TR" sz="1800" dirty="0">
                <a:solidFill>
                  <a:schemeClr val="bg1"/>
                </a:solidFill>
              </a:rPr>
              <a:t>75 Slayt</a:t>
            </a:r>
          </a:p>
        </p:txBody>
      </p:sp>
      <p:sp>
        <p:nvSpPr>
          <p:cNvPr id="9225" name="6 Metin kutusu"/>
          <p:cNvSpPr txBox="1">
            <a:spLocks noChangeArrowheads="1"/>
          </p:cNvSpPr>
          <p:nvPr/>
        </p:nvSpPr>
        <p:spPr bwMode="auto">
          <a:xfrm>
            <a:off x="60325" y="2833688"/>
            <a:ext cx="827088" cy="5232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eaLnBrk="1" hangingPunct="1"/>
            <a:r>
              <a:rPr lang="tr-TR" altLang="tr-TR" sz="2800" dirty="0">
                <a:solidFill>
                  <a:schemeClr val="bg1"/>
                </a:solidFill>
              </a:rPr>
              <a:t>1/6</a:t>
            </a:r>
          </a:p>
        </p:txBody>
      </p:sp>
      <p:sp>
        <p:nvSpPr>
          <p:cNvPr id="13" name="Metin kutusu 12"/>
          <p:cNvSpPr txBox="1"/>
          <p:nvPr/>
        </p:nvSpPr>
        <p:spPr>
          <a:xfrm>
            <a:off x="1043608" y="6211083"/>
            <a:ext cx="2335560" cy="400110"/>
          </a:xfrm>
          <a:prstGeom prst="rect">
            <a:avLst/>
          </a:prstGeom>
          <a:noFill/>
          <a:ln>
            <a:solidFill>
              <a:schemeClr val="accent6">
                <a:lumMod val="20000"/>
                <a:lumOff val="80000"/>
              </a:schemeClr>
            </a:solidFill>
          </a:ln>
        </p:spPr>
        <p:txBody>
          <a:bodyPr wrap="square" rtlCol="0">
            <a:spAutoFit/>
          </a:bodyPr>
          <a:lstStyle/>
          <a:p>
            <a:r>
              <a:rPr lang="tr-TR" sz="2000" dirty="0">
                <a:solidFill>
                  <a:srgbClr val="FFFF00"/>
                </a:solidFill>
              </a:rPr>
              <a:t>2019 Bahar dönemi</a:t>
            </a:r>
          </a:p>
        </p:txBody>
      </p:sp>
      <p:sp>
        <p:nvSpPr>
          <p:cNvPr id="10" name="Metin kutusu 9">
            <a:extLst>
              <a:ext uri="{FF2B5EF4-FFF2-40B4-BE49-F238E27FC236}">
                <a16:creationId xmlns:a16="http://schemas.microsoft.com/office/drawing/2014/main" id="{6D719BDC-AB5D-41E1-895B-8D68B2D4D9A4}"/>
              </a:ext>
            </a:extLst>
          </p:cNvPr>
          <p:cNvSpPr txBox="1"/>
          <p:nvPr/>
        </p:nvSpPr>
        <p:spPr>
          <a:xfrm>
            <a:off x="899592" y="3760353"/>
            <a:ext cx="8027987" cy="954107"/>
          </a:xfrm>
          <a:prstGeom prst="rect">
            <a:avLst/>
          </a:prstGeom>
          <a:noFill/>
          <a:ln w="28575">
            <a:solidFill>
              <a:srgbClr val="FFFF00"/>
            </a:solidFill>
          </a:ln>
        </p:spPr>
        <p:txBody>
          <a:bodyPr>
            <a:spAutoFit/>
          </a:bodyPr>
          <a:lstStyle/>
          <a:p>
            <a:pPr lvl="0">
              <a:defRPr/>
            </a:pPr>
            <a:r>
              <a:rPr lang="tr-TR" sz="3200" dirty="0">
                <a:solidFill>
                  <a:srgbClr val="FFFF00"/>
                </a:solidFill>
              </a:rPr>
              <a:t>SAFETY AUDIT</a:t>
            </a:r>
          </a:p>
          <a:p>
            <a:pPr lvl="0">
              <a:defRPr/>
            </a:pPr>
            <a:r>
              <a:rPr lang="tr-TR" sz="2400" dirty="0">
                <a:solidFill>
                  <a:srgbClr val="FFFF00"/>
                </a:solidFill>
              </a:rPr>
              <a:t>Güvenlik Denetimi</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2" name="Metin kutusu 1">
            <a:extLst>
              <a:ext uri="{FF2B5EF4-FFF2-40B4-BE49-F238E27FC236}">
                <a16:creationId xmlns:a16="http://schemas.microsoft.com/office/drawing/2014/main" id="{AE2DDA30-444C-4505-8C19-17BCE6EDA080}"/>
              </a:ext>
            </a:extLst>
          </p:cNvPr>
          <p:cNvSpPr txBox="1"/>
          <p:nvPr/>
        </p:nvSpPr>
        <p:spPr>
          <a:xfrm>
            <a:off x="229164" y="1300614"/>
            <a:ext cx="8712968" cy="5239896"/>
          </a:xfrm>
          <a:prstGeom prst="rect">
            <a:avLst/>
          </a:prstGeom>
          <a:noFill/>
        </p:spPr>
        <p:txBody>
          <a:bodyPr wrap="square" rtlCol="0">
            <a:spAutoFit/>
          </a:bodyPr>
          <a:lstStyle/>
          <a:p>
            <a:pPr lvl="0">
              <a:defRPr/>
            </a:pPr>
            <a:endParaRPr lang="tr-TR" sz="800" dirty="0">
              <a:solidFill>
                <a:prstClr val="white"/>
              </a:solidFill>
            </a:endParaRPr>
          </a:p>
          <a:p>
            <a:pPr lvl="0">
              <a:spcBef>
                <a:spcPts val="2400"/>
              </a:spcBef>
              <a:defRPr/>
            </a:pPr>
            <a:r>
              <a:rPr lang="tr-TR" dirty="0">
                <a:solidFill>
                  <a:prstClr val="white"/>
                </a:solidFill>
              </a:rPr>
              <a:t>İGU</a:t>
            </a: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 </a:t>
            </a:r>
          </a:p>
          <a:p>
            <a:pPr marL="268288" marR="0" lvl="0" algn="l" defTabSz="914400" rtl="0" eaLnBrk="1" fontAlgn="base" latinLnBrk="0" hangingPunct="1">
              <a:lnSpc>
                <a:spcPct val="100000"/>
              </a:lnSpc>
              <a:spcBef>
                <a:spcPts val="2400"/>
              </a:spcBef>
              <a:spcAft>
                <a:spcPct val="0"/>
              </a:spcAft>
              <a:buClrTx/>
              <a:buSzTx/>
              <a:tabLst/>
              <a:defRPr/>
            </a:pPr>
            <a:r>
              <a:rPr lang="tr-TR" sz="2800" b="0" dirty="0">
                <a:solidFill>
                  <a:prstClr val="white"/>
                </a:solidFill>
              </a:rPr>
              <a:t>İyi bir İş Güvenliği Sistemimi oluşturabilmesi için:</a:t>
            </a:r>
          </a:p>
          <a:p>
            <a:pPr marL="268288" marR="0" lvl="0" algn="l" defTabSz="914400" rtl="0" eaLnBrk="1" fontAlgn="base" latinLnBrk="0" hangingPunct="1">
              <a:lnSpc>
                <a:spcPct val="100000"/>
              </a:lnSpc>
              <a:spcBef>
                <a:spcPts val="2400"/>
              </a:spcBef>
              <a:spcAft>
                <a:spcPct val="0"/>
              </a:spcAft>
              <a:buClrTx/>
              <a:buSzTx/>
              <a:tabLst/>
              <a:defRPr/>
            </a:pPr>
            <a:r>
              <a:rPr lang="tr-TR" sz="2800" b="0" dirty="0">
                <a:solidFill>
                  <a:prstClr val="white"/>
                </a:solidFill>
              </a:rPr>
              <a:t>Öncelikle paletinde her rengin  olması</a:t>
            </a:r>
          </a:p>
          <a:p>
            <a:pPr marL="268288" marR="0" lvl="0" algn="l" defTabSz="914400" rtl="0" eaLnBrk="1" fontAlgn="base" latinLnBrk="0" hangingPunct="1">
              <a:lnSpc>
                <a:spcPct val="100000"/>
              </a:lnSpc>
              <a:spcBef>
                <a:spcPts val="2400"/>
              </a:spcBef>
              <a:spcAft>
                <a:spcPct val="0"/>
              </a:spcAft>
              <a:buClrTx/>
              <a:buSzTx/>
              <a:tabLst/>
              <a:defRPr/>
            </a:pPr>
            <a:r>
              <a:rPr lang="tr-TR" sz="2800" b="0" dirty="0">
                <a:solidFill>
                  <a:prstClr val="white"/>
                </a:solidFill>
              </a:rPr>
              <a:t>Gücünü mevzuattan aldığı konu fırçaları olması </a:t>
            </a:r>
          </a:p>
          <a:p>
            <a:pPr marL="268288" marR="0" lvl="0" algn="l" defTabSz="914400" rtl="0" eaLnBrk="1" fontAlgn="base" latinLnBrk="0" hangingPunct="1">
              <a:lnSpc>
                <a:spcPct val="100000"/>
              </a:lnSpc>
              <a:spcBef>
                <a:spcPts val="2400"/>
              </a:spcBef>
              <a:spcAft>
                <a:spcPct val="0"/>
              </a:spcAft>
              <a:buClrTx/>
              <a:buSzTx/>
              <a:tabLst/>
              <a:defRPr/>
            </a:pPr>
            <a:r>
              <a:rPr lang="tr-TR" sz="2800" b="0" dirty="0">
                <a:solidFill>
                  <a:prstClr val="white"/>
                </a:solidFill>
              </a:rPr>
              <a:t> Yeterli derinlikte bilgi birikimi olması </a:t>
            </a:r>
          </a:p>
          <a:p>
            <a:pPr marL="268288" marR="0" lvl="0" algn="l" defTabSz="914400" rtl="0" eaLnBrk="1" fontAlgn="base" latinLnBrk="0" hangingPunct="1">
              <a:lnSpc>
                <a:spcPct val="100000"/>
              </a:lnSpc>
              <a:spcBef>
                <a:spcPts val="2400"/>
              </a:spcBef>
              <a:spcAft>
                <a:spcPct val="0"/>
              </a:spcAft>
              <a:buClrTx/>
              <a:buSzTx/>
              <a:tabLst/>
              <a:defRPr/>
            </a:pPr>
            <a:r>
              <a:rPr lang="tr-TR" sz="2800" b="0" dirty="0">
                <a:solidFill>
                  <a:prstClr val="white"/>
                </a:solidFill>
              </a:rPr>
              <a:t>gerekir.</a:t>
            </a:r>
          </a:p>
          <a:p>
            <a:pPr marL="268288" marR="0" lvl="0" algn="l" defTabSz="914400" rtl="0" eaLnBrk="1" fontAlgn="base" latinLnBrk="0" hangingPunct="1">
              <a:lnSpc>
                <a:spcPct val="100000"/>
              </a:lnSpc>
              <a:spcBef>
                <a:spcPts val="300"/>
              </a:spcBef>
              <a:spcAft>
                <a:spcPct val="0"/>
              </a:spcAft>
              <a:buClrTx/>
              <a:buSzTx/>
              <a:tabLst/>
              <a:defRPr/>
            </a:pPr>
            <a:r>
              <a:rPr lang="tr-TR" sz="2800" b="0" dirty="0">
                <a:solidFill>
                  <a:prstClr val="white"/>
                </a:solidFill>
              </a:rPr>
              <a:t> </a:t>
            </a:r>
            <a:endPar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30916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 calcmode="lin" valueType="num">
                                      <p:cBhvr additive="base">
                                        <p:cTn id="3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2" name="Metin kutusu 1">
            <a:extLst>
              <a:ext uri="{FF2B5EF4-FFF2-40B4-BE49-F238E27FC236}">
                <a16:creationId xmlns:a16="http://schemas.microsoft.com/office/drawing/2014/main" id="{AE2DDA30-444C-4505-8C19-17BCE6EDA080}"/>
              </a:ext>
            </a:extLst>
          </p:cNvPr>
          <p:cNvSpPr txBox="1"/>
          <p:nvPr/>
        </p:nvSpPr>
        <p:spPr>
          <a:xfrm>
            <a:off x="229164" y="1300614"/>
            <a:ext cx="8712968" cy="47936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İGU </a:t>
            </a:r>
          </a:p>
          <a:p>
            <a:pPr marL="268288" marR="0" lvl="0" indent="0" algn="l" defTabSz="914400" rtl="0" eaLnBrk="1" fontAlgn="base" latinLnBrk="0" hangingPunct="1">
              <a:lnSpc>
                <a:spcPct val="100000"/>
              </a:lnSpc>
              <a:spcBef>
                <a:spcPts val="3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İGU </a:t>
            </a:r>
            <a:r>
              <a:rPr kumimoji="0" lang="tr-TR" sz="2800" b="0" i="0" u="none" strike="noStrike" kern="1200" cap="none" spc="0" normalizeH="0" baseline="0" noProof="0" dirty="0" err="1">
                <a:ln>
                  <a:noFill/>
                </a:ln>
                <a:solidFill>
                  <a:prstClr val="white"/>
                </a:solidFill>
                <a:effectLst/>
                <a:uLnTx/>
                <a:uFillTx/>
                <a:latin typeface="Times New Roman" pitchFamily="18" charset="0"/>
                <a:ea typeface="+mn-ea"/>
                <a:cs typeface="+mn-cs"/>
              </a:rPr>
              <a:t>nın</a:t>
            </a: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da Çalışma ortamındaki tehlikelere uygun Bilimsel ve hukuki bilgilere sahip olmalıdır ki;</a:t>
            </a:r>
          </a:p>
          <a:p>
            <a:pPr marL="631825" marR="0" lvl="0" indent="-363538" algn="l" defTabSz="914400" rtl="0" eaLnBrk="1" fontAlgn="base" latinLnBrk="0" hangingPunct="1">
              <a:lnSpc>
                <a:spcPct val="100000"/>
              </a:lnSpc>
              <a:spcBef>
                <a:spcPts val="3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Verdiği eğitimlerde,</a:t>
            </a:r>
          </a:p>
          <a:p>
            <a:pPr marL="631825" marR="0" lvl="0" indent="-363538" algn="l" defTabSz="914400" rtl="0" eaLnBrk="1" fontAlgn="base" latinLnBrk="0" hangingPunct="1">
              <a:lnSpc>
                <a:spcPct val="100000"/>
              </a:lnSpc>
              <a:spcBef>
                <a:spcPts val="3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Aldığı önlemlerde,</a:t>
            </a:r>
          </a:p>
          <a:p>
            <a:pPr marL="631825" marR="0" lvl="0" indent="-363538" algn="l" defTabSz="914400" rtl="0" eaLnBrk="1" fontAlgn="base" latinLnBrk="0" hangingPunct="1">
              <a:lnSpc>
                <a:spcPct val="100000"/>
              </a:lnSpc>
              <a:spcBef>
                <a:spcPts val="3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Hazırladığı kontrol listelerinde,</a:t>
            </a:r>
          </a:p>
          <a:p>
            <a:pPr marL="631825" marR="0" lvl="0" indent="-363538" algn="l" defTabSz="914400" rtl="0" eaLnBrk="1" fontAlgn="base" latinLnBrk="0" hangingPunct="1">
              <a:lnSpc>
                <a:spcPct val="100000"/>
              </a:lnSpc>
              <a:spcBef>
                <a:spcPts val="3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Denetim kontrolleri için hazırladığı sistemlerde,</a:t>
            </a:r>
          </a:p>
          <a:p>
            <a:pPr marL="631825" marR="0" lvl="0" indent="-363538" algn="l" defTabSz="914400" rtl="0" eaLnBrk="1" fontAlgn="base" latinLnBrk="0" hangingPunct="1">
              <a:lnSpc>
                <a:spcPct val="100000"/>
              </a:lnSpc>
              <a:spcBef>
                <a:spcPts val="3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Çıkarttığı grafik ve raporlarda,</a:t>
            </a:r>
          </a:p>
          <a:p>
            <a:pPr marL="268287" marR="0" lvl="0" indent="0" algn="l" defTabSz="914400" rtl="0" eaLnBrk="1" fontAlgn="base" latinLnBrk="0" hangingPunct="1">
              <a:lnSpc>
                <a:spcPct val="100000"/>
              </a:lnSpc>
              <a:spcBef>
                <a:spcPts val="3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Kazaları önleyici önlemler aldırabilsin ve çalışanlarda bilinç kazandırabilsin.</a:t>
            </a:r>
          </a:p>
        </p:txBody>
      </p:sp>
    </p:spTree>
    <p:extLst>
      <p:ext uri="{BB962C8B-B14F-4D97-AF65-F5344CB8AC3E}">
        <p14:creationId xmlns:p14="http://schemas.microsoft.com/office/powerpoint/2010/main" val="956947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sim paleti ile ilgili görsel sonucu">
            <a:extLst>
              <a:ext uri="{FF2B5EF4-FFF2-40B4-BE49-F238E27FC236}">
                <a16:creationId xmlns:a16="http://schemas.microsoft.com/office/drawing/2014/main" id="{D048D20A-B1F5-4377-9628-ACF80911C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142" y="3650443"/>
            <a:ext cx="3180461" cy="271176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ş güvenliği uzmanı ile ilgili görsel sonucu">
            <a:extLst>
              <a:ext uri="{FF2B5EF4-FFF2-40B4-BE49-F238E27FC236}">
                <a16:creationId xmlns:a16="http://schemas.microsoft.com/office/drawing/2014/main" id="{389531F2-A49D-4C69-BCAD-C526E0DE8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21" y="140292"/>
            <a:ext cx="3024336" cy="2968674"/>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iş güvenliği uzmanı ile ilgili görsel sonucu">
            <a:extLst>
              <a:ext uri="{FF2B5EF4-FFF2-40B4-BE49-F238E27FC236}">
                <a16:creationId xmlns:a16="http://schemas.microsoft.com/office/drawing/2014/main" id="{F0BC9D1A-89BD-4585-B9E7-F64715B85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969" y="3322255"/>
            <a:ext cx="3001493" cy="33681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ş güvenliği uzmanı ile ilgili görsel sonucu">
            <a:extLst>
              <a:ext uri="{FF2B5EF4-FFF2-40B4-BE49-F238E27FC236}">
                <a16:creationId xmlns:a16="http://schemas.microsoft.com/office/drawing/2014/main" id="{6866797A-FC55-4973-9BA0-548058A38A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4513" r="703" b="8567"/>
          <a:stretch/>
        </p:blipFill>
        <p:spPr bwMode="auto">
          <a:xfrm>
            <a:off x="6932841" y="156639"/>
            <a:ext cx="2160238" cy="29523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sam fırçaları ile ilgili görsel sonucu">
            <a:extLst>
              <a:ext uri="{FF2B5EF4-FFF2-40B4-BE49-F238E27FC236}">
                <a16:creationId xmlns:a16="http://schemas.microsoft.com/office/drawing/2014/main" id="{02A25537-3478-4C05-9366-01CF1E89CE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032" y="3429000"/>
            <a:ext cx="1943100" cy="318046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id="{EB0FA4B8-A3F9-4A30-9C6E-E4B692F9F1DA}"/>
              </a:ext>
            </a:extLst>
          </p:cNvPr>
          <p:cNvSpPr txBox="1"/>
          <p:nvPr/>
        </p:nvSpPr>
        <p:spPr>
          <a:xfrm>
            <a:off x="3075257" y="140292"/>
            <a:ext cx="3857584" cy="3108543"/>
          </a:xfrm>
          <a:prstGeom prst="rect">
            <a:avLst/>
          </a:prstGeom>
          <a:solidFill>
            <a:srgbClr val="990033"/>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Kimler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İyi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İş Güvenliği Uzmanı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olur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04967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5366"/>
                                        </p:tgtEl>
                                        <p:attrNameLst>
                                          <p:attrName>style.visibility</p:attrName>
                                        </p:attrNameLst>
                                      </p:cBhvr>
                                      <p:to>
                                        <p:strVal val="visible"/>
                                      </p:to>
                                    </p:set>
                                    <p:anim calcmode="lin" valueType="num">
                                      <p:cBhvr additive="base">
                                        <p:cTn id="18" dur="500" fill="hold"/>
                                        <p:tgtEl>
                                          <p:spTgt spid="15366"/>
                                        </p:tgtEl>
                                        <p:attrNameLst>
                                          <p:attrName>ppt_x</p:attrName>
                                        </p:attrNameLst>
                                      </p:cBhvr>
                                      <p:tavLst>
                                        <p:tav tm="0">
                                          <p:val>
                                            <p:strVal val="#ppt_x"/>
                                          </p:val>
                                        </p:tav>
                                        <p:tav tm="100000">
                                          <p:val>
                                            <p:strVal val="#ppt_x"/>
                                          </p:val>
                                        </p:tav>
                                      </p:tavLst>
                                    </p:anim>
                                    <p:anim calcmode="lin" valueType="num">
                                      <p:cBhvr additive="base">
                                        <p:cTn id="19"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362"/>
                                        </p:tgtEl>
                                        <p:attrNameLst>
                                          <p:attrName>style.visibility</p:attrName>
                                        </p:attrNameLst>
                                      </p:cBhvr>
                                      <p:to>
                                        <p:strVal val="visible"/>
                                      </p:to>
                                    </p:set>
                                    <p:anim calcmode="lin" valueType="num">
                                      <p:cBhvr additive="base">
                                        <p:cTn id="24" dur="500" fill="hold"/>
                                        <p:tgtEl>
                                          <p:spTgt spid="15362"/>
                                        </p:tgtEl>
                                        <p:attrNameLst>
                                          <p:attrName>ppt_x</p:attrName>
                                        </p:attrNameLst>
                                      </p:cBhvr>
                                      <p:tavLst>
                                        <p:tav tm="0">
                                          <p:val>
                                            <p:strVal val="#ppt_x"/>
                                          </p:val>
                                        </p:tav>
                                        <p:tav tm="100000">
                                          <p:val>
                                            <p:strVal val="#ppt_x"/>
                                          </p:val>
                                        </p:tav>
                                      </p:tavLst>
                                    </p:anim>
                                    <p:anim calcmode="lin" valueType="num">
                                      <p:cBhvr additive="base">
                                        <p:cTn id="25"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368"/>
                                        </p:tgtEl>
                                        <p:attrNameLst>
                                          <p:attrName>style.visibility</p:attrName>
                                        </p:attrNameLst>
                                      </p:cBhvr>
                                      <p:to>
                                        <p:strVal val="visible"/>
                                      </p:to>
                                    </p:set>
                                    <p:anim calcmode="lin" valueType="num">
                                      <p:cBhvr additive="base">
                                        <p:cTn id="36" dur="500" fill="hold"/>
                                        <p:tgtEl>
                                          <p:spTgt spid="15368"/>
                                        </p:tgtEl>
                                        <p:attrNameLst>
                                          <p:attrName>ppt_x</p:attrName>
                                        </p:attrNameLst>
                                      </p:cBhvr>
                                      <p:tavLst>
                                        <p:tav tm="0">
                                          <p:val>
                                            <p:strVal val="#ppt_x"/>
                                          </p:val>
                                        </p:tav>
                                        <p:tav tm="100000">
                                          <p:val>
                                            <p:strVal val="#ppt_x"/>
                                          </p:val>
                                        </p:tav>
                                      </p:tavLst>
                                    </p:anim>
                                    <p:anim calcmode="lin" valueType="num">
                                      <p:cBhvr additive="base">
                                        <p:cTn id="37"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360034" y="1556792"/>
            <a:ext cx="8388430" cy="4169859"/>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1800"/>
              </a:spcBef>
              <a:spcAft>
                <a:spcPct val="0"/>
              </a:spcAft>
              <a:buClrTx/>
              <a:buSzTx/>
              <a:buFontTx/>
              <a:buNone/>
              <a:tabLst/>
              <a:defRPr/>
            </a:pP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KARŞILAŞILAŞILABİLECEK</a:t>
            </a:r>
          </a:p>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 TEHLİKELER İÇİN </a:t>
            </a:r>
          </a:p>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BİLİNMESİ GEKLENEN BİLGİLER, </a:t>
            </a:r>
          </a:p>
          <a:p>
            <a:pPr marL="0" marR="0" lvl="0" indent="0" algn="l" defTabSz="914400" rtl="0" eaLnBrk="1" fontAlgn="base" latinLnBrk="0" hangingPunct="1">
              <a:lnSpc>
                <a:spcPct val="150000"/>
              </a:lnSpc>
              <a:spcBef>
                <a:spcPts val="1800"/>
              </a:spcBef>
              <a:spcAft>
                <a:spcPct val="0"/>
              </a:spcAft>
              <a:buClrTx/>
              <a:buSzTx/>
              <a:buFontTx/>
              <a:buNone/>
              <a:tabLst/>
              <a:defRPr/>
            </a:pPr>
            <a:endPar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2025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up 111">
            <a:extLst>
              <a:ext uri="{FF2B5EF4-FFF2-40B4-BE49-F238E27FC236}">
                <a16:creationId xmlns:a16="http://schemas.microsoft.com/office/drawing/2014/main" id="{4E2A004E-8B9C-4FBB-A8F7-564BEF922804}"/>
              </a:ext>
            </a:extLst>
          </p:cNvPr>
          <p:cNvGrpSpPr/>
          <p:nvPr/>
        </p:nvGrpSpPr>
        <p:grpSpPr>
          <a:xfrm>
            <a:off x="395536" y="1700808"/>
            <a:ext cx="8352928" cy="4824536"/>
            <a:chOff x="395536" y="1400807"/>
            <a:chExt cx="8352928" cy="5209667"/>
          </a:xfrm>
        </p:grpSpPr>
        <p:sp>
          <p:nvSpPr>
            <p:cNvPr id="113" name="Text Box 5">
              <a:extLst>
                <a:ext uri="{FF2B5EF4-FFF2-40B4-BE49-F238E27FC236}">
                  <a16:creationId xmlns:a16="http://schemas.microsoft.com/office/drawing/2014/main" id="{7706EE4C-6A1A-45C4-A006-5A81F9598256}"/>
                </a:ext>
              </a:extLst>
            </p:cNvPr>
            <p:cNvSpPr txBox="1">
              <a:spLocks noChangeArrowheads="1"/>
            </p:cNvSpPr>
            <p:nvPr/>
          </p:nvSpPr>
          <p:spPr bwMode="auto">
            <a:xfrm>
              <a:off x="4144678" y="1442320"/>
              <a:ext cx="1563450" cy="720080"/>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Elektrik akımı Faktörü</a:t>
              </a:r>
            </a:p>
          </p:txBody>
        </p:sp>
        <p:pic>
          <p:nvPicPr>
            <p:cNvPr id="114" name="Resim 113">
              <a:extLst>
                <a:ext uri="{FF2B5EF4-FFF2-40B4-BE49-F238E27FC236}">
                  <a16:creationId xmlns:a16="http://schemas.microsoft.com/office/drawing/2014/main" id="{AADEBD36-469B-4FA6-B51E-FC335BFE0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1420983"/>
              <a:ext cx="712301" cy="706315"/>
            </a:xfrm>
            <a:prstGeom prst="rect">
              <a:avLst/>
            </a:prstGeom>
          </p:spPr>
        </p:pic>
        <p:grpSp>
          <p:nvGrpSpPr>
            <p:cNvPr id="115" name="Grup 114">
              <a:extLst>
                <a:ext uri="{FF2B5EF4-FFF2-40B4-BE49-F238E27FC236}">
                  <a16:creationId xmlns:a16="http://schemas.microsoft.com/office/drawing/2014/main" id="{A374E609-F2CE-4F8E-A22B-7F725C91F621}"/>
                </a:ext>
              </a:extLst>
            </p:cNvPr>
            <p:cNvGrpSpPr/>
            <p:nvPr/>
          </p:nvGrpSpPr>
          <p:grpSpPr>
            <a:xfrm>
              <a:off x="436789" y="1400807"/>
              <a:ext cx="2370634" cy="730604"/>
              <a:chOff x="122354" y="987988"/>
              <a:chExt cx="2370634" cy="730604"/>
            </a:xfrm>
            <a:solidFill>
              <a:srgbClr val="0066FF"/>
            </a:solidFill>
          </p:grpSpPr>
          <p:sp>
            <p:nvSpPr>
              <p:cNvPr id="164" name="Text Box 12">
                <a:extLst>
                  <a:ext uri="{FF2B5EF4-FFF2-40B4-BE49-F238E27FC236}">
                    <a16:creationId xmlns:a16="http://schemas.microsoft.com/office/drawing/2014/main" id="{7173C06E-8053-43CE-B966-844A3807041D}"/>
                  </a:ext>
                </a:extLst>
              </p:cNvPr>
              <p:cNvSpPr txBox="1">
                <a:spLocks noChangeArrowheads="1"/>
              </p:cNvSpPr>
              <p:nvPr/>
            </p:nvSpPr>
            <p:spPr bwMode="auto">
              <a:xfrm>
                <a:off x="947832" y="1011584"/>
                <a:ext cx="1545156" cy="70700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Mekanik Faktörler</a:t>
                </a:r>
              </a:p>
            </p:txBody>
          </p:sp>
          <p:pic>
            <p:nvPicPr>
              <p:cNvPr id="165" name="Resim 164">
                <a:extLst>
                  <a:ext uri="{FF2B5EF4-FFF2-40B4-BE49-F238E27FC236}">
                    <a16:creationId xmlns:a16="http://schemas.microsoft.com/office/drawing/2014/main" id="{900F3BC1-D069-4676-9422-1085CDAF25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54" y="987988"/>
                <a:ext cx="709993" cy="716010"/>
              </a:xfrm>
              <a:prstGeom prst="rect">
                <a:avLst/>
              </a:prstGeom>
              <a:grpFill/>
            </p:spPr>
          </p:pic>
        </p:grpSp>
        <p:grpSp>
          <p:nvGrpSpPr>
            <p:cNvPr id="116" name="Grup 115">
              <a:extLst>
                <a:ext uri="{FF2B5EF4-FFF2-40B4-BE49-F238E27FC236}">
                  <a16:creationId xmlns:a16="http://schemas.microsoft.com/office/drawing/2014/main" id="{A226F032-25A8-452C-A3EE-09F095CD4667}"/>
                </a:ext>
              </a:extLst>
            </p:cNvPr>
            <p:cNvGrpSpPr/>
            <p:nvPr/>
          </p:nvGrpSpPr>
          <p:grpSpPr>
            <a:xfrm>
              <a:off x="426009" y="3186660"/>
              <a:ext cx="2369947" cy="749431"/>
              <a:chOff x="111574" y="2879838"/>
              <a:chExt cx="2369947" cy="749431"/>
            </a:xfrm>
          </p:grpSpPr>
          <p:sp>
            <p:nvSpPr>
              <p:cNvPr id="162" name="Text Box 7">
                <a:extLst>
                  <a:ext uri="{FF2B5EF4-FFF2-40B4-BE49-F238E27FC236}">
                    <a16:creationId xmlns:a16="http://schemas.microsoft.com/office/drawing/2014/main" id="{D62A4DC4-1C93-4CB2-A388-19B098572EA7}"/>
                  </a:ext>
                </a:extLst>
              </p:cNvPr>
              <p:cNvSpPr txBox="1">
                <a:spLocks noChangeArrowheads="1"/>
              </p:cNvSpPr>
              <p:nvPr/>
            </p:nvSpPr>
            <p:spPr bwMode="auto">
              <a:xfrm>
                <a:off x="936365" y="2909188"/>
                <a:ext cx="1545156" cy="720081"/>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Fiziksel Faktörler</a:t>
                </a:r>
              </a:p>
            </p:txBody>
          </p:sp>
          <p:pic>
            <p:nvPicPr>
              <p:cNvPr id="163" name="Resim 162">
                <a:extLst>
                  <a:ext uri="{FF2B5EF4-FFF2-40B4-BE49-F238E27FC236}">
                    <a16:creationId xmlns:a16="http://schemas.microsoft.com/office/drawing/2014/main" id="{8A1BE1EF-C69F-4178-95F7-596210056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74" y="2879838"/>
                <a:ext cx="716010" cy="716010"/>
              </a:xfrm>
              <a:prstGeom prst="rect">
                <a:avLst/>
              </a:prstGeom>
            </p:spPr>
          </p:pic>
        </p:grpSp>
        <p:grpSp>
          <p:nvGrpSpPr>
            <p:cNvPr id="117" name="Grup 116">
              <a:extLst>
                <a:ext uri="{FF2B5EF4-FFF2-40B4-BE49-F238E27FC236}">
                  <a16:creationId xmlns:a16="http://schemas.microsoft.com/office/drawing/2014/main" id="{59858ACD-5786-4005-966B-4454B80D8AAA}"/>
                </a:ext>
              </a:extLst>
            </p:cNvPr>
            <p:cNvGrpSpPr/>
            <p:nvPr/>
          </p:nvGrpSpPr>
          <p:grpSpPr>
            <a:xfrm>
              <a:off x="427265" y="2245757"/>
              <a:ext cx="2380158" cy="743489"/>
              <a:chOff x="112830" y="1938935"/>
              <a:chExt cx="2380158" cy="743489"/>
            </a:xfrm>
          </p:grpSpPr>
          <p:sp>
            <p:nvSpPr>
              <p:cNvPr id="160" name="Text Box 8">
                <a:extLst>
                  <a:ext uri="{FF2B5EF4-FFF2-40B4-BE49-F238E27FC236}">
                    <a16:creationId xmlns:a16="http://schemas.microsoft.com/office/drawing/2014/main" id="{3CC7BBAC-0803-49C4-99FC-2423C329AB00}"/>
                  </a:ext>
                </a:extLst>
              </p:cNvPr>
              <p:cNvSpPr txBox="1">
                <a:spLocks noChangeArrowheads="1"/>
              </p:cNvSpPr>
              <p:nvPr/>
            </p:nvSpPr>
            <p:spPr bwMode="auto">
              <a:xfrm>
                <a:off x="947832" y="1954916"/>
                <a:ext cx="1545156" cy="727508"/>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Mekanik Titreşim Faktörü</a:t>
                </a:r>
              </a:p>
            </p:txBody>
          </p:sp>
          <p:pic>
            <p:nvPicPr>
              <p:cNvPr id="161" name="Resim 160">
                <a:extLst>
                  <a:ext uri="{FF2B5EF4-FFF2-40B4-BE49-F238E27FC236}">
                    <a16:creationId xmlns:a16="http://schemas.microsoft.com/office/drawing/2014/main" id="{32C97FBB-5819-4F1D-8563-09C9464189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830" y="1938935"/>
                <a:ext cx="716010" cy="716010"/>
              </a:xfrm>
              <a:prstGeom prst="rect">
                <a:avLst/>
              </a:prstGeom>
            </p:spPr>
          </p:pic>
        </p:grpSp>
        <p:grpSp>
          <p:nvGrpSpPr>
            <p:cNvPr id="118" name="Grup 117">
              <a:extLst>
                <a:ext uri="{FF2B5EF4-FFF2-40B4-BE49-F238E27FC236}">
                  <a16:creationId xmlns:a16="http://schemas.microsoft.com/office/drawing/2014/main" id="{A183B7A2-649C-4280-B3B7-517D1F9A16A7}"/>
                </a:ext>
              </a:extLst>
            </p:cNvPr>
            <p:cNvGrpSpPr/>
            <p:nvPr/>
          </p:nvGrpSpPr>
          <p:grpSpPr>
            <a:xfrm>
              <a:off x="397844" y="4049144"/>
              <a:ext cx="2412864" cy="736488"/>
              <a:chOff x="83409" y="3742322"/>
              <a:chExt cx="2412864" cy="736488"/>
            </a:xfrm>
          </p:grpSpPr>
          <p:sp>
            <p:nvSpPr>
              <p:cNvPr id="158" name="Text Box 20">
                <a:extLst>
                  <a:ext uri="{FF2B5EF4-FFF2-40B4-BE49-F238E27FC236}">
                    <a16:creationId xmlns:a16="http://schemas.microsoft.com/office/drawing/2014/main" id="{61E307B8-3D53-4496-B5AA-3947543D065F}"/>
                  </a:ext>
                </a:extLst>
              </p:cNvPr>
              <p:cNvSpPr txBox="1">
                <a:spLocks noChangeArrowheads="1"/>
              </p:cNvSpPr>
              <p:nvPr/>
            </p:nvSpPr>
            <p:spPr bwMode="auto">
              <a:xfrm>
                <a:off x="932823" y="3758729"/>
                <a:ext cx="1563450" cy="720081"/>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Isıl risk faktörleri</a:t>
                </a:r>
              </a:p>
            </p:txBody>
          </p:sp>
          <p:pic>
            <p:nvPicPr>
              <p:cNvPr id="159" name="Resim 158">
                <a:extLst>
                  <a:ext uri="{FF2B5EF4-FFF2-40B4-BE49-F238E27FC236}">
                    <a16:creationId xmlns:a16="http://schemas.microsoft.com/office/drawing/2014/main" id="{C0705AD0-2C80-4451-A030-F47945BF46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09" y="3742322"/>
                <a:ext cx="709993" cy="716010"/>
              </a:xfrm>
              <a:prstGeom prst="rect">
                <a:avLst/>
              </a:prstGeom>
            </p:spPr>
          </p:pic>
        </p:grpSp>
        <p:grpSp>
          <p:nvGrpSpPr>
            <p:cNvPr id="119" name="Grup 118">
              <a:extLst>
                <a:ext uri="{FF2B5EF4-FFF2-40B4-BE49-F238E27FC236}">
                  <a16:creationId xmlns:a16="http://schemas.microsoft.com/office/drawing/2014/main" id="{F7547EEF-B8C6-445D-9992-C166CD970BAE}"/>
                </a:ext>
              </a:extLst>
            </p:cNvPr>
            <p:cNvGrpSpPr/>
            <p:nvPr/>
          </p:nvGrpSpPr>
          <p:grpSpPr>
            <a:xfrm>
              <a:off x="6353078" y="3186660"/>
              <a:ext cx="2342630" cy="745349"/>
              <a:chOff x="5517288" y="1114934"/>
              <a:chExt cx="2342630" cy="745349"/>
            </a:xfrm>
          </p:grpSpPr>
          <p:sp>
            <p:nvSpPr>
              <p:cNvPr id="156" name="Text Box 21">
                <a:extLst>
                  <a:ext uri="{FF2B5EF4-FFF2-40B4-BE49-F238E27FC236}">
                    <a16:creationId xmlns:a16="http://schemas.microsoft.com/office/drawing/2014/main" id="{A1B81EF1-8921-4E9D-A0B9-3B1EFA8283D0}"/>
                  </a:ext>
                </a:extLst>
              </p:cNvPr>
              <p:cNvSpPr txBox="1">
                <a:spLocks noChangeArrowheads="1"/>
              </p:cNvSpPr>
              <p:nvPr/>
            </p:nvSpPr>
            <p:spPr bwMode="auto">
              <a:xfrm>
                <a:off x="6355731" y="1138234"/>
                <a:ext cx="1504187" cy="722049"/>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Çok faktörlü riskler</a:t>
                </a:r>
              </a:p>
            </p:txBody>
          </p:sp>
          <p:pic>
            <p:nvPicPr>
              <p:cNvPr id="157" name="Resim 156">
                <a:extLst>
                  <a:ext uri="{FF2B5EF4-FFF2-40B4-BE49-F238E27FC236}">
                    <a16:creationId xmlns:a16="http://schemas.microsoft.com/office/drawing/2014/main" id="{D521E5B3-89BE-405D-B92E-D18E1222F9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17288" y="1114934"/>
                <a:ext cx="706315" cy="712301"/>
              </a:xfrm>
              <a:prstGeom prst="rect">
                <a:avLst/>
              </a:prstGeom>
            </p:spPr>
          </p:pic>
        </p:grpSp>
        <p:grpSp>
          <p:nvGrpSpPr>
            <p:cNvPr id="120" name="Grup 119">
              <a:extLst>
                <a:ext uri="{FF2B5EF4-FFF2-40B4-BE49-F238E27FC236}">
                  <a16:creationId xmlns:a16="http://schemas.microsoft.com/office/drawing/2014/main" id="{A141E51E-9541-4BD0-84E3-490B11B801A0}"/>
                </a:ext>
              </a:extLst>
            </p:cNvPr>
            <p:cNvGrpSpPr/>
            <p:nvPr/>
          </p:nvGrpSpPr>
          <p:grpSpPr>
            <a:xfrm>
              <a:off x="395536" y="4972590"/>
              <a:ext cx="2345035" cy="727496"/>
              <a:chOff x="81101" y="4604141"/>
              <a:chExt cx="2345035" cy="727496"/>
            </a:xfrm>
          </p:grpSpPr>
          <p:sp>
            <p:nvSpPr>
              <p:cNvPr id="154" name="Text Box 4">
                <a:extLst>
                  <a:ext uri="{FF2B5EF4-FFF2-40B4-BE49-F238E27FC236}">
                    <a16:creationId xmlns:a16="http://schemas.microsoft.com/office/drawing/2014/main" id="{97462164-0A85-4B68-B72E-54076F561440}"/>
                  </a:ext>
                </a:extLst>
              </p:cNvPr>
              <p:cNvSpPr txBox="1">
                <a:spLocks noChangeArrowheads="1"/>
              </p:cNvSpPr>
              <p:nvPr/>
            </p:nvSpPr>
            <p:spPr bwMode="auto">
              <a:xfrm>
                <a:off x="880980" y="4607598"/>
                <a:ext cx="1545156" cy="724039"/>
              </a:xfrm>
              <a:prstGeom prst="rect">
                <a:avLst/>
              </a:prstGeom>
              <a:solidFill>
                <a:srgbClr val="0066FF"/>
              </a:solid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Aydınlatma Faktörü</a:t>
                </a:r>
              </a:p>
            </p:txBody>
          </p:sp>
          <p:pic>
            <p:nvPicPr>
              <p:cNvPr id="155" name="Resim 154">
                <a:extLst>
                  <a:ext uri="{FF2B5EF4-FFF2-40B4-BE49-F238E27FC236}">
                    <a16:creationId xmlns:a16="http://schemas.microsoft.com/office/drawing/2014/main" id="{984E4723-25A4-460D-AE59-4746B3285E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101" y="4604141"/>
                <a:ext cx="712301" cy="706315"/>
              </a:xfrm>
              <a:prstGeom prst="rect">
                <a:avLst/>
              </a:prstGeom>
            </p:spPr>
          </p:pic>
        </p:grpSp>
        <p:grpSp>
          <p:nvGrpSpPr>
            <p:cNvPr id="121" name="Grup 120">
              <a:extLst>
                <a:ext uri="{FF2B5EF4-FFF2-40B4-BE49-F238E27FC236}">
                  <a16:creationId xmlns:a16="http://schemas.microsoft.com/office/drawing/2014/main" id="{B78F70BC-46B7-4683-9C2B-68D114CE08E1}"/>
                </a:ext>
              </a:extLst>
            </p:cNvPr>
            <p:cNvGrpSpPr/>
            <p:nvPr/>
          </p:nvGrpSpPr>
          <p:grpSpPr>
            <a:xfrm>
              <a:off x="3296038" y="2233279"/>
              <a:ext cx="2438814" cy="741496"/>
              <a:chOff x="2722030" y="1954916"/>
              <a:chExt cx="2438814" cy="741496"/>
            </a:xfrm>
          </p:grpSpPr>
          <p:sp>
            <p:nvSpPr>
              <p:cNvPr id="152" name="Text Box 6">
                <a:extLst>
                  <a:ext uri="{FF2B5EF4-FFF2-40B4-BE49-F238E27FC236}">
                    <a16:creationId xmlns:a16="http://schemas.microsoft.com/office/drawing/2014/main" id="{9756B10D-ECBC-432A-9BF8-7DEED605D193}"/>
                  </a:ext>
                </a:extLst>
              </p:cNvPr>
              <p:cNvSpPr txBox="1">
                <a:spLocks noChangeArrowheads="1"/>
              </p:cNvSpPr>
              <p:nvPr/>
            </p:nvSpPr>
            <p:spPr bwMode="auto">
              <a:xfrm>
                <a:off x="3597394" y="1955810"/>
                <a:ext cx="1563450" cy="720081"/>
              </a:xfrm>
              <a:prstGeom prst="rect">
                <a:avLst/>
              </a:prstGeom>
              <a:solidFill>
                <a:srgbClr val="00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Klima Faktörü</a:t>
                </a:r>
              </a:p>
            </p:txBody>
          </p:sp>
          <p:pic>
            <p:nvPicPr>
              <p:cNvPr id="153" name="Resim 152">
                <a:extLst>
                  <a:ext uri="{FF2B5EF4-FFF2-40B4-BE49-F238E27FC236}">
                    <a16:creationId xmlns:a16="http://schemas.microsoft.com/office/drawing/2014/main" id="{B7A30F74-2590-4E10-8102-8BAE7300DE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2030" y="1954916"/>
                <a:ext cx="741496" cy="741496"/>
              </a:xfrm>
              <a:prstGeom prst="rect">
                <a:avLst/>
              </a:prstGeom>
            </p:spPr>
          </p:pic>
        </p:grpSp>
        <p:grpSp>
          <p:nvGrpSpPr>
            <p:cNvPr id="122" name="Grup 121">
              <a:extLst>
                <a:ext uri="{FF2B5EF4-FFF2-40B4-BE49-F238E27FC236}">
                  <a16:creationId xmlns:a16="http://schemas.microsoft.com/office/drawing/2014/main" id="{800212A2-2482-48E6-AED6-09047FC97881}"/>
                </a:ext>
              </a:extLst>
            </p:cNvPr>
            <p:cNvGrpSpPr/>
            <p:nvPr/>
          </p:nvGrpSpPr>
          <p:grpSpPr>
            <a:xfrm>
              <a:off x="6301118" y="5771072"/>
              <a:ext cx="2447346" cy="742303"/>
              <a:chOff x="5473668" y="5453776"/>
              <a:chExt cx="2447346" cy="742303"/>
            </a:xfrm>
          </p:grpSpPr>
          <p:sp>
            <p:nvSpPr>
              <p:cNvPr id="150" name="Text Box 9">
                <a:extLst>
                  <a:ext uri="{FF2B5EF4-FFF2-40B4-BE49-F238E27FC236}">
                    <a16:creationId xmlns:a16="http://schemas.microsoft.com/office/drawing/2014/main" id="{F7BAAD74-89B6-4694-B72C-3721F8F5294F}"/>
                  </a:ext>
                </a:extLst>
              </p:cNvPr>
              <p:cNvSpPr txBox="1">
                <a:spLocks noChangeArrowheads="1"/>
              </p:cNvSpPr>
              <p:nvPr/>
            </p:nvSpPr>
            <p:spPr bwMode="auto">
              <a:xfrm>
                <a:off x="6375858" y="5453776"/>
                <a:ext cx="1545156" cy="741229"/>
              </a:xfrm>
              <a:prstGeom prst="rect">
                <a:avLst/>
              </a:prstGeom>
              <a:solidFill>
                <a:srgbClr val="0066FF"/>
              </a:solid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Hayvanlar</a:t>
                </a:r>
              </a:p>
            </p:txBody>
          </p:sp>
          <p:pic>
            <p:nvPicPr>
              <p:cNvPr id="151" name="Resim 150">
                <a:extLst>
                  <a:ext uri="{FF2B5EF4-FFF2-40B4-BE49-F238E27FC236}">
                    <a16:creationId xmlns:a16="http://schemas.microsoft.com/office/drawing/2014/main" id="{3685B5B8-32C8-4C15-A1E4-48D5394A06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3668" y="5454583"/>
                <a:ext cx="741496" cy="741496"/>
              </a:xfrm>
              <a:prstGeom prst="rect">
                <a:avLst/>
              </a:prstGeom>
            </p:spPr>
          </p:pic>
        </p:grpSp>
        <p:grpSp>
          <p:nvGrpSpPr>
            <p:cNvPr id="123" name="Grup 122">
              <a:extLst>
                <a:ext uri="{FF2B5EF4-FFF2-40B4-BE49-F238E27FC236}">
                  <a16:creationId xmlns:a16="http://schemas.microsoft.com/office/drawing/2014/main" id="{3EC7FB5D-3136-471B-8A20-3E12EDAA5DC5}"/>
                </a:ext>
              </a:extLst>
            </p:cNvPr>
            <p:cNvGrpSpPr/>
            <p:nvPr/>
          </p:nvGrpSpPr>
          <p:grpSpPr>
            <a:xfrm>
              <a:off x="3308605" y="3106032"/>
              <a:ext cx="2413558" cy="730654"/>
              <a:chOff x="2734597" y="2827669"/>
              <a:chExt cx="2413558" cy="730654"/>
            </a:xfrm>
          </p:grpSpPr>
          <p:sp>
            <p:nvSpPr>
              <p:cNvPr id="148" name="Text Box 10">
                <a:extLst>
                  <a:ext uri="{FF2B5EF4-FFF2-40B4-BE49-F238E27FC236}">
                    <a16:creationId xmlns:a16="http://schemas.microsoft.com/office/drawing/2014/main" id="{88E99816-39F1-41D1-BC6D-B8CD5F22DD0C}"/>
                  </a:ext>
                </a:extLst>
              </p:cNvPr>
              <p:cNvSpPr txBox="1">
                <a:spLocks noChangeArrowheads="1"/>
              </p:cNvSpPr>
              <p:nvPr/>
            </p:nvSpPr>
            <p:spPr bwMode="auto">
              <a:xfrm>
                <a:off x="3584705" y="2827669"/>
                <a:ext cx="1563450" cy="720080"/>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Biyolojik madde Faktörü</a:t>
                </a:r>
              </a:p>
            </p:txBody>
          </p:sp>
          <p:pic>
            <p:nvPicPr>
              <p:cNvPr id="149" name="Resim 148">
                <a:extLst>
                  <a:ext uri="{FF2B5EF4-FFF2-40B4-BE49-F238E27FC236}">
                    <a16:creationId xmlns:a16="http://schemas.microsoft.com/office/drawing/2014/main" id="{EE5ECD3C-8CBA-48D8-9096-A2E293488E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34597" y="2846022"/>
                <a:ext cx="712301" cy="712301"/>
              </a:xfrm>
              <a:prstGeom prst="rect">
                <a:avLst/>
              </a:prstGeom>
            </p:spPr>
          </p:pic>
        </p:grpSp>
        <p:grpSp>
          <p:nvGrpSpPr>
            <p:cNvPr id="124" name="Grup 123">
              <a:extLst>
                <a:ext uri="{FF2B5EF4-FFF2-40B4-BE49-F238E27FC236}">
                  <a16:creationId xmlns:a16="http://schemas.microsoft.com/office/drawing/2014/main" id="{14195F6D-D51F-442E-B02E-4E5E3D9AA109}"/>
                </a:ext>
              </a:extLst>
            </p:cNvPr>
            <p:cNvGrpSpPr/>
            <p:nvPr/>
          </p:nvGrpSpPr>
          <p:grpSpPr>
            <a:xfrm>
              <a:off x="395536" y="5878262"/>
              <a:ext cx="2376665" cy="732212"/>
              <a:chOff x="81101" y="5509813"/>
              <a:chExt cx="2376665" cy="732212"/>
            </a:xfrm>
          </p:grpSpPr>
          <p:sp>
            <p:nvSpPr>
              <p:cNvPr id="146" name="Text Box 11">
                <a:extLst>
                  <a:ext uri="{FF2B5EF4-FFF2-40B4-BE49-F238E27FC236}">
                    <a16:creationId xmlns:a16="http://schemas.microsoft.com/office/drawing/2014/main" id="{E3249CC4-8EE4-4F6F-9E8F-94D044F666DD}"/>
                  </a:ext>
                </a:extLst>
              </p:cNvPr>
              <p:cNvSpPr txBox="1">
                <a:spLocks noChangeArrowheads="1"/>
              </p:cNvSpPr>
              <p:nvPr/>
            </p:nvSpPr>
            <p:spPr bwMode="auto">
              <a:xfrm>
                <a:off x="912610" y="5521945"/>
                <a:ext cx="1545156" cy="720080"/>
              </a:xfrm>
              <a:prstGeom prst="rect">
                <a:avLst/>
              </a:prstGeom>
              <a:solidFill>
                <a:srgbClr val="0066FF"/>
              </a:solid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Işık ve renk Faktörü</a:t>
                </a:r>
              </a:p>
            </p:txBody>
          </p:sp>
          <p:pic>
            <p:nvPicPr>
              <p:cNvPr id="147" name="Resim 146">
                <a:extLst>
                  <a:ext uri="{FF2B5EF4-FFF2-40B4-BE49-F238E27FC236}">
                    <a16:creationId xmlns:a16="http://schemas.microsoft.com/office/drawing/2014/main" id="{0FFA2DB2-A6D4-468A-93D7-573CB7A3F1B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1101" y="5509813"/>
                <a:ext cx="732212" cy="732212"/>
              </a:xfrm>
              <a:prstGeom prst="rect">
                <a:avLst/>
              </a:prstGeom>
            </p:spPr>
          </p:pic>
        </p:grpSp>
        <p:grpSp>
          <p:nvGrpSpPr>
            <p:cNvPr id="125" name="Grup 124">
              <a:extLst>
                <a:ext uri="{FF2B5EF4-FFF2-40B4-BE49-F238E27FC236}">
                  <a16:creationId xmlns:a16="http://schemas.microsoft.com/office/drawing/2014/main" id="{FEC76118-31F6-4ABA-811D-3C198C388BF6}"/>
                </a:ext>
              </a:extLst>
            </p:cNvPr>
            <p:cNvGrpSpPr/>
            <p:nvPr/>
          </p:nvGrpSpPr>
          <p:grpSpPr>
            <a:xfrm>
              <a:off x="6334865" y="4046050"/>
              <a:ext cx="2396224" cy="737679"/>
              <a:chOff x="5507415" y="3728754"/>
              <a:chExt cx="2396224" cy="737679"/>
            </a:xfrm>
          </p:grpSpPr>
          <p:sp>
            <p:nvSpPr>
              <p:cNvPr id="144" name="Text Box 13">
                <a:extLst>
                  <a:ext uri="{FF2B5EF4-FFF2-40B4-BE49-F238E27FC236}">
                    <a16:creationId xmlns:a16="http://schemas.microsoft.com/office/drawing/2014/main" id="{F393A0ED-DD88-4032-826E-58447DBC3A70}"/>
                  </a:ext>
                </a:extLst>
              </p:cNvPr>
              <p:cNvSpPr txBox="1">
                <a:spLocks noChangeArrowheads="1"/>
              </p:cNvSpPr>
              <p:nvPr/>
            </p:nvSpPr>
            <p:spPr bwMode="auto">
              <a:xfrm>
                <a:off x="6358483" y="3728754"/>
                <a:ext cx="1545156" cy="722049"/>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Ruhsal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Faktörler</a:t>
                </a:r>
              </a:p>
            </p:txBody>
          </p:sp>
          <p:pic>
            <p:nvPicPr>
              <p:cNvPr id="145" name="Resim 144">
                <a:extLst>
                  <a:ext uri="{FF2B5EF4-FFF2-40B4-BE49-F238E27FC236}">
                    <a16:creationId xmlns:a16="http://schemas.microsoft.com/office/drawing/2014/main" id="{41A3B1CF-8C87-43DC-90D7-14BDED55CF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07415" y="3734221"/>
                <a:ext cx="726059" cy="732212"/>
              </a:xfrm>
              <a:prstGeom prst="rect">
                <a:avLst/>
              </a:prstGeom>
            </p:spPr>
          </p:pic>
        </p:grpSp>
        <p:grpSp>
          <p:nvGrpSpPr>
            <p:cNvPr id="126" name="Grup 125">
              <a:extLst>
                <a:ext uri="{FF2B5EF4-FFF2-40B4-BE49-F238E27FC236}">
                  <a16:creationId xmlns:a16="http://schemas.microsoft.com/office/drawing/2014/main" id="{D32C4D2E-C75D-454E-8FAE-0D0E7AE7F80B}"/>
                </a:ext>
              </a:extLst>
            </p:cNvPr>
            <p:cNvGrpSpPr/>
            <p:nvPr/>
          </p:nvGrpSpPr>
          <p:grpSpPr>
            <a:xfrm>
              <a:off x="3311475" y="4014489"/>
              <a:ext cx="2410958" cy="748662"/>
              <a:chOff x="2737467" y="3736126"/>
              <a:chExt cx="2410958" cy="748662"/>
            </a:xfrm>
          </p:grpSpPr>
          <p:sp>
            <p:nvSpPr>
              <p:cNvPr id="142" name="Text Box 14">
                <a:extLst>
                  <a:ext uri="{FF2B5EF4-FFF2-40B4-BE49-F238E27FC236}">
                    <a16:creationId xmlns:a16="http://schemas.microsoft.com/office/drawing/2014/main" id="{91178FCA-41EE-4E78-986B-73BCBEFDCCF8}"/>
                  </a:ext>
                </a:extLst>
              </p:cNvPr>
              <p:cNvSpPr txBox="1">
                <a:spLocks noChangeArrowheads="1"/>
              </p:cNvSpPr>
              <p:nvPr/>
            </p:nvSpPr>
            <p:spPr bwMode="auto">
              <a:xfrm>
                <a:off x="3603269" y="3736126"/>
                <a:ext cx="1545156" cy="728402"/>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Işıma, radyasyon Faktörü</a:t>
                </a:r>
              </a:p>
            </p:txBody>
          </p:sp>
          <p:pic>
            <p:nvPicPr>
              <p:cNvPr id="143" name="Resim 142">
                <a:extLst>
                  <a:ext uri="{FF2B5EF4-FFF2-40B4-BE49-F238E27FC236}">
                    <a16:creationId xmlns:a16="http://schemas.microsoft.com/office/drawing/2014/main" id="{87F12549-EEBA-4008-BC70-FF8B8B677B6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37467" y="3758729"/>
                <a:ext cx="726059" cy="726059"/>
              </a:xfrm>
              <a:prstGeom prst="rect">
                <a:avLst/>
              </a:prstGeom>
            </p:spPr>
          </p:pic>
        </p:grpSp>
        <p:grpSp>
          <p:nvGrpSpPr>
            <p:cNvPr id="127" name="Grup 126">
              <a:extLst>
                <a:ext uri="{FF2B5EF4-FFF2-40B4-BE49-F238E27FC236}">
                  <a16:creationId xmlns:a16="http://schemas.microsoft.com/office/drawing/2014/main" id="{4D79E7CF-D34A-4B62-B0CF-DF779F148F14}"/>
                </a:ext>
              </a:extLst>
            </p:cNvPr>
            <p:cNvGrpSpPr/>
            <p:nvPr/>
          </p:nvGrpSpPr>
          <p:grpSpPr>
            <a:xfrm>
              <a:off x="6298528" y="1433054"/>
              <a:ext cx="2432561" cy="756288"/>
              <a:chOff x="5473669" y="2857714"/>
              <a:chExt cx="2432561" cy="756288"/>
            </a:xfrm>
          </p:grpSpPr>
          <p:sp>
            <p:nvSpPr>
              <p:cNvPr id="140" name="Text Box 15">
                <a:extLst>
                  <a:ext uri="{FF2B5EF4-FFF2-40B4-BE49-F238E27FC236}">
                    <a16:creationId xmlns:a16="http://schemas.microsoft.com/office/drawing/2014/main" id="{CAE5027C-9649-4E60-B296-0ECEFB820595}"/>
                  </a:ext>
                </a:extLst>
              </p:cNvPr>
              <p:cNvSpPr txBox="1">
                <a:spLocks noChangeArrowheads="1"/>
              </p:cNvSpPr>
              <p:nvPr/>
            </p:nvSpPr>
            <p:spPr bwMode="auto">
              <a:xfrm>
                <a:off x="6361074" y="2872800"/>
                <a:ext cx="1545156" cy="726116"/>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Yüksek veya alçak basınç</a:t>
                </a:r>
              </a:p>
            </p:txBody>
          </p:sp>
          <p:pic>
            <p:nvPicPr>
              <p:cNvPr id="141" name="Resim 140">
                <a:extLst>
                  <a:ext uri="{FF2B5EF4-FFF2-40B4-BE49-F238E27FC236}">
                    <a16:creationId xmlns:a16="http://schemas.microsoft.com/office/drawing/2014/main" id="{86DBD61A-7558-4074-8820-F64DA29E21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473669" y="2857714"/>
                <a:ext cx="749933" cy="756288"/>
              </a:xfrm>
              <a:prstGeom prst="rect">
                <a:avLst/>
              </a:prstGeom>
            </p:spPr>
          </p:pic>
        </p:grpSp>
        <p:grpSp>
          <p:nvGrpSpPr>
            <p:cNvPr id="128" name="Grup 127">
              <a:extLst>
                <a:ext uri="{FF2B5EF4-FFF2-40B4-BE49-F238E27FC236}">
                  <a16:creationId xmlns:a16="http://schemas.microsoft.com/office/drawing/2014/main" id="{FCFF41B3-0884-4F44-BFC9-7DC97912ED57}"/>
                </a:ext>
              </a:extLst>
            </p:cNvPr>
            <p:cNvGrpSpPr/>
            <p:nvPr/>
          </p:nvGrpSpPr>
          <p:grpSpPr>
            <a:xfrm>
              <a:off x="3307534" y="5829393"/>
              <a:ext cx="2427318" cy="756288"/>
              <a:chOff x="5473670" y="1978480"/>
              <a:chExt cx="2427318" cy="756288"/>
            </a:xfrm>
          </p:grpSpPr>
          <p:sp>
            <p:nvSpPr>
              <p:cNvPr id="138" name="Text Box 16">
                <a:extLst>
                  <a:ext uri="{FF2B5EF4-FFF2-40B4-BE49-F238E27FC236}">
                    <a16:creationId xmlns:a16="http://schemas.microsoft.com/office/drawing/2014/main" id="{DAA076B9-6E7D-45C3-9C5C-B3AB95853550}"/>
                  </a:ext>
                </a:extLst>
              </p:cNvPr>
              <p:cNvSpPr txBox="1">
                <a:spLocks noChangeArrowheads="1"/>
              </p:cNvSpPr>
              <p:nvPr/>
            </p:nvSpPr>
            <p:spPr bwMode="auto">
              <a:xfrm>
                <a:off x="6355832" y="1978480"/>
                <a:ext cx="1545156" cy="722050"/>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Yangın ve patlama faktörleri</a:t>
                </a:r>
              </a:p>
            </p:txBody>
          </p:sp>
          <p:pic>
            <p:nvPicPr>
              <p:cNvPr id="139" name="Resim 138">
                <a:extLst>
                  <a:ext uri="{FF2B5EF4-FFF2-40B4-BE49-F238E27FC236}">
                    <a16:creationId xmlns:a16="http://schemas.microsoft.com/office/drawing/2014/main" id="{A94723C0-18A5-49F7-AFA3-7141CC66D1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73670" y="1978480"/>
                <a:ext cx="749933" cy="756288"/>
              </a:xfrm>
              <a:prstGeom prst="rect">
                <a:avLst/>
              </a:prstGeom>
            </p:spPr>
          </p:pic>
        </p:grpSp>
        <p:grpSp>
          <p:nvGrpSpPr>
            <p:cNvPr id="129" name="Grup 128">
              <a:extLst>
                <a:ext uri="{FF2B5EF4-FFF2-40B4-BE49-F238E27FC236}">
                  <a16:creationId xmlns:a16="http://schemas.microsoft.com/office/drawing/2014/main" id="{4F2CF25C-73F4-45C6-B4D2-98DF657738CF}"/>
                </a:ext>
              </a:extLst>
            </p:cNvPr>
            <p:cNvGrpSpPr/>
            <p:nvPr/>
          </p:nvGrpSpPr>
          <p:grpSpPr>
            <a:xfrm>
              <a:off x="3287601" y="4936453"/>
              <a:ext cx="2425415" cy="761028"/>
              <a:chOff x="2713593" y="4658090"/>
              <a:chExt cx="2425415" cy="761028"/>
            </a:xfrm>
          </p:grpSpPr>
          <p:sp>
            <p:nvSpPr>
              <p:cNvPr id="136" name="Text Box 17">
                <a:extLst>
                  <a:ext uri="{FF2B5EF4-FFF2-40B4-BE49-F238E27FC236}">
                    <a16:creationId xmlns:a16="http://schemas.microsoft.com/office/drawing/2014/main" id="{08659786-A0F4-48B1-8C5B-F7D9ACD3DDDB}"/>
                  </a:ext>
                </a:extLst>
              </p:cNvPr>
              <p:cNvSpPr txBox="1">
                <a:spLocks noChangeArrowheads="1"/>
              </p:cNvSpPr>
              <p:nvPr/>
            </p:nvSpPr>
            <p:spPr bwMode="auto">
              <a:xfrm>
                <a:off x="3593852" y="4658090"/>
                <a:ext cx="1545156" cy="742538"/>
              </a:xfrm>
              <a:prstGeom prst="rect">
                <a:avLst/>
              </a:prstGeom>
              <a:solidFill>
                <a:srgbClr val="0066FF"/>
              </a:solidFill>
              <a:ln>
                <a:noFill/>
              </a:ln>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800" b="0" i="0" u="none" strike="noStrike" kern="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Tehlikeli madde Faktörü</a:t>
                </a:r>
              </a:p>
            </p:txBody>
          </p:sp>
          <p:pic>
            <p:nvPicPr>
              <p:cNvPr id="137" name="Resim 136">
                <a:extLst>
                  <a:ext uri="{FF2B5EF4-FFF2-40B4-BE49-F238E27FC236}">
                    <a16:creationId xmlns:a16="http://schemas.microsoft.com/office/drawing/2014/main" id="{10FE3842-43AA-4F3C-89FC-2BF9C5B623B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3593" y="4662830"/>
                <a:ext cx="749933" cy="756288"/>
              </a:xfrm>
              <a:prstGeom prst="rect">
                <a:avLst/>
              </a:prstGeom>
            </p:spPr>
          </p:pic>
        </p:grpSp>
        <p:grpSp>
          <p:nvGrpSpPr>
            <p:cNvPr id="130" name="Grup 129">
              <a:extLst>
                <a:ext uri="{FF2B5EF4-FFF2-40B4-BE49-F238E27FC236}">
                  <a16:creationId xmlns:a16="http://schemas.microsoft.com/office/drawing/2014/main" id="{F89E963B-80A6-40C6-ABF1-7CD37C8C2242}"/>
                </a:ext>
              </a:extLst>
            </p:cNvPr>
            <p:cNvGrpSpPr/>
            <p:nvPr/>
          </p:nvGrpSpPr>
          <p:grpSpPr>
            <a:xfrm>
              <a:off x="6301118" y="4892645"/>
              <a:ext cx="2394590" cy="756288"/>
              <a:chOff x="5473668" y="4575349"/>
              <a:chExt cx="2394590" cy="756288"/>
            </a:xfrm>
          </p:grpSpPr>
          <p:sp>
            <p:nvSpPr>
              <p:cNvPr id="134" name="Text Box 18">
                <a:extLst>
                  <a:ext uri="{FF2B5EF4-FFF2-40B4-BE49-F238E27FC236}">
                    <a16:creationId xmlns:a16="http://schemas.microsoft.com/office/drawing/2014/main" id="{8FEF3927-E2E6-492C-9CD1-DBD32B7421EC}"/>
                  </a:ext>
                </a:extLst>
              </p:cNvPr>
              <p:cNvSpPr txBox="1">
                <a:spLocks noChangeArrowheads="1"/>
              </p:cNvSpPr>
              <p:nvPr/>
            </p:nvSpPr>
            <p:spPr bwMode="auto">
              <a:xfrm>
                <a:off x="6364071" y="4588493"/>
                <a:ext cx="1504187" cy="720080"/>
              </a:xfrm>
              <a:prstGeom prst="rect">
                <a:avLst/>
              </a:prstGeom>
              <a:solidFill>
                <a:srgbClr val="0066FF"/>
              </a:solid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İnsanlar</a:t>
                </a:r>
              </a:p>
            </p:txBody>
          </p:sp>
          <p:pic>
            <p:nvPicPr>
              <p:cNvPr id="135" name="Resim 134">
                <a:extLst>
                  <a:ext uri="{FF2B5EF4-FFF2-40B4-BE49-F238E27FC236}">
                    <a16:creationId xmlns:a16="http://schemas.microsoft.com/office/drawing/2014/main" id="{FD35F70E-8BD2-4A77-A206-83B2E6D748B6}"/>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73668" y="4575349"/>
                <a:ext cx="749933" cy="756288"/>
              </a:xfrm>
              <a:prstGeom prst="rect">
                <a:avLst/>
              </a:prstGeom>
            </p:spPr>
          </p:pic>
        </p:grpSp>
        <p:grpSp>
          <p:nvGrpSpPr>
            <p:cNvPr id="131" name="Grup 130">
              <a:extLst>
                <a:ext uri="{FF2B5EF4-FFF2-40B4-BE49-F238E27FC236}">
                  <a16:creationId xmlns:a16="http://schemas.microsoft.com/office/drawing/2014/main" id="{62C116FB-6CB1-4975-AEA6-EEE1E4134D19}"/>
                </a:ext>
              </a:extLst>
            </p:cNvPr>
            <p:cNvGrpSpPr/>
            <p:nvPr/>
          </p:nvGrpSpPr>
          <p:grpSpPr>
            <a:xfrm>
              <a:off x="6298528" y="2326032"/>
              <a:ext cx="2393863" cy="732151"/>
              <a:chOff x="2713593" y="5574869"/>
              <a:chExt cx="2393863" cy="732151"/>
            </a:xfrm>
          </p:grpSpPr>
          <p:sp>
            <p:nvSpPr>
              <p:cNvPr id="132" name="Text Box 19">
                <a:extLst>
                  <a:ext uri="{FF2B5EF4-FFF2-40B4-BE49-F238E27FC236}">
                    <a16:creationId xmlns:a16="http://schemas.microsoft.com/office/drawing/2014/main" id="{01F6AC72-7A5E-4A06-9644-C23C1BEE899B}"/>
                  </a:ext>
                </a:extLst>
              </p:cNvPr>
              <p:cNvSpPr txBox="1">
                <a:spLocks noChangeArrowheads="1"/>
              </p:cNvSpPr>
              <p:nvPr/>
            </p:nvSpPr>
            <p:spPr bwMode="auto">
              <a:xfrm>
                <a:off x="3603269" y="5574869"/>
                <a:ext cx="1504187" cy="732151"/>
              </a:xfrm>
              <a:prstGeom prst="rect">
                <a:avLst/>
              </a:prstGeom>
              <a:solidFill>
                <a:srgbClr val="0066FF"/>
              </a:solid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1400" b="0" i="0" u="none" strike="noStrike" kern="0" cap="none" spc="0" normalizeH="0" baseline="0" noProof="0" dirty="0">
                    <a:ln>
                      <a:noFill/>
                    </a:ln>
                    <a:solidFill>
                      <a:srgbClr val="FFFFFF"/>
                    </a:solidFill>
                    <a:effectLst/>
                    <a:uLnTx/>
                    <a:uFillTx/>
                    <a:latin typeface="Arial" panose="020B0604020202020204" pitchFamily="34" charset="0"/>
                    <a:ea typeface="+mn-ea"/>
                    <a:cs typeface="+mn-cs"/>
                  </a:rPr>
                  <a:t>Muhtelif Dalga Faktörü</a:t>
                </a:r>
              </a:p>
            </p:txBody>
          </p:sp>
          <p:pic>
            <p:nvPicPr>
              <p:cNvPr id="133" name="Resim 132">
                <a:extLst>
                  <a:ext uri="{FF2B5EF4-FFF2-40B4-BE49-F238E27FC236}">
                    <a16:creationId xmlns:a16="http://schemas.microsoft.com/office/drawing/2014/main" id="{66F57EF2-6FDE-4DA9-95BF-8FCCEE5697B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713593" y="5589295"/>
                <a:ext cx="709388" cy="715400"/>
              </a:xfrm>
              <a:prstGeom prst="rect">
                <a:avLst/>
              </a:prstGeom>
            </p:spPr>
          </p:pic>
        </p:grpSp>
      </p:grpSp>
      <p:sp>
        <p:nvSpPr>
          <p:cNvPr id="2" name="Metin kutusu 1">
            <a:extLst>
              <a:ext uri="{FF2B5EF4-FFF2-40B4-BE49-F238E27FC236}">
                <a16:creationId xmlns:a16="http://schemas.microsoft.com/office/drawing/2014/main" id="{E5E20A18-4EAF-41BD-BE51-6FE662ED9D77}"/>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BAŞLICA TEHLİKE FAKTÖRLERİ</a:t>
            </a:r>
          </a:p>
        </p:txBody>
      </p:sp>
    </p:spTree>
    <p:extLst>
      <p:ext uri="{BB962C8B-B14F-4D97-AF65-F5344CB8AC3E}">
        <p14:creationId xmlns:p14="http://schemas.microsoft.com/office/powerpoint/2010/main" val="3662012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
                                        </p:tgtEl>
                                        <p:attrNameLst>
                                          <p:attrName>style.visibility</p:attrName>
                                        </p:attrNameLst>
                                      </p:cBhvr>
                                      <p:to>
                                        <p:strVal val="visible"/>
                                      </p:to>
                                    </p:set>
                                    <p:anim calcmode="lin" valueType="num">
                                      <p:cBhvr additive="base">
                                        <p:cTn id="13" dur="500" fill="hold"/>
                                        <p:tgtEl>
                                          <p:spTgt spid="112"/>
                                        </p:tgtEl>
                                        <p:attrNameLst>
                                          <p:attrName>ppt_x</p:attrName>
                                        </p:attrNameLst>
                                      </p:cBhvr>
                                      <p:tavLst>
                                        <p:tav tm="0">
                                          <p:val>
                                            <p:strVal val="#ppt_x"/>
                                          </p:val>
                                        </p:tav>
                                        <p:tav tm="100000">
                                          <p:val>
                                            <p:strVal val="#ppt_x"/>
                                          </p:val>
                                        </p:tav>
                                      </p:tavLst>
                                    </p:anim>
                                    <p:anim calcmode="lin" valueType="num">
                                      <p:cBhvr additive="base">
                                        <p:cTn id="1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4" name="Text Box 4">
            <a:extLst>
              <a:ext uri="{FF2B5EF4-FFF2-40B4-BE49-F238E27FC236}">
                <a16:creationId xmlns:a16="http://schemas.microsoft.com/office/drawing/2014/main" id="{5AA0743A-E895-4449-B37D-15EC47BBC95E}"/>
              </a:ext>
            </a:extLst>
          </p:cNvPr>
          <p:cNvSpPr txBox="1">
            <a:spLocks noChangeArrowheads="1"/>
          </p:cNvSpPr>
          <p:nvPr/>
        </p:nvSpPr>
        <p:spPr bwMode="auto">
          <a:xfrm>
            <a:off x="288131" y="1695157"/>
            <a:ext cx="8567737" cy="4708981"/>
          </a:xfrm>
          <a:prstGeom prst="rect">
            <a:avLst/>
          </a:prstGeom>
          <a:noFill/>
          <a:ln w="9525">
            <a:solidFill>
              <a:schemeClr val="tx1"/>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1200"/>
              </a:spcBef>
              <a:spcAft>
                <a:spcPts val="0"/>
              </a:spcAft>
              <a:buClrTx/>
              <a:buSzTx/>
              <a:buFont typeface="Wingdings" pitchFamily="2" charset="2"/>
              <a:buNone/>
              <a:tabLst/>
              <a:defRPr/>
            </a:pPr>
            <a:endParaRPr kumimoji="0" lang="tr-TR" sz="2800" b="1" i="0" u="none" strike="noStrike" kern="0" cap="none" spc="0" normalizeH="0" baseline="0" noProof="0" dirty="0">
              <a:ln>
                <a:noFill/>
              </a:ln>
              <a:solidFill>
                <a:srgbClr val="FFFF00"/>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 typeface="Wingdings" pitchFamily="2" charset="2"/>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MEKANİK TEHLİKELERİN İNSAN ÜZERİNDE ETKİLERİ</a:t>
            </a:r>
            <a:endParaRPr kumimoji="0" lang="tr-TR" sz="2800" b="0" i="0" u="none" strike="noStrike" kern="0" cap="none" spc="0" normalizeH="0" baseline="0" noProof="0" dirty="0">
              <a:ln>
                <a:noFill/>
              </a:ln>
              <a:solidFill>
                <a:prstClr val="white"/>
              </a:solidFill>
              <a:effectLst/>
              <a:uLnTx/>
              <a:uFillTx/>
              <a:latin typeface="Times New Roman" pitchFamily="18" charset="0"/>
              <a:ea typeface="+mn-ea"/>
              <a:cs typeface="+mn-cs"/>
            </a:endParaRPr>
          </a:p>
          <a:p>
            <a:pPr marL="1878013" marR="0" lvl="0" indent="-371475" algn="l" defTabSz="914400" rtl="0" eaLnBrk="1" fontAlgn="auto" latinLnBrk="0" hangingPunct="1">
              <a:lnSpc>
                <a:spcPct val="100000"/>
              </a:lnSpc>
              <a:spcBef>
                <a:spcPts val="1200"/>
              </a:spcBef>
              <a:spcAft>
                <a:spcPts val="0"/>
              </a:spcAft>
              <a:buClrTx/>
              <a:buSzTx/>
              <a:buFontTx/>
              <a:buAutoNum type="arabicPeriod"/>
              <a:tabLst/>
              <a:defRPr/>
            </a:pPr>
            <a:r>
              <a:rPr kumimoji="0" lang="tr-TR" sz="3200" b="0"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Psikolojik </a:t>
            </a:r>
          </a:p>
          <a:p>
            <a:pPr marL="1878013" marR="0" lvl="0" indent="-371475" algn="l" defTabSz="914400" rtl="0" eaLnBrk="1" fontAlgn="auto" latinLnBrk="0" hangingPunct="1">
              <a:lnSpc>
                <a:spcPct val="100000"/>
              </a:lnSpc>
              <a:spcBef>
                <a:spcPts val="1200"/>
              </a:spcBef>
              <a:spcAft>
                <a:spcPts val="0"/>
              </a:spcAft>
              <a:buClrTx/>
              <a:buSzTx/>
              <a:buFontTx/>
              <a:buAutoNum type="arabicPeriod"/>
              <a:tabLst/>
              <a:defRPr/>
            </a:pPr>
            <a:r>
              <a:rPr kumimoji="0" lang="tr-TR" sz="3200" b="0"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Hareket kısıtlılığı,</a:t>
            </a:r>
          </a:p>
          <a:p>
            <a:pPr marL="1878013" marR="0" lvl="0" indent="-371475" algn="l" defTabSz="914400" rtl="0" eaLnBrk="1" fontAlgn="auto" latinLnBrk="0" hangingPunct="1">
              <a:lnSpc>
                <a:spcPct val="100000"/>
              </a:lnSpc>
              <a:spcBef>
                <a:spcPts val="1200"/>
              </a:spcBef>
              <a:spcAft>
                <a:spcPts val="0"/>
              </a:spcAft>
              <a:buClrTx/>
              <a:buSzTx/>
              <a:buFontTx/>
              <a:buAutoNum type="arabicPeriod"/>
              <a:tabLst/>
              <a:defRPr/>
            </a:pPr>
            <a:r>
              <a:rPr kumimoji="0" lang="tr-TR" sz="3200" b="0"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Anatomik,</a:t>
            </a:r>
          </a:p>
          <a:p>
            <a:pPr marL="1878013" marR="0" lvl="0" indent="-371475" algn="l" defTabSz="914400" rtl="0" eaLnBrk="1" fontAlgn="auto" latinLnBrk="0" hangingPunct="1">
              <a:lnSpc>
                <a:spcPct val="100000"/>
              </a:lnSpc>
              <a:spcBef>
                <a:spcPts val="1200"/>
              </a:spcBef>
              <a:spcAft>
                <a:spcPts val="0"/>
              </a:spcAft>
              <a:buClrTx/>
              <a:buSzTx/>
              <a:buFontTx/>
              <a:buAutoNum type="arabicPeriod"/>
              <a:tabLst/>
              <a:defRPr/>
            </a:pPr>
            <a:r>
              <a:rPr kumimoji="0" lang="tr-TR" sz="3200" b="0"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Ölüm</a:t>
            </a:r>
            <a:endParaRPr kumimoji="0" lang="tr-TR" sz="32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tr-TR" sz="2800" b="0" i="0" u="none" strike="noStrike" kern="0" cap="none" spc="0" normalizeH="0" baseline="0" noProof="0" dirty="0">
                <a:ln>
                  <a:noFill/>
                </a:ln>
                <a:solidFill>
                  <a:prstClr val="white"/>
                </a:solidFill>
                <a:effectLst/>
                <a:uLnTx/>
                <a:uFillTx/>
                <a:latin typeface="Arial" pitchFamily="34" charset="0"/>
                <a:ea typeface="+mn-ea"/>
                <a:cs typeface="+mn-cs"/>
              </a:rPr>
              <a:t> </a:t>
            </a:r>
          </a:p>
        </p:txBody>
      </p:sp>
      <p:sp>
        <p:nvSpPr>
          <p:cNvPr id="5" name="Metin kutusu 4">
            <a:extLst>
              <a:ext uri="{FF2B5EF4-FFF2-40B4-BE49-F238E27FC236}">
                <a16:creationId xmlns:a16="http://schemas.microsoft.com/office/drawing/2014/main" id="{08A51ABB-7B56-4042-AC97-26E919F6959F}"/>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MEKANİK TEHLİKELER</a:t>
            </a:r>
          </a:p>
        </p:txBody>
      </p:sp>
      <p:sp>
        <p:nvSpPr>
          <p:cNvPr id="7" name="Metin kutusu 6">
            <a:extLst>
              <a:ext uri="{FF2B5EF4-FFF2-40B4-BE49-F238E27FC236}">
                <a16:creationId xmlns:a16="http://schemas.microsoft.com/office/drawing/2014/main" id="{255BC630-EE8C-44F4-830B-8F1DF2AB1D0C}"/>
              </a:ext>
            </a:extLst>
          </p:cNvPr>
          <p:cNvSpPr txBox="1"/>
          <p:nvPr/>
        </p:nvSpPr>
        <p:spPr>
          <a:xfrm rot="18782449">
            <a:off x="6147576" y="4209775"/>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SEZGİSEL</a:t>
            </a:r>
          </a:p>
        </p:txBody>
      </p:sp>
    </p:spTree>
    <p:extLst>
      <p:ext uri="{BB962C8B-B14F-4D97-AF65-F5344CB8AC3E}">
        <p14:creationId xmlns:p14="http://schemas.microsoft.com/office/powerpoint/2010/main" val="829367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08A51ABB-7B56-4042-AC97-26E919F6959F}"/>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MEKANİK TEHLİKELER</a:t>
            </a:r>
          </a:p>
        </p:txBody>
      </p:sp>
      <p:sp>
        <p:nvSpPr>
          <p:cNvPr id="7" name="Text Box 3">
            <a:extLst>
              <a:ext uri="{FF2B5EF4-FFF2-40B4-BE49-F238E27FC236}">
                <a16:creationId xmlns:a16="http://schemas.microsoft.com/office/drawing/2014/main" id="{8A4F6D3F-64A7-46A0-84A1-78B59FD9B8A7}"/>
              </a:ext>
            </a:extLst>
          </p:cNvPr>
          <p:cNvSpPr txBox="1">
            <a:spLocks noChangeArrowheads="1"/>
          </p:cNvSpPr>
          <p:nvPr/>
        </p:nvSpPr>
        <p:spPr bwMode="auto">
          <a:xfrm>
            <a:off x="160135" y="1598239"/>
            <a:ext cx="8823729" cy="4924425"/>
          </a:xfrm>
          <a:prstGeom prst="rect">
            <a:avLst/>
          </a:prstGeom>
          <a:noFill/>
          <a:ln w="9525">
            <a:solidFill>
              <a:schemeClr val="tx1"/>
            </a:solid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Çarpma, Bir şeyin Çarpması,</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Parça fırlaması,</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Ezilme, sıkışma,</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Kesme ve ayırma,</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İtme, Zorlanma, Batma, Delme, </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Düşme, Kayma, Sürüklenme,</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Denge Kaybı</a:t>
            </a:r>
            <a:endParaRPr kumimoji="0" lang="en-US" sz="2400" b="0"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Dolanma ve sarma,</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İçine çekme ve kapma,</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Sürtünme ve ovalama,</a:t>
            </a:r>
          </a:p>
          <a:p>
            <a:pPr marL="1441450" marR="0" lvl="0" indent="-342900" algn="l" defTabSz="914400" rtl="0" eaLnBrk="1" fontAlgn="base" latinLnBrk="0" hangingPunct="1">
              <a:lnSpc>
                <a:spcPct val="100000"/>
              </a:lnSpc>
              <a:spcBef>
                <a:spcPts val="600"/>
              </a:spcBef>
              <a:spcAft>
                <a:spcPct val="0"/>
              </a:spcAft>
              <a:buClrTx/>
              <a:buSzTx/>
              <a:buFont typeface="Wingdings" panose="05000000000000000000" pitchFamily="2" charset="2"/>
              <a:buChar cha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Doğrama, Parçalama </a:t>
            </a:r>
          </a:p>
        </p:txBody>
      </p:sp>
      <p:sp>
        <p:nvSpPr>
          <p:cNvPr id="8" name="Metin kutusu 7">
            <a:extLst>
              <a:ext uri="{FF2B5EF4-FFF2-40B4-BE49-F238E27FC236}">
                <a16:creationId xmlns:a16="http://schemas.microsoft.com/office/drawing/2014/main" id="{2DADFE29-CFE7-490E-9050-594AF0B8A7BE}"/>
              </a:ext>
            </a:extLst>
          </p:cNvPr>
          <p:cNvSpPr txBox="1"/>
          <p:nvPr/>
        </p:nvSpPr>
        <p:spPr>
          <a:xfrm rot="18782449">
            <a:off x="7110355" y="2273030"/>
            <a:ext cx="1914967"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SEZGİSEL</a:t>
            </a:r>
          </a:p>
        </p:txBody>
      </p:sp>
    </p:spTree>
    <p:extLst>
      <p:ext uri="{BB962C8B-B14F-4D97-AF65-F5344CB8AC3E}">
        <p14:creationId xmlns:p14="http://schemas.microsoft.com/office/powerpoint/2010/main" val="3880219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08A51ABB-7B56-4042-AC97-26E919F6959F}"/>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FİZİKSEL TEHLİKELER</a:t>
            </a:r>
          </a:p>
        </p:txBody>
      </p:sp>
      <p:sp>
        <p:nvSpPr>
          <p:cNvPr id="8" name="Text Box 4">
            <a:extLst>
              <a:ext uri="{FF2B5EF4-FFF2-40B4-BE49-F238E27FC236}">
                <a16:creationId xmlns:a16="http://schemas.microsoft.com/office/drawing/2014/main" id="{76536AB8-7277-4B7C-91EC-2234E9FC47C1}"/>
              </a:ext>
            </a:extLst>
          </p:cNvPr>
          <p:cNvSpPr txBox="1">
            <a:spLocks noChangeArrowheads="1"/>
          </p:cNvSpPr>
          <p:nvPr/>
        </p:nvSpPr>
        <p:spPr bwMode="auto">
          <a:xfrm>
            <a:off x="288131" y="1741323"/>
            <a:ext cx="8567737" cy="4662815"/>
          </a:xfrm>
          <a:prstGeom prst="rect">
            <a:avLst/>
          </a:prstGeom>
          <a:noFill/>
          <a:ln w="9525">
            <a:solidFill>
              <a:schemeClr val="tx1"/>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ts val="1200"/>
              </a:spcBef>
              <a:spcAft>
                <a:spcPct val="0"/>
              </a:spcAft>
              <a:buClrTx/>
              <a:buSzTx/>
              <a:buFont typeface="Wingdings" pitchFamily="2" charset="2"/>
              <a:buNone/>
              <a:tabLst/>
              <a:defRPr/>
            </a:pP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514350" marR="0" lvl="0" indent="-514350" algn="l" defTabSz="914400" rtl="0" eaLnBrk="1" fontAlgn="base" latinLnBrk="0" hangingPunct="1">
              <a:lnSpc>
                <a:spcPct val="100000"/>
              </a:lnSpc>
              <a:spcBef>
                <a:spcPts val="24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Arial" pitchFamily="34" charset="0"/>
                <a:ea typeface="+mn-ea"/>
                <a:cs typeface="+mn-cs"/>
              </a:rPr>
              <a:t>Aşırı gürültü ortamlarda çalışmak, </a:t>
            </a:r>
          </a:p>
          <a:p>
            <a:pPr marL="514350" marR="0" lvl="0" indent="-514350" algn="l" defTabSz="914400" rtl="0" eaLnBrk="1" fontAlgn="base" latinLnBrk="0" hangingPunct="1">
              <a:lnSpc>
                <a:spcPct val="100000"/>
              </a:lnSpc>
              <a:spcBef>
                <a:spcPts val="24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Arial" pitchFamily="34" charset="0"/>
                <a:ea typeface="+mn-ea"/>
                <a:cs typeface="+mn-cs"/>
              </a:rPr>
              <a:t>Titreşimli el aleti veya makine kullanmak,</a:t>
            </a:r>
          </a:p>
          <a:p>
            <a:pPr marL="514350" marR="0" lvl="0" indent="-514350" algn="l" defTabSz="914400" rtl="0" eaLnBrk="1" fontAlgn="base" latinLnBrk="0" hangingPunct="1">
              <a:lnSpc>
                <a:spcPct val="100000"/>
              </a:lnSpc>
              <a:spcBef>
                <a:spcPts val="24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Arial" pitchFamily="34" charset="0"/>
                <a:ea typeface="+mn-ea"/>
                <a:cs typeface="+mn-cs"/>
              </a:rPr>
              <a:t> Ortam hava konfor limitlerinin dışında çalışmak,</a:t>
            </a:r>
          </a:p>
          <a:p>
            <a:pPr marL="514350" marR="0" lvl="0" indent="-514350" algn="l" defTabSz="914400" rtl="0" eaLnBrk="1" fontAlgn="base" latinLnBrk="0" hangingPunct="1">
              <a:lnSpc>
                <a:spcPct val="100000"/>
              </a:lnSpc>
              <a:spcBef>
                <a:spcPts val="18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Arial" pitchFamily="34" charset="0"/>
                <a:ea typeface="+mn-ea"/>
                <a:cs typeface="+mn-cs"/>
              </a:rPr>
              <a:t> Yüksek Isı olan ortamda çalışmak,  </a:t>
            </a:r>
          </a:p>
          <a:p>
            <a:pPr marL="514350" marR="0" lvl="0" indent="-514350" algn="l" defTabSz="914400" rtl="0" eaLnBrk="1" fontAlgn="base" latinLnBrk="0" hangingPunct="1">
              <a:lnSpc>
                <a:spcPct val="100000"/>
              </a:lnSpc>
              <a:spcBef>
                <a:spcPts val="18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tr-TR" sz="2800" b="0" i="0" u="none" strike="noStrike" kern="1200" cap="none" spc="0" normalizeH="0" baseline="0" noProof="0" dirty="0">
                <a:ln>
                  <a:noFill/>
                </a:ln>
                <a:solidFill>
                  <a:prstClr val="white"/>
                </a:solidFill>
                <a:effectLst/>
                <a:uLnTx/>
                <a:uFillTx/>
                <a:latin typeface="Arial" pitchFamily="34" charset="0"/>
                <a:ea typeface="+mn-ea"/>
                <a:cs typeface="+mn-cs"/>
              </a:rPr>
              <a:t>Yetersiz veya aşırı aydınlatmada çalışmak</a:t>
            </a: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a:t>
            </a:r>
          </a:p>
          <a:p>
            <a:pPr marL="0" marR="0" lvl="0" indent="0" algn="l" defTabSz="914400" rtl="0" eaLnBrk="1" fontAlgn="base" latinLnBrk="0" hangingPunct="1">
              <a:lnSpc>
                <a:spcPct val="100000"/>
              </a:lnSpc>
              <a:spcBef>
                <a:spcPts val="1800"/>
              </a:spcBef>
              <a:spcAft>
                <a:spcPct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9" name="Metin kutusu 8">
            <a:extLst>
              <a:ext uri="{FF2B5EF4-FFF2-40B4-BE49-F238E27FC236}">
                <a16:creationId xmlns:a16="http://schemas.microsoft.com/office/drawing/2014/main" id="{9B4D93D8-83EE-4B76-BF34-F211119E687D}"/>
              </a:ext>
            </a:extLst>
          </p:cNvPr>
          <p:cNvSpPr txBox="1"/>
          <p:nvPr/>
        </p:nvSpPr>
        <p:spPr>
          <a:xfrm rot="18782449">
            <a:off x="6984039" y="2251106"/>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SEZGİSEL</a:t>
            </a:r>
          </a:p>
        </p:txBody>
      </p:sp>
      <p:sp>
        <p:nvSpPr>
          <p:cNvPr id="10" name="Metin kutusu 9">
            <a:extLst>
              <a:ext uri="{FF2B5EF4-FFF2-40B4-BE49-F238E27FC236}">
                <a16:creationId xmlns:a16="http://schemas.microsoft.com/office/drawing/2014/main" id="{AF3AD093-9DD3-494C-9336-0800C8F08890}"/>
              </a:ext>
            </a:extLst>
          </p:cNvPr>
          <p:cNvSpPr txBox="1"/>
          <p:nvPr/>
        </p:nvSpPr>
        <p:spPr>
          <a:xfrm rot="18782449">
            <a:off x="7254839" y="2504654"/>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BİLGİSEL</a:t>
            </a:r>
          </a:p>
        </p:txBody>
      </p:sp>
    </p:spTree>
    <p:extLst>
      <p:ext uri="{BB962C8B-B14F-4D97-AF65-F5344CB8AC3E}">
        <p14:creationId xmlns:p14="http://schemas.microsoft.com/office/powerpoint/2010/main" val="402728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8" name="Metin kutusu 7">
            <a:extLst>
              <a:ext uri="{FF2B5EF4-FFF2-40B4-BE49-F238E27FC236}">
                <a16:creationId xmlns:a16="http://schemas.microsoft.com/office/drawing/2014/main" id="{BE1C0753-9B63-45B3-9133-3FEF1F45FDBB}"/>
              </a:ext>
            </a:extLst>
          </p:cNvPr>
          <p:cNvSpPr txBox="1"/>
          <p:nvPr/>
        </p:nvSpPr>
        <p:spPr>
          <a:xfrm>
            <a:off x="179449" y="1772816"/>
            <a:ext cx="8785101" cy="47551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Endüstride gürültü</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işyerlerinde çalışanların üzerinde fizyolojik ve psikolojik etkiler bırakan ve iş verimini olumsuz yönde etkileyen sesler olarak tanımlanabilir.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GÜRÜLTÜNÜN İNSAN ÜZERİNDEKİ ETKİLERİ</a:t>
            </a:r>
          </a:p>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Fiziksel Etkileri</a:t>
            </a: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Geçici veya sürekli işitme bozuklukları</a:t>
            </a:r>
          </a:p>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Fizyolojik Etkileri</a:t>
            </a: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Kan basıncının artması, dolaşım bozuklukları, solunumda hızlanma, kalp atışlarında yavaşlama, ani refleks.</a:t>
            </a:r>
          </a:p>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Psikolojik Etkileri</a:t>
            </a: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Davranış bozuklukları, aşırı sinirlilik ve stres.</a:t>
            </a:r>
          </a:p>
          <a:p>
            <a:pPr marL="0" marR="0" lvl="0" indent="0" algn="l" defTabSz="914400" rtl="0" eaLnBrk="1" fontAlgn="base" latinLnBrk="0" hangingPunct="1">
              <a:lnSpc>
                <a:spcPct val="100000"/>
              </a:lnSpc>
              <a:spcBef>
                <a:spcPts val="1200"/>
              </a:spcBef>
              <a:spcAft>
                <a:spcPts val="60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Performans Etkileri</a:t>
            </a: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İş veriminin düşmesi, konsantrasyon bozukluğu, hareketlerin yavaşlaması. </a:t>
            </a: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9" name="Metin kutusu 8">
            <a:extLst>
              <a:ext uri="{FF2B5EF4-FFF2-40B4-BE49-F238E27FC236}">
                <a16:creationId xmlns:a16="http://schemas.microsoft.com/office/drawing/2014/main" id="{AAE1BFC0-46DC-46BD-B6FB-6CBE2F0D4D61}"/>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GÜRÜLTÜ</a:t>
            </a:r>
          </a:p>
        </p:txBody>
      </p:sp>
      <p:sp>
        <p:nvSpPr>
          <p:cNvPr id="5" name="Metin kutusu 4">
            <a:extLst>
              <a:ext uri="{FF2B5EF4-FFF2-40B4-BE49-F238E27FC236}">
                <a16:creationId xmlns:a16="http://schemas.microsoft.com/office/drawing/2014/main" id="{0A633CFC-8156-4D0D-BF1F-D96C8AB19339}"/>
              </a:ext>
            </a:extLst>
          </p:cNvPr>
          <p:cNvSpPr txBox="1"/>
          <p:nvPr/>
        </p:nvSpPr>
        <p:spPr>
          <a:xfrm>
            <a:off x="6156176" y="1351542"/>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SEZGİSEL</a:t>
            </a:r>
          </a:p>
        </p:txBody>
      </p:sp>
      <p:sp>
        <p:nvSpPr>
          <p:cNvPr id="7" name="Metin kutusu 6">
            <a:extLst>
              <a:ext uri="{FF2B5EF4-FFF2-40B4-BE49-F238E27FC236}">
                <a16:creationId xmlns:a16="http://schemas.microsoft.com/office/drawing/2014/main" id="{D0E487D6-FC3E-4404-9075-D4D2B432BE46}"/>
              </a:ext>
            </a:extLst>
          </p:cNvPr>
          <p:cNvSpPr txBox="1"/>
          <p:nvPr/>
        </p:nvSpPr>
        <p:spPr>
          <a:xfrm>
            <a:off x="7536539" y="1362124"/>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BİLGİSEL</a:t>
            </a:r>
          </a:p>
        </p:txBody>
      </p:sp>
    </p:spTree>
    <p:extLst>
      <p:ext uri="{BB962C8B-B14F-4D97-AF65-F5344CB8AC3E}">
        <p14:creationId xmlns:p14="http://schemas.microsoft.com/office/powerpoint/2010/main" val="25557091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 calcmode="lin" valueType="num">
                                      <p:cBhvr additive="base">
                                        <p:cTn id="3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299840"/>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4" name="Metin kutusu 3">
            <a:extLst>
              <a:ext uri="{FF2B5EF4-FFF2-40B4-BE49-F238E27FC236}">
                <a16:creationId xmlns:a16="http://schemas.microsoft.com/office/drawing/2014/main" id="{06AE5C47-25AC-4F90-B632-BE871B4C0822}"/>
              </a:ext>
            </a:extLst>
          </p:cNvPr>
          <p:cNvSpPr txBox="1"/>
          <p:nvPr/>
        </p:nvSpPr>
        <p:spPr>
          <a:xfrm>
            <a:off x="1869165" y="1124744"/>
            <a:ext cx="489654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b="1" i="0" u="none" strike="noStrike" kern="1200" cap="none" spc="0" normalizeH="0" baseline="0" noProof="0" dirty="0">
                <a:ln>
                  <a:noFill/>
                </a:ln>
                <a:solidFill>
                  <a:srgbClr val="FFFF00"/>
                </a:solidFill>
                <a:effectLst/>
                <a:uLnTx/>
                <a:uFillTx/>
                <a:latin typeface="Times New Roman" pitchFamily="18" charset="0"/>
                <a:ea typeface="+mn-ea"/>
                <a:cs typeface="+mn-cs"/>
              </a:rPr>
              <a:t>GÜRÜLTÜ</a:t>
            </a:r>
          </a:p>
        </p:txBody>
      </p:sp>
      <p:sp>
        <p:nvSpPr>
          <p:cNvPr id="5" name="Slayt Numarası Yer Tutucusu 2">
            <a:extLst>
              <a:ext uri="{FF2B5EF4-FFF2-40B4-BE49-F238E27FC236}">
                <a16:creationId xmlns:a16="http://schemas.microsoft.com/office/drawing/2014/main" id="{6083809F-642E-4536-B998-AB629F8E0650}"/>
              </a:ext>
            </a:extLst>
          </p:cNvPr>
          <p:cNvSpPr txBox="1">
            <a:spLocks/>
          </p:cNvSpPr>
          <p:nvPr/>
        </p:nvSpPr>
        <p:spPr>
          <a:xfrm>
            <a:off x="7899617" y="6481018"/>
            <a:ext cx="1152525" cy="260350"/>
          </a:xfrm>
          <a:prstGeom prst="rect">
            <a:avLst/>
          </a:prstGeom>
        </p:spPr>
        <p:txBody>
          <a:bodyPr vert="horz" lIns="91440" tIns="45720" rIns="91440" bIns="45720" rtlCol="0" anchor="ctr"/>
          <a:lstStyle>
            <a:defPPr>
              <a:defRPr lang="tr-TR"/>
            </a:defPPr>
            <a:lvl1pPr algn="r" rtl="0" fontAlgn="base">
              <a:spcBef>
                <a:spcPct val="0"/>
              </a:spcBef>
              <a:spcAft>
                <a:spcPct val="0"/>
              </a:spcAft>
              <a:defRPr sz="750" b="1" kern="1200">
                <a:solidFill>
                  <a:schemeClr val="tx1">
                    <a:lumMod val="95000"/>
                  </a:schemeClr>
                </a:solidFill>
                <a:effectLst>
                  <a:outerShdw blurRad="50800" dist="38100" dir="2700000" algn="tl" rotWithShape="0">
                    <a:schemeClr val="bg1">
                      <a:alpha val="43000"/>
                    </a:schemeClr>
                  </a:outerShdw>
                </a:effectLst>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9270423B-BDA0-4DE2-B8B8-5745A5FFB079}"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1">
            <a:extLst>
              <a:ext uri="{FF2B5EF4-FFF2-40B4-BE49-F238E27FC236}">
                <a16:creationId xmlns:a16="http://schemas.microsoft.com/office/drawing/2014/main" id="{A581B39A-1E03-42C0-BF1B-8278A6952930}"/>
              </a:ext>
            </a:extLst>
          </p:cNvPr>
          <p:cNvSpPr txBox="1">
            <a:spLocks noChangeArrowheads="1"/>
          </p:cNvSpPr>
          <p:nvPr/>
        </p:nvSpPr>
        <p:spPr bwMode="auto">
          <a:xfrm>
            <a:off x="7323354" y="2880568"/>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pic>
        <p:nvPicPr>
          <p:cNvPr id="11" name="Resim 10" descr="https://encrypted-tbn1.gstatic.com/images?q=tbn:ANd9GcTb-GdlrJKeSbyT5pox3FOf-LlZVJZsZ5MHa34eGm3bZ6D_8JgTkQ">
            <a:extLst>
              <a:ext uri="{FF2B5EF4-FFF2-40B4-BE49-F238E27FC236}">
                <a16:creationId xmlns:a16="http://schemas.microsoft.com/office/drawing/2014/main" id="{38F5D8EF-4E38-4AB5-946A-6EAA3F159A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4028" y="4649131"/>
            <a:ext cx="3429275" cy="2055736"/>
          </a:xfrm>
          <a:prstGeom prst="rect">
            <a:avLst/>
          </a:prstGeom>
          <a:noFill/>
          <a:ln>
            <a:noFill/>
          </a:ln>
        </p:spPr>
      </p:pic>
      <p:pic>
        <p:nvPicPr>
          <p:cNvPr id="12" name="Resim 11" descr="https://encrypted-tbn2.gstatic.com/images?q=tbn:ANd9GcTJp5j2KaTc4mFILWowJmb23aXPw8N8LG1sGHKpX7UOvrlkDeap">
            <a:extLst>
              <a:ext uri="{FF2B5EF4-FFF2-40B4-BE49-F238E27FC236}">
                <a16:creationId xmlns:a16="http://schemas.microsoft.com/office/drawing/2014/main" id="{E8CA2B20-DC02-48A9-AC91-C508E89F96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18254" y="4646345"/>
            <a:ext cx="3857625" cy="1964848"/>
          </a:xfrm>
          <a:prstGeom prst="rect">
            <a:avLst/>
          </a:prstGeom>
          <a:noFill/>
          <a:ln>
            <a:noFill/>
          </a:ln>
        </p:spPr>
      </p:pic>
      <p:pic>
        <p:nvPicPr>
          <p:cNvPr id="13" name="Resim 12" descr="doppler">
            <a:extLst>
              <a:ext uri="{FF2B5EF4-FFF2-40B4-BE49-F238E27FC236}">
                <a16:creationId xmlns:a16="http://schemas.microsoft.com/office/drawing/2014/main" id="{80491AA5-8D81-415A-A67D-135CCF9F1F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92405" y="1793721"/>
            <a:ext cx="3857625" cy="2605866"/>
          </a:xfrm>
          <a:prstGeom prst="rect">
            <a:avLst/>
          </a:prstGeom>
          <a:noFill/>
          <a:ln>
            <a:noFill/>
          </a:ln>
        </p:spPr>
      </p:pic>
      <p:pic>
        <p:nvPicPr>
          <p:cNvPr id="14" name="Resim 13" descr="https://encrypted-tbn2.gstatic.com/images?q=tbn:ANd9GcRZKZAnXQw2FQMLKimeC-j6Z5tvsVZrGvtEp3YQGBCELxQp_1EZBg">
            <a:extLst>
              <a:ext uri="{FF2B5EF4-FFF2-40B4-BE49-F238E27FC236}">
                <a16:creationId xmlns:a16="http://schemas.microsoft.com/office/drawing/2014/main" id="{A205F628-1680-4003-9A8C-8E42B22F6DD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44028" y="1785681"/>
            <a:ext cx="3411948" cy="2613906"/>
          </a:xfrm>
          <a:prstGeom prst="rect">
            <a:avLst/>
          </a:prstGeom>
          <a:noFill/>
          <a:ln>
            <a:noFill/>
          </a:ln>
        </p:spPr>
      </p:pic>
    </p:spTree>
    <p:extLst>
      <p:ext uri="{BB962C8B-B14F-4D97-AF65-F5344CB8AC3E}">
        <p14:creationId xmlns:p14="http://schemas.microsoft.com/office/powerpoint/2010/main" val="39721998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2" name="Dikdörtgen 1">
            <a:extLst>
              <a:ext uri="{FF2B5EF4-FFF2-40B4-BE49-F238E27FC236}">
                <a16:creationId xmlns:a16="http://schemas.microsoft.com/office/drawing/2014/main" id="{5E58136F-826D-459C-AAD2-A86DEE8BD2F0}"/>
              </a:ext>
            </a:extLst>
          </p:cNvPr>
          <p:cNvSpPr/>
          <p:nvPr/>
        </p:nvSpPr>
        <p:spPr>
          <a:xfrm>
            <a:off x="107504" y="1196752"/>
            <a:ext cx="8613326" cy="600164"/>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ts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Lucida Sans Unicode" panose="020B0602030504020204" pitchFamily="34" charset="0"/>
                <a:ea typeface="Calibri" panose="020F0502020204030204" pitchFamily="34" charset="0"/>
                <a:cs typeface="Times New Roman" panose="02020603050405020304" pitchFamily="18" charset="0"/>
              </a:rPr>
              <a:t>GÜVENLİK DENETİM VE KONTROL SİSTEMLERİ</a:t>
            </a:r>
            <a:endParaRPr kumimoji="0" lang="tr-TR" sz="24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Metin kutusu 3">
            <a:extLst>
              <a:ext uri="{FF2B5EF4-FFF2-40B4-BE49-F238E27FC236}">
                <a16:creationId xmlns:a16="http://schemas.microsoft.com/office/drawing/2014/main" id="{B81B56D8-B3C0-4308-BFDC-FD1FE1C32544}"/>
              </a:ext>
            </a:extLst>
          </p:cNvPr>
          <p:cNvSpPr txBox="1"/>
          <p:nvPr/>
        </p:nvSpPr>
        <p:spPr>
          <a:xfrm>
            <a:off x="3167844" y="1706358"/>
            <a:ext cx="2808312"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srgbClr val="FFFF00"/>
                </a:solidFill>
                <a:effectLst/>
                <a:uLnTx/>
                <a:uFillTx/>
                <a:latin typeface="Times New Roman" pitchFamily="18" charset="0"/>
                <a:ea typeface="+mn-ea"/>
                <a:cs typeface="+mn-cs"/>
              </a:rPr>
              <a:t>GÜDEK</a:t>
            </a:r>
          </a:p>
        </p:txBody>
      </p:sp>
      <p:sp>
        <p:nvSpPr>
          <p:cNvPr id="3" name="Metin kutusu 2">
            <a:extLst>
              <a:ext uri="{FF2B5EF4-FFF2-40B4-BE49-F238E27FC236}">
                <a16:creationId xmlns:a16="http://schemas.microsoft.com/office/drawing/2014/main" id="{40A17C5B-4E8E-4885-8D00-0B55DA7BECEA}"/>
              </a:ext>
            </a:extLst>
          </p:cNvPr>
          <p:cNvSpPr txBox="1"/>
          <p:nvPr/>
        </p:nvSpPr>
        <p:spPr>
          <a:xfrm>
            <a:off x="827584" y="2852936"/>
            <a:ext cx="7893246" cy="2716578"/>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GÜVENLİK, DENETİM VE KONTROL SİSTEMLERİ</a:t>
            </a:r>
          </a:p>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FELSEFESİ</a:t>
            </a:r>
          </a:p>
        </p:txBody>
      </p:sp>
    </p:spTree>
    <p:extLst>
      <p:ext uri="{BB962C8B-B14F-4D97-AF65-F5344CB8AC3E}">
        <p14:creationId xmlns:p14="http://schemas.microsoft.com/office/powerpoint/2010/main" val="27755808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4" name="Metin kutusu 3">
            <a:extLst>
              <a:ext uri="{FF2B5EF4-FFF2-40B4-BE49-F238E27FC236}">
                <a16:creationId xmlns:a16="http://schemas.microsoft.com/office/drawing/2014/main" id="{06AE5C47-25AC-4F90-B632-BE871B4C0822}"/>
              </a:ext>
            </a:extLst>
          </p:cNvPr>
          <p:cNvSpPr txBox="1"/>
          <p:nvPr/>
        </p:nvSpPr>
        <p:spPr>
          <a:xfrm>
            <a:off x="1869165" y="1124744"/>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GÜRÜLTÜ</a:t>
            </a:r>
          </a:p>
        </p:txBody>
      </p:sp>
      <p:sp>
        <p:nvSpPr>
          <p:cNvPr id="5" name="Slayt Numarası Yer Tutucusu 2">
            <a:extLst>
              <a:ext uri="{FF2B5EF4-FFF2-40B4-BE49-F238E27FC236}">
                <a16:creationId xmlns:a16="http://schemas.microsoft.com/office/drawing/2014/main" id="{6083809F-642E-4536-B998-AB629F8E0650}"/>
              </a:ext>
            </a:extLst>
          </p:cNvPr>
          <p:cNvSpPr txBox="1">
            <a:spLocks/>
          </p:cNvSpPr>
          <p:nvPr/>
        </p:nvSpPr>
        <p:spPr>
          <a:xfrm>
            <a:off x="7899617" y="6220191"/>
            <a:ext cx="1152525" cy="260350"/>
          </a:xfrm>
          <a:prstGeom prst="rect">
            <a:avLst/>
          </a:prstGeom>
        </p:spPr>
        <p:txBody>
          <a:bodyPr vert="horz" lIns="91440" tIns="45720" rIns="91440" bIns="45720" rtlCol="0" anchor="ctr"/>
          <a:lstStyle>
            <a:defPPr>
              <a:defRPr lang="tr-TR"/>
            </a:defPPr>
            <a:lvl1pPr algn="r" rtl="0" fontAlgn="base">
              <a:spcBef>
                <a:spcPct val="0"/>
              </a:spcBef>
              <a:spcAft>
                <a:spcPct val="0"/>
              </a:spcAft>
              <a:defRPr sz="750" b="1" kern="1200">
                <a:solidFill>
                  <a:schemeClr val="tx1">
                    <a:lumMod val="95000"/>
                  </a:schemeClr>
                </a:solidFill>
                <a:effectLst>
                  <a:outerShdw blurRad="50800" dist="38100" dir="2700000" algn="tl" rotWithShape="0">
                    <a:schemeClr val="bg1">
                      <a:alpha val="43000"/>
                    </a:schemeClr>
                  </a:outerShdw>
                </a:effectLst>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9270423B-BDA0-4DE2-B8B8-5745A5FFB079}"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1">
            <a:extLst>
              <a:ext uri="{FF2B5EF4-FFF2-40B4-BE49-F238E27FC236}">
                <a16:creationId xmlns:a16="http://schemas.microsoft.com/office/drawing/2014/main" id="{A581B39A-1E03-42C0-BF1B-8278A6952930}"/>
              </a:ext>
            </a:extLst>
          </p:cNvPr>
          <p:cNvSpPr txBox="1">
            <a:spLocks noChangeArrowheads="1"/>
          </p:cNvSpPr>
          <p:nvPr/>
        </p:nvSpPr>
        <p:spPr bwMode="auto">
          <a:xfrm>
            <a:off x="7323354" y="2619741"/>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8" name="Metin kutusu 3">
            <a:extLst>
              <a:ext uri="{FF2B5EF4-FFF2-40B4-BE49-F238E27FC236}">
                <a16:creationId xmlns:a16="http://schemas.microsoft.com/office/drawing/2014/main" id="{495B0C5C-B0B8-4749-AF9A-32FE0FA310D1}"/>
              </a:ext>
            </a:extLst>
          </p:cNvPr>
          <p:cNvSpPr txBox="1">
            <a:spLocks noChangeArrowheads="1"/>
          </p:cNvSpPr>
          <p:nvPr/>
        </p:nvSpPr>
        <p:spPr bwMode="auto">
          <a:xfrm>
            <a:off x="298276" y="4452420"/>
            <a:ext cx="4417740" cy="198124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Arial" charset="0"/>
                <a:ea typeface="+mn-ea"/>
                <a:cs typeface="+mn-cs"/>
              </a:rPr>
              <a:t> </a:t>
            </a:r>
            <a:r>
              <a:rPr kumimoji="0" lang="tr-TR" sz="1400" b="1" i="0" u="sng" strike="noStrike" kern="1200" cap="none" spc="0" normalizeH="0" baseline="0" noProof="0" dirty="0">
                <a:ln>
                  <a:noFill/>
                </a:ln>
                <a:solidFill>
                  <a:srgbClr val="FFFFFF"/>
                </a:solidFill>
                <a:effectLst/>
                <a:uLnTx/>
                <a:uFillTx/>
                <a:latin typeface="Arial" charset="0"/>
                <a:ea typeface="+mn-ea"/>
                <a:cs typeface="+mn-cs"/>
              </a:rPr>
              <a:t>GÜRÜLTÜ AZALTMA   DERECESİ</a:t>
            </a:r>
            <a:endParaRPr kumimoji="0" lang="tr-TR" sz="14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Arial" charset="0"/>
                <a:ea typeface="+mn-ea"/>
                <a:cs typeface="+mn-cs"/>
              </a:rPr>
              <a:t>Pamuk	 	5 - 16  </a:t>
            </a:r>
            <a:r>
              <a:rPr kumimoji="0" lang="tr-TR" sz="1800" b="0" i="0" u="none" strike="noStrike" kern="1200" cap="none" spc="0" normalizeH="0" baseline="0" noProof="0" dirty="0" err="1">
                <a:ln>
                  <a:noFill/>
                </a:ln>
                <a:solidFill>
                  <a:srgbClr val="FFFFFF"/>
                </a:solidFill>
                <a:effectLst/>
                <a:uLnTx/>
                <a:uFillTx/>
                <a:latin typeface="Arial" charset="0"/>
                <a:ea typeface="+mn-ea"/>
                <a:cs typeface="+mn-cs"/>
              </a:rPr>
              <a:t>db</a:t>
            </a:r>
            <a:endParaRPr kumimoji="0" lang="tr-TR" sz="18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Arial" charset="0"/>
                <a:ea typeface="+mn-ea"/>
                <a:cs typeface="+mn-cs"/>
              </a:rPr>
              <a:t>Parafinli pamuk	20 - 35  </a:t>
            </a:r>
            <a:r>
              <a:rPr kumimoji="0" lang="tr-TR" sz="1800" b="0" i="0" u="none" strike="noStrike" kern="1200" cap="none" spc="0" normalizeH="0" baseline="0" noProof="0" dirty="0" err="1">
                <a:ln>
                  <a:noFill/>
                </a:ln>
                <a:solidFill>
                  <a:srgbClr val="FFFFFF"/>
                </a:solidFill>
                <a:effectLst/>
                <a:uLnTx/>
                <a:uFillTx/>
                <a:latin typeface="Arial" charset="0"/>
                <a:ea typeface="+mn-ea"/>
                <a:cs typeface="+mn-cs"/>
              </a:rPr>
              <a:t>db</a:t>
            </a:r>
            <a:endParaRPr kumimoji="0" lang="tr-TR" sz="18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Arial" charset="0"/>
                <a:ea typeface="+mn-ea"/>
                <a:cs typeface="+mn-cs"/>
              </a:rPr>
              <a:t>Kulak tıkacı	20 - 45  </a:t>
            </a:r>
            <a:r>
              <a:rPr kumimoji="0" lang="tr-TR" sz="1800" b="0" i="0" u="none" strike="noStrike" kern="1200" cap="none" spc="0" normalizeH="0" baseline="0" noProof="0" dirty="0" err="1">
                <a:ln>
                  <a:noFill/>
                </a:ln>
                <a:solidFill>
                  <a:srgbClr val="FFFFFF"/>
                </a:solidFill>
                <a:effectLst/>
                <a:uLnTx/>
                <a:uFillTx/>
                <a:latin typeface="Arial" charset="0"/>
                <a:ea typeface="+mn-ea"/>
                <a:cs typeface="+mn-cs"/>
              </a:rPr>
              <a:t>db</a:t>
            </a:r>
            <a:endParaRPr kumimoji="0" lang="tr-TR" sz="1800" b="0"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Arial" charset="0"/>
                <a:ea typeface="+mn-ea"/>
                <a:cs typeface="+mn-cs"/>
              </a:rPr>
              <a:t>Kulaklık		12 - 48  </a:t>
            </a:r>
            <a:r>
              <a:rPr kumimoji="0" lang="tr-TR" sz="1800" b="0" i="0" u="none" strike="noStrike" kern="1200" cap="none" spc="0" normalizeH="0" baseline="0" noProof="0" dirty="0" err="1">
                <a:ln>
                  <a:noFill/>
                </a:ln>
                <a:solidFill>
                  <a:srgbClr val="FFFFFF"/>
                </a:solidFill>
                <a:effectLst/>
                <a:uLnTx/>
                <a:uFillTx/>
                <a:latin typeface="Arial" charset="0"/>
                <a:ea typeface="+mn-ea"/>
                <a:cs typeface="+mn-cs"/>
              </a:rPr>
              <a:t>dB</a:t>
            </a:r>
            <a:endPar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graphicFrame>
        <p:nvGraphicFramePr>
          <p:cNvPr id="10" name="Tablo 9">
            <a:extLst>
              <a:ext uri="{FF2B5EF4-FFF2-40B4-BE49-F238E27FC236}">
                <a16:creationId xmlns:a16="http://schemas.microsoft.com/office/drawing/2014/main" id="{0A1CBD5C-49D0-4266-82E5-31056DB78FBD}"/>
              </a:ext>
            </a:extLst>
          </p:cNvPr>
          <p:cNvGraphicFramePr>
            <a:graphicFrameLocks noGrp="1"/>
          </p:cNvGraphicFramePr>
          <p:nvPr/>
        </p:nvGraphicFramePr>
        <p:xfrm>
          <a:off x="294523" y="1621466"/>
          <a:ext cx="4565508" cy="2605866"/>
        </p:xfrm>
        <a:graphic>
          <a:graphicData uri="http://schemas.openxmlformats.org/drawingml/2006/table">
            <a:tbl>
              <a:tblPr firstRow="1" firstCol="1" bandRow="1">
                <a:tableStyleId>{5C22544A-7EE6-4342-B048-85BDC9FD1C3A}</a:tableStyleId>
              </a:tblPr>
              <a:tblGrid>
                <a:gridCol w="1083791">
                  <a:extLst>
                    <a:ext uri="{9D8B030D-6E8A-4147-A177-3AD203B41FA5}">
                      <a16:colId xmlns:a16="http://schemas.microsoft.com/office/drawing/2014/main" val="20000"/>
                    </a:ext>
                  </a:extLst>
                </a:gridCol>
                <a:gridCol w="1668508">
                  <a:extLst>
                    <a:ext uri="{9D8B030D-6E8A-4147-A177-3AD203B41FA5}">
                      <a16:colId xmlns:a16="http://schemas.microsoft.com/office/drawing/2014/main" val="20001"/>
                    </a:ext>
                  </a:extLst>
                </a:gridCol>
                <a:gridCol w="1813209">
                  <a:extLst>
                    <a:ext uri="{9D8B030D-6E8A-4147-A177-3AD203B41FA5}">
                      <a16:colId xmlns:a16="http://schemas.microsoft.com/office/drawing/2014/main" val="20002"/>
                    </a:ext>
                  </a:extLst>
                </a:gridCol>
              </a:tblGrid>
              <a:tr h="503578">
                <a:tc gridSpan="3">
                  <a:txBody>
                    <a:bodyPr/>
                    <a:lstStyle/>
                    <a:p>
                      <a:pPr algn="ctr">
                        <a:spcAft>
                          <a:spcPts val="0"/>
                        </a:spcAft>
                      </a:pPr>
                      <a:r>
                        <a:rPr lang="tr-TR" sz="1800" dirty="0">
                          <a:effectLst/>
                        </a:rPr>
                        <a:t>İŞİTME ÜRETME FREKANSI  Hz</a:t>
                      </a:r>
                      <a:endParaRPr lang="tr-TR" sz="1800" dirty="0">
                        <a:effectLst/>
                        <a:latin typeface="Times New Roman"/>
                        <a:ea typeface="Times New Roman"/>
                      </a:endParaRPr>
                    </a:p>
                  </a:txBody>
                  <a:tcPr marL="68572" marR="68572"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59562">
                <a:tc>
                  <a:txBody>
                    <a:bodyPr/>
                    <a:lstStyle/>
                    <a:p>
                      <a:pPr algn="ctr">
                        <a:spcAft>
                          <a:spcPts val="0"/>
                        </a:spcAft>
                      </a:pPr>
                      <a:r>
                        <a:rPr lang="tr-TR" sz="1800" dirty="0">
                          <a:effectLst/>
                        </a:rPr>
                        <a:t>CANLI TÜRÜ</a:t>
                      </a:r>
                      <a:endParaRPr lang="tr-TR" sz="1800" dirty="0">
                        <a:effectLst/>
                        <a:latin typeface="Times New Roman"/>
                        <a:ea typeface="Times New Roman"/>
                      </a:endParaRPr>
                    </a:p>
                  </a:txBody>
                  <a:tcPr marL="68572" marR="68572" marT="0" marB="0" anchor="ctr"/>
                </a:tc>
                <a:tc>
                  <a:txBody>
                    <a:bodyPr/>
                    <a:lstStyle/>
                    <a:p>
                      <a:pPr algn="ctr">
                        <a:spcAft>
                          <a:spcPts val="0"/>
                        </a:spcAft>
                      </a:pPr>
                      <a:r>
                        <a:rPr lang="tr-TR" sz="1800" dirty="0">
                          <a:effectLst/>
                        </a:rPr>
                        <a:t>İŞİTME ARALIĞI</a:t>
                      </a:r>
                      <a:endParaRPr lang="tr-TR" sz="1800" dirty="0">
                        <a:effectLst/>
                        <a:latin typeface="Times New Roman"/>
                        <a:ea typeface="Times New Roman"/>
                      </a:endParaRPr>
                    </a:p>
                  </a:txBody>
                  <a:tcPr marL="68572" marR="68572" marT="0" marB="0" anchor="ctr"/>
                </a:tc>
                <a:tc>
                  <a:txBody>
                    <a:bodyPr/>
                    <a:lstStyle/>
                    <a:p>
                      <a:pPr algn="ctr">
                        <a:spcAft>
                          <a:spcPts val="0"/>
                        </a:spcAft>
                      </a:pPr>
                      <a:r>
                        <a:rPr lang="tr-TR" sz="1800">
                          <a:effectLst/>
                        </a:rPr>
                        <a:t>SES ÜRETME ARALIĞI</a:t>
                      </a:r>
                      <a:endParaRPr lang="tr-TR" sz="1800">
                        <a:effectLst/>
                        <a:latin typeface="Times New Roman"/>
                        <a:ea typeface="Times New Roman"/>
                      </a:endParaRPr>
                    </a:p>
                  </a:txBody>
                  <a:tcPr marL="68572" marR="68572" marT="0" marB="0" anchor="ctr"/>
                </a:tc>
                <a:extLst>
                  <a:ext uri="{0D108BD9-81ED-4DB2-BD59-A6C34878D82A}">
                    <a16:rowId xmlns:a16="http://schemas.microsoft.com/office/drawing/2014/main" val="10001"/>
                  </a:ext>
                </a:extLst>
              </a:tr>
              <a:tr h="228185">
                <a:tc>
                  <a:txBody>
                    <a:bodyPr/>
                    <a:lstStyle/>
                    <a:p>
                      <a:pPr algn="l">
                        <a:spcAft>
                          <a:spcPts val="0"/>
                        </a:spcAft>
                      </a:pPr>
                      <a:r>
                        <a:rPr lang="tr-TR" sz="1800" dirty="0">
                          <a:effectLst/>
                        </a:rPr>
                        <a:t>İnsan</a:t>
                      </a:r>
                      <a:endParaRPr lang="tr-TR" sz="1800" dirty="0">
                        <a:effectLst/>
                        <a:latin typeface="Times New Roman"/>
                        <a:ea typeface="Times New Roman"/>
                      </a:endParaRPr>
                    </a:p>
                  </a:txBody>
                  <a:tcPr marL="68572" marR="68572" marT="0" marB="0"/>
                </a:tc>
                <a:tc>
                  <a:txBody>
                    <a:bodyPr/>
                    <a:lstStyle/>
                    <a:p>
                      <a:pPr algn="l">
                        <a:spcAft>
                          <a:spcPts val="0"/>
                        </a:spcAft>
                      </a:pPr>
                      <a:r>
                        <a:rPr lang="tr-TR" sz="1800" dirty="0">
                          <a:effectLst/>
                        </a:rPr>
                        <a:t>16 –  120.000</a:t>
                      </a:r>
                      <a:endParaRPr lang="tr-TR" sz="1800" dirty="0">
                        <a:effectLst/>
                        <a:latin typeface="Times New Roman"/>
                        <a:ea typeface="Times New Roman"/>
                      </a:endParaRPr>
                    </a:p>
                  </a:txBody>
                  <a:tcPr marL="68572" marR="68572" marT="0" marB="0"/>
                </a:tc>
                <a:tc>
                  <a:txBody>
                    <a:bodyPr/>
                    <a:lstStyle/>
                    <a:p>
                      <a:pPr algn="l">
                        <a:spcAft>
                          <a:spcPts val="0"/>
                        </a:spcAft>
                      </a:pPr>
                      <a:r>
                        <a:rPr lang="tr-TR" sz="1800" dirty="0">
                          <a:effectLst/>
                        </a:rPr>
                        <a:t>85 -1.100</a:t>
                      </a:r>
                      <a:endParaRPr lang="tr-TR" sz="1800" dirty="0">
                        <a:effectLst/>
                        <a:latin typeface="Times New Roman"/>
                        <a:ea typeface="Times New Roman"/>
                      </a:endParaRPr>
                    </a:p>
                  </a:txBody>
                  <a:tcPr marL="68572" marR="68572" marT="0" marB="0"/>
                </a:tc>
                <a:extLst>
                  <a:ext uri="{0D108BD9-81ED-4DB2-BD59-A6C34878D82A}">
                    <a16:rowId xmlns:a16="http://schemas.microsoft.com/office/drawing/2014/main" val="10002"/>
                  </a:ext>
                </a:extLst>
              </a:tr>
              <a:tr h="228185">
                <a:tc>
                  <a:txBody>
                    <a:bodyPr/>
                    <a:lstStyle/>
                    <a:p>
                      <a:pPr algn="l">
                        <a:spcAft>
                          <a:spcPts val="0"/>
                        </a:spcAft>
                      </a:pPr>
                      <a:r>
                        <a:rPr lang="tr-TR" sz="1800" dirty="0">
                          <a:effectLst/>
                        </a:rPr>
                        <a:t>Kedi</a:t>
                      </a:r>
                      <a:endParaRPr lang="tr-TR" sz="1800" dirty="0">
                        <a:effectLst/>
                        <a:latin typeface="Times New Roman"/>
                        <a:ea typeface="Times New Roman"/>
                      </a:endParaRPr>
                    </a:p>
                  </a:txBody>
                  <a:tcPr marL="68572" marR="68572" marT="0" marB="0"/>
                </a:tc>
                <a:tc>
                  <a:txBody>
                    <a:bodyPr/>
                    <a:lstStyle/>
                    <a:p>
                      <a:pPr algn="l">
                        <a:spcAft>
                          <a:spcPts val="0"/>
                        </a:spcAft>
                      </a:pPr>
                      <a:r>
                        <a:rPr lang="tr-TR" sz="1800" dirty="0">
                          <a:effectLst/>
                        </a:rPr>
                        <a:t>60 –  65.000</a:t>
                      </a:r>
                      <a:endParaRPr lang="tr-TR" sz="1800" dirty="0">
                        <a:effectLst/>
                        <a:latin typeface="Times New Roman"/>
                        <a:ea typeface="Times New Roman"/>
                      </a:endParaRPr>
                    </a:p>
                  </a:txBody>
                  <a:tcPr marL="68572" marR="68572" marT="0" marB="0"/>
                </a:tc>
                <a:tc>
                  <a:txBody>
                    <a:bodyPr/>
                    <a:lstStyle/>
                    <a:p>
                      <a:pPr algn="l">
                        <a:spcAft>
                          <a:spcPts val="0"/>
                        </a:spcAft>
                      </a:pPr>
                      <a:r>
                        <a:rPr lang="tr-TR" sz="1800">
                          <a:effectLst/>
                        </a:rPr>
                        <a:t>760 – 1.520</a:t>
                      </a:r>
                      <a:endParaRPr lang="tr-TR" sz="1800">
                        <a:effectLst/>
                        <a:latin typeface="Times New Roman"/>
                        <a:ea typeface="Times New Roman"/>
                      </a:endParaRPr>
                    </a:p>
                  </a:txBody>
                  <a:tcPr marL="68572" marR="68572" marT="0" marB="0"/>
                </a:tc>
                <a:extLst>
                  <a:ext uri="{0D108BD9-81ED-4DB2-BD59-A6C34878D82A}">
                    <a16:rowId xmlns:a16="http://schemas.microsoft.com/office/drawing/2014/main" val="10003"/>
                  </a:ext>
                </a:extLst>
              </a:tr>
              <a:tr h="228185">
                <a:tc>
                  <a:txBody>
                    <a:bodyPr/>
                    <a:lstStyle/>
                    <a:p>
                      <a:pPr algn="l">
                        <a:spcAft>
                          <a:spcPts val="0"/>
                        </a:spcAft>
                      </a:pPr>
                      <a:r>
                        <a:rPr lang="tr-TR" sz="1800">
                          <a:effectLst/>
                        </a:rPr>
                        <a:t>Köpek</a:t>
                      </a:r>
                      <a:endParaRPr lang="tr-TR" sz="1800">
                        <a:effectLst/>
                        <a:latin typeface="Times New Roman"/>
                        <a:ea typeface="Times New Roman"/>
                      </a:endParaRPr>
                    </a:p>
                  </a:txBody>
                  <a:tcPr marL="68572" marR="68572" marT="0" marB="0"/>
                </a:tc>
                <a:tc>
                  <a:txBody>
                    <a:bodyPr/>
                    <a:lstStyle/>
                    <a:p>
                      <a:pPr algn="l">
                        <a:spcAft>
                          <a:spcPts val="0"/>
                        </a:spcAft>
                      </a:pPr>
                      <a:r>
                        <a:rPr lang="tr-TR" sz="1800" dirty="0">
                          <a:effectLst/>
                        </a:rPr>
                        <a:t>15 –   50.000</a:t>
                      </a:r>
                      <a:endParaRPr lang="tr-TR" sz="1800" dirty="0">
                        <a:effectLst/>
                        <a:latin typeface="Times New Roman"/>
                        <a:ea typeface="Times New Roman"/>
                      </a:endParaRPr>
                    </a:p>
                  </a:txBody>
                  <a:tcPr marL="68572" marR="68572" marT="0" marB="0"/>
                </a:tc>
                <a:tc>
                  <a:txBody>
                    <a:bodyPr/>
                    <a:lstStyle/>
                    <a:p>
                      <a:pPr algn="l">
                        <a:spcAft>
                          <a:spcPts val="0"/>
                        </a:spcAft>
                      </a:pPr>
                      <a:r>
                        <a:rPr lang="tr-TR" sz="1800">
                          <a:effectLst/>
                        </a:rPr>
                        <a:t>450 – 1.080</a:t>
                      </a:r>
                      <a:endParaRPr lang="tr-TR" sz="1800">
                        <a:effectLst/>
                        <a:latin typeface="Times New Roman"/>
                        <a:ea typeface="Times New Roman"/>
                      </a:endParaRPr>
                    </a:p>
                  </a:txBody>
                  <a:tcPr marL="68572" marR="68572" marT="0" marB="0"/>
                </a:tc>
                <a:extLst>
                  <a:ext uri="{0D108BD9-81ED-4DB2-BD59-A6C34878D82A}">
                    <a16:rowId xmlns:a16="http://schemas.microsoft.com/office/drawing/2014/main" val="10004"/>
                  </a:ext>
                </a:extLst>
              </a:tr>
              <a:tr h="228185">
                <a:tc>
                  <a:txBody>
                    <a:bodyPr/>
                    <a:lstStyle/>
                    <a:p>
                      <a:pPr algn="l">
                        <a:spcAft>
                          <a:spcPts val="0"/>
                        </a:spcAft>
                      </a:pPr>
                      <a:r>
                        <a:rPr lang="tr-TR" sz="1800">
                          <a:effectLst/>
                        </a:rPr>
                        <a:t>Yunus</a:t>
                      </a:r>
                      <a:endParaRPr lang="tr-TR" sz="1800">
                        <a:effectLst/>
                        <a:latin typeface="Times New Roman"/>
                        <a:ea typeface="Times New Roman"/>
                      </a:endParaRPr>
                    </a:p>
                  </a:txBody>
                  <a:tcPr marL="68572" marR="68572" marT="0" marB="0"/>
                </a:tc>
                <a:tc>
                  <a:txBody>
                    <a:bodyPr/>
                    <a:lstStyle/>
                    <a:p>
                      <a:pPr algn="l">
                        <a:spcAft>
                          <a:spcPts val="0"/>
                        </a:spcAft>
                      </a:pPr>
                      <a:r>
                        <a:rPr lang="tr-TR" sz="1800" dirty="0">
                          <a:effectLst/>
                        </a:rPr>
                        <a:t>150 – 150.000</a:t>
                      </a:r>
                      <a:endParaRPr lang="tr-TR" sz="1800" dirty="0">
                        <a:effectLst/>
                        <a:latin typeface="Times New Roman"/>
                        <a:ea typeface="Times New Roman"/>
                      </a:endParaRPr>
                    </a:p>
                  </a:txBody>
                  <a:tcPr marL="68572" marR="68572" marT="0" marB="0"/>
                </a:tc>
                <a:tc>
                  <a:txBody>
                    <a:bodyPr/>
                    <a:lstStyle/>
                    <a:p>
                      <a:pPr algn="l">
                        <a:spcAft>
                          <a:spcPts val="0"/>
                        </a:spcAft>
                      </a:pPr>
                      <a:r>
                        <a:rPr lang="tr-TR" sz="1800">
                          <a:effectLst/>
                        </a:rPr>
                        <a:t>7.000 – 120.000</a:t>
                      </a:r>
                      <a:endParaRPr lang="tr-TR" sz="1800">
                        <a:effectLst/>
                        <a:latin typeface="Times New Roman"/>
                        <a:ea typeface="Times New Roman"/>
                      </a:endParaRPr>
                    </a:p>
                  </a:txBody>
                  <a:tcPr marL="68572" marR="68572" marT="0" marB="0"/>
                </a:tc>
                <a:extLst>
                  <a:ext uri="{0D108BD9-81ED-4DB2-BD59-A6C34878D82A}">
                    <a16:rowId xmlns:a16="http://schemas.microsoft.com/office/drawing/2014/main" val="10005"/>
                  </a:ext>
                </a:extLst>
              </a:tr>
              <a:tr h="456368">
                <a:tc>
                  <a:txBody>
                    <a:bodyPr/>
                    <a:lstStyle/>
                    <a:p>
                      <a:pPr algn="l">
                        <a:spcAft>
                          <a:spcPts val="0"/>
                        </a:spcAft>
                      </a:pPr>
                      <a:r>
                        <a:rPr lang="tr-TR" sz="1800" dirty="0">
                          <a:effectLst/>
                        </a:rPr>
                        <a:t>Yarasa</a:t>
                      </a:r>
                      <a:endParaRPr lang="tr-TR" sz="1800" dirty="0">
                        <a:effectLst/>
                        <a:latin typeface="Times New Roman"/>
                        <a:ea typeface="Times New Roman"/>
                      </a:endParaRPr>
                    </a:p>
                  </a:txBody>
                  <a:tcPr marL="68572" marR="68572" marT="0" marB="0"/>
                </a:tc>
                <a:tc>
                  <a:txBody>
                    <a:bodyPr/>
                    <a:lstStyle/>
                    <a:p>
                      <a:pPr algn="l">
                        <a:spcAft>
                          <a:spcPts val="0"/>
                        </a:spcAft>
                      </a:pPr>
                      <a:r>
                        <a:rPr lang="tr-TR" sz="1800">
                          <a:effectLst/>
                        </a:rPr>
                        <a:t>1.000 – 120.000</a:t>
                      </a:r>
                      <a:endParaRPr lang="tr-TR" sz="1800">
                        <a:effectLst/>
                        <a:latin typeface="Times New Roman"/>
                        <a:ea typeface="Times New Roman"/>
                      </a:endParaRPr>
                    </a:p>
                  </a:txBody>
                  <a:tcPr marL="68572" marR="68572" marT="0" marB="0"/>
                </a:tc>
                <a:tc>
                  <a:txBody>
                    <a:bodyPr/>
                    <a:lstStyle/>
                    <a:p>
                      <a:pPr algn="l">
                        <a:spcAft>
                          <a:spcPts val="0"/>
                        </a:spcAft>
                      </a:pPr>
                      <a:r>
                        <a:rPr lang="tr-TR" sz="1800" dirty="0">
                          <a:effectLst/>
                        </a:rPr>
                        <a:t>10.000 – 120.000</a:t>
                      </a:r>
                      <a:endParaRPr lang="tr-TR" sz="1800" dirty="0">
                        <a:effectLst/>
                        <a:latin typeface="Times New Roman"/>
                        <a:ea typeface="Times New Roman"/>
                      </a:endParaRPr>
                    </a:p>
                  </a:txBody>
                  <a:tcPr marL="68572" marR="68572" marT="0" marB="0"/>
                </a:tc>
                <a:extLst>
                  <a:ext uri="{0D108BD9-81ED-4DB2-BD59-A6C34878D82A}">
                    <a16:rowId xmlns:a16="http://schemas.microsoft.com/office/drawing/2014/main" val="10006"/>
                  </a:ext>
                </a:extLst>
              </a:tr>
            </a:tbl>
          </a:graphicData>
        </a:graphic>
      </p:graphicFrame>
      <p:pic>
        <p:nvPicPr>
          <p:cNvPr id="11" name="Resim 10" descr="https://encrypted-tbn1.gstatic.com/images?q=tbn:ANd9GcTb-GdlrJKeSbyT5pox3FOf-LlZVJZsZ5MHa34eGm3bZ6D_8JgTkQ">
            <a:extLst>
              <a:ext uri="{FF2B5EF4-FFF2-40B4-BE49-F238E27FC236}">
                <a16:creationId xmlns:a16="http://schemas.microsoft.com/office/drawing/2014/main" id="{38F5D8EF-4E38-4AB5-946A-6EAA3F159A6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50715" y="4473517"/>
            <a:ext cx="3795009" cy="2055736"/>
          </a:xfrm>
          <a:prstGeom prst="rect">
            <a:avLst/>
          </a:prstGeom>
          <a:noFill/>
          <a:ln>
            <a:noFill/>
          </a:ln>
        </p:spPr>
      </p:pic>
      <p:pic>
        <p:nvPicPr>
          <p:cNvPr id="14" name="Resim 13" descr="https://encrypted-tbn2.gstatic.com/images?q=tbn:ANd9GcQuBRPe5zWpi99jzZ7xFukPioWcU0kGLUlIbDHHCXJxKkQoyjr6">
            <a:extLst>
              <a:ext uri="{FF2B5EF4-FFF2-40B4-BE49-F238E27FC236}">
                <a16:creationId xmlns:a16="http://schemas.microsoft.com/office/drawing/2014/main" id="{37AC384B-40E4-4D73-B86B-99190FD78229}"/>
              </a:ext>
            </a:extLst>
          </p:cNvPr>
          <p:cNvPicPr/>
          <p:nvPr/>
        </p:nvPicPr>
        <p:blipFill rotWithShape="1">
          <a:blip r:embed="rId3">
            <a:extLst>
              <a:ext uri="{28A0092B-C50C-407E-A947-70E740481C1C}">
                <a14:useLocalDpi xmlns:a14="http://schemas.microsoft.com/office/drawing/2010/main" val="0"/>
              </a:ext>
            </a:extLst>
          </a:blip>
          <a:srcRect l="34123" t="58333" r="31391"/>
          <a:stretch/>
        </p:blipFill>
        <p:spPr bwMode="auto">
          <a:xfrm>
            <a:off x="5050715" y="1621466"/>
            <a:ext cx="3795009" cy="26058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1933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1B15F9AD-917F-44DA-8DBB-FC31179D1556}"/>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GÜRÜLTÜ</a:t>
            </a:r>
          </a:p>
        </p:txBody>
      </p:sp>
      <p:sp>
        <p:nvSpPr>
          <p:cNvPr id="7" name="Slayt Numarası Yer Tutucusu 2">
            <a:extLst>
              <a:ext uri="{FF2B5EF4-FFF2-40B4-BE49-F238E27FC236}">
                <a16:creationId xmlns:a16="http://schemas.microsoft.com/office/drawing/2014/main" id="{BC76A8EF-EA3C-44EF-9E90-B1C300E8EF1F}"/>
              </a:ext>
            </a:extLst>
          </p:cNvPr>
          <p:cNvSpPr txBox="1">
            <a:spLocks/>
          </p:cNvSpPr>
          <p:nvPr/>
        </p:nvSpPr>
        <p:spPr>
          <a:xfrm>
            <a:off x="7941327" y="6005841"/>
            <a:ext cx="1152525" cy="260350"/>
          </a:xfrm>
          <a:prstGeom prst="rect">
            <a:avLst/>
          </a:prstGeom>
        </p:spPr>
        <p:txBody>
          <a:bodyPr vert="horz" lIns="91440" tIns="45720" rIns="91440" bIns="45720" rtlCol="0" anchor="ctr"/>
          <a:lstStyle>
            <a:defPPr>
              <a:defRPr lang="tr-TR"/>
            </a:defPPr>
            <a:lvl1pPr algn="r" rtl="0" fontAlgn="base">
              <a:spcBef>
                <a:spcPct val="0"/>
              </a:spcBef>
              <a:spcAft>
                <a:spcPct val="0"/>
              </a:spcAft>
              <a:defRPr sz="750" b="1" kern="1200">
                <a:solidFill>
                  <a:schemeClr val="tx1">
                    <a:lumMod val="95000"/>
                  </a:schemeClr>
                </a:solidFill>
                <a:effectLst>
                  <a:outerShdw blurRad="50800" dist="38100" dir="2700000" algn="tl" rotWithShape="0">
                    <a:schemeClr val="bg1">
                      <a:alpha val="43000"/>
                    </a:schemeClr>
                  </a:outerShdw>
                </a:effectLst>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9270423B-BDA0-4DE2-B8B8-5745A5FFB079}"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10" name="Metin kutusu 1">
            <a:extLst>
              <a:ext uri="{FF2B5EF4-FFF2-40B4-BE49-F238E27FC236}">
                <a16:creationId xmlns:a16="http://schemas.microsoft.com/office/drawing/2014/main" id="{8872EAB6-E07C-4581-8617-4E1387A52316}"/>
              </a:ext>
            </a:extLst>
          </p:cNvPr>
          <p:cNvSpPr txBox="1">
            <a:spLocks noChangeArrowheads="1"/>
          </p:cNvSpPr>
          <p:nvPr/>
        </p:nvSpPr>
        <p:spPr bwMode="auto">
          <a:xfrm>
            <a:off x="7308850" y="2636838"/>
            <a:ext cx="16557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11" name="Metin kutusu 10">
            <a:extLst>
              <a:ext uri="{FF2B5EF4-FFF2-40B4-BE49-F238E27FC236}">
                <a16:creationId xmlns:a16="http://schemas.microsoft.com/office/drawing/2014/main" id="{646921DC-FCAF-4178-9DB9-0480077AA9E5}"/>
              </a:ext>
            </a:extLst>
          </p:cNvPr>
          <p:cNvSpPr txBox="1"/>
          <p:nvPr/>
        </p:nvSpPr>
        <p:spPr>
          <a:xfrm>
            <a:off x="305335" y="1242579"/>
            <a:ext cx="8713093"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Diyapazonda oluşan ses düzgün bir sinüzoidal eğridir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ve </a:t>
            </a: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bu saf ses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olarak alınır.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Diyapazonun hava moleküllerinde meydana getirdiği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sıkışma ve genleşmeler farkına ses basıncı denir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ve birimi Bar </a:t>
            </a:r>
            <a:r>
              <a:rPr kumimoji="0" lang="tr-TR" sz="2400" b="0" i="0" u="none" strike="noStrike" kern="1200" cap="none" spc="0" normalizeH="0" baseline="0" noProof="0" dirty="0" err="1">
                <a:ln>
                  <a:noFill/>
                </a:ln>
                <a:solidFill>
                  <a:prstClr val="white"/>
                </a:solidFill>
                <a:effectLst/>
                <a:uLnTx/>
                <a:uFillTx/>
                <a:latin typeface="Times New Roman" pitchFamily="18" charset="0"/>
                <a:ea typeface="+mn-ea"/>
                <a:cs typeface="+mn-cs"/>
              </a:rPr>
              <a:t>dır</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a:t>
            </a:r>
            <a:endPar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13" name="Resim 12" descr="https://encrypted-tbn2.gstatic.com/images?q=tbn:ANd9GcRZKZAnXQw2FQMLKimeC-j6Z5tvsVZrGvtEp3YQGBCELxQp_1EZBg">
            <a:extLst>
              <a:ext uri="{FF2B5EF4-FFF2-40B4-BE49-F238E27FC236}">
                <a16:creationId xmlns:a16="http://schemas.microsoft.com/office/drawing/2014/main" id="{37186685-058A-4069-9F58-B90916B187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02128" y="3391935"/>
            <a:ext cx="2862485" cy="2613906"/>
          </a:xfrm>
          <a:prstGeom prst="rect">
            <a:avLst/>
          </a:prstGeom>
          <a:noFill/>
          <a:ln>
            <a:noFill/>
          </a:ln>
        </p:spPr>
      </p:pic>
      <p:pic>
        <p:nvPicPr>
          <p:cNvPr id="15" name="Resim 14" descr="http://upload.wikimedia.org/wikipedia/tr/2/2d/Dalgaboyu.jpg">
            <a:extLst>
              <a:ext uri="{FF2B5EF4-FFF2-40B4-BE49-F238E27FC236}">
                <a16:creationId xmlns:a16="http://schemas.microsoft.com/office/drawing/2014/main" id="{CF07EBD6-3E97-42D5-BDF8-CA44A0960B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465" y="3676430"/>
            <a:ext cx="5184575" cy="2778065"/>
          </a:xfrm>
          <a:prstGeom prst="rect">
            <a:avLst/>
          </a:prstGeom>
          <a:noFill/>
          <a:ln>
            <a:noFill/>
          </a:ln>
        </p:spPr>
      </p:pic>
      <p:sp>
        <p:nvSpPr>
          <p:cNvPr id="18" name="Metin kutusu 17">
            <a:extLst>
              <a:ext uri="{FF2B5EF4-FFF2-40B4-BE49-F238E27FC236}">
                <a16:creationId xmlns:a16="http://schemas.microsoft.com/office/drawing/2014/main" id="{9A13676F-3BE6-4346-A2A3-AA10DF8ED6EC}"/>
              </a:ext>
            </a:extLst>
          </p:cNvPr>
          <p:cNvSpPr txBox="1"/>
          <p:nvPr/>
        </p:nvSpPr>
        <p:spPr>
          <a:xfrm>
            <a:off x="5895103" y="6005841"/>
            <a:ext cx="3096469"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Times New Roman" pitchFamily="18" charset="0"/>
                <a:ea typeface="+mn-ea"/>
                <a:cs typeface="+mn-cs"/>
              </a:rPr>
              <a:t>Desibel = 0,0002 = 2 000 </a:t>
            </a:r>
            <a:r>
              <a:rPr kumimoji="0" lang="tr-TR" sz="1600" b="0" i="0" u="none" strike="noStrike" kern="1200" cap="none" spc="0" normalizeH="0" baseline="0" noProof="0" dirty="0" err="1">
                <a:ln>
                  <a:noFill/>
                </a:ln>
                <a:solidFill>
                  <a:prstClr val="white"/>
                </a:solidFill>
                <a:effectLst/>
                <a:uLnTx/>
                <a:uFillTx/>
                <a:latin typeface="Times New Roman" pitchFamily="18" charset="0"/>
                <a:ea typeface="+mn-ea"/>
                <a:cs typeface="+mn-cs"/>
              </a:rPr>
              <a:t>dyne</a:t>
            </a:r>
            <a:r>
              <a:rPr kumimoji="0" lang="tr-TR" sz="1600" b="0" i="0" u="none" strike="noStrike" kern="1200" cap="none" spc="0" normalizeH="0" baseline="0" noProof="0" dirty="0">
                <a:ln>
                  <a:noFill/>
                </a:ln>
                <a:solidFill>
                  <a:prstClr val="white"/>
                </a:solidFill>
                <a:effectLst/>
                <a:uLnTx/>
                <a:uFillTx/>
                <a:latin typeface="Times New Roman" pitchFamily="18" charset="0"/>
                <a:ea typeface="+mn-ea"/>
                <a:cs typeface="+mn-cs"/>
              </a:rPr>
              <a:t>/cm</a:t>
            </a:r>
            <a:r>
              <a:rPr kumimoji="0" lang="tr-TR" sz="1600" b="0" i="0" u="none" strike="noStrike" kern="1200" cap="none" spc="0" normalizeH="0" baseline="30000" noProof="0" dirty="0">
                <a:ln>
                  <a:noFill/>
                </a:ln>
                <a:solidFill>
                  <a:prstClr val="white"/>
                </a:solidFill>
                <a:effectLst/>
                <a:uLnTx/>
                <a:uFillTx/>
                <a:latin typeface="Times New Roman" pitchFamily="18" charset="0"/>
                <a:ea typeface="+mn-ea"/>
                <a:cs typeface="+mn-cs"/>
              </a:rPr>
              <a:t>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0" i="0" u="none" strike="noStrike" kern="1200" cap="none" spc="0" normalizeH="0" baseline="0" noProof="0" dirty="0">
                <a:ln>
                  <a:noFill/>
                </a:ln>
                <a:solidFill>
                  <a:prstClr val="white"/>
                </a:solidFill>
                <a:effectLst/>
                <a:uLnTx/>
                <a:uFillTx/>
                <a:latin typeface="Times New Roman" pitchFamily="18" charset="0"/>
                <a:ea typeface="+mn-ea"/>
                <a:cs typeface="+mn-cs"/>
              </a:rPr>
              <a:t>100 </a:t>
            </a:r>
            <a:r>
              <a:rPr kumimoji="0" lang="tr-TR" sz="1600" b="0" i="0" u="none" strike="noStrike" kern="1200" cap="none" spc="0" normalizeH="0" baseline="0" noProof="0" dirty="0" err="1">
                <a:ln>
                  <a:noFill/>
                </a:ln>
                <a:solidFill>
                  <a:prstClr val="white"/>
                </a:solidFill>
                <a:effectLst/>
                <a:uLnTx/>
                <a:uFillTx/>
                <a:latin typeface="Times New Roman" pitchFamily="18" charset="0"/>
                <a:ea typeface="+mn-ea"/>
                <a:cs typeface="+mn-cs"/>
              </a:rPr>
              <a:t>dyne</a:t>
            </a:r>
            <a:r>
              <a:rPr kumimoji="0" lang="tr-TR" sz="1600" b="0" i="0" u="none" strike="noStrike" kern="1200" cap="none" spc="0" normalizeH="0" baseline="0" noProof="0" dirty="0">
                <a:ln>
                  <a:noFill/>
                </a:ln>
                <a:solidFill>
                  <a:prstClr val="white"/>
                </a:solidFill>
                <a:effectLst/>
                <a:uLnTx/>
                <a:uFillTx/>
                <a:latin typeface="Times New Roman" pitchFamily="18" charset="0"/>
                <a:ea typeface="+mn-ea"/>
                <a:cs typeface="+mn-cs"/>
              </a:rPr>
              <a:t> = 1 g.</a:t>
            </a:r>
          </a:p>
        </p:txBody>
      </p:sp>
      <p:pic>
        <p:nvPicPr>
          <p:cNvPr id="12" name="Resim 11" descr="https://encrypted-tbn2.gstatic.com/images?q=tbn:ANd9GcQuBRPe5zWpi99jzZ7xFukPioWcU0kGLUlIbDHHCXJxKkQoyjr6">
            <a:extLst>
              <a:ext uri="{FF2B5EF4-FFF2-40B4-BE49-F238E27FC236}">
                <a16:creationId xmlns:a16="http://schemas.microsoft.com/office/drawing/2014/main" id="{8131EF50-BF64-4DFA-8CB5-AD8724A44435}"/>
              </a:ext>
            </a:extLst>
          </p:cNvPr>
          <p:cNvPicPr/>
          <p:nvPr/>
        </p:nvPicPr>
        <p:blipFill rotWithShape="1">
          <a:blip r:embed="rId4">
            <a:extLst>
              <a:ext uri="{28A0092B-C50C-407E-A947-70E740481C1C}">
                <a14:useLocalDpi xmlns:a14="http://schemas.microsoft.com/office/drawing/2010/main" val="0"/>
              </a:ext>
            </a:extLst>
          </a:blip>
          <a:srcRect l="34123" t="58333" r="31391"/>
          <a:stretch/>
        </p:blipFill>
        <p:spPr bwMode="auto">
          <a:xfrm>
            <a:off x="6971882" y="1198129"/>
            <a:ext cx="2080015" cy="19389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055452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xEl>
                                              <p:pRg st="3" end="3"/>
                                            </p:txEl>
                                          </p:spTgt>
                                        </p:tgtEl>
                                        <p:attrNameLst>
                                          <p:attrName>style.visibility</p:attrName>
                                        </p:attrNameLst>
                                      </p:cBhvr>
                                      <p:to>
                                        <p:strVal val="visible"/>
                                      </p:to>
                                    </p:set>
                                    <p:anim calcmode="lin" valueType="num">
                                      <p:cBhvr additive="base">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 calcmode="lin" valueType="num">
                                      <p:cBhvr additive="base">
                                        <p:cTn id="33"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448251"/>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8F47FA80-6CF9-44F1-9515-315A4B44720E}"/>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GÜRÜLTÜ</a:t>
            </a:r>
          </a:p>
        </p:txBody>
      </p:sp>
      <p:sp>
        <p:nvSpPr>
          <p:cNvPr id="7" name="Metin kutusu 6">
            <a:extLst>
              <a:ext uri="{FF2B5EF4-FFF2-40B4-BE49-F238E27FC236}">
                <a16:creationId xmlns:a16="http://schemas.microsoft.com/office/drawing/2014/main" id="{2CA9D4AA-38EF-4C36-B192-F6305199071D}"/>
              </a:ext>
            </a:extLst>
          </p:cNvPr>
          <p:cNvSpPr txBox="1"/>
          <p:nvPr/>
        </p:nvSpPr>
        <p:spPr>
          <a:xfrm>
            <a:off x="237809" y="1584082"/>
            <a:ext cx="8785101"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Desibel (</a:t>
            </a:r>
            <a:r>
              <a:rPr kumimoji="0" lang="tr-TR" sz="2400" b="1" i="0" u="none" strike="noStrike" kern="1200" cap="none" spc="0" normalizeH="0" baseline="0" noProof="0" dirty="0" err="1">
                <a:ln>
                  <a:noFill/>
                </a:ln>
                <a:solidFill>
                  <a:srgbClr val="FFFF00"/>
                </a:solidFill>
                <a:effectLst/>
                <a:uLnTx/>
                <a:uFillTx/>
                <a:latin typeface="Times New Roman" pitchFamily="18" charset="0"/>
                <a:ea typeface="+mn-ea"/>
                <a:cs typeface="+mn-cs"/>
              </a:rPr>
              <a:t>dB</a:t>
            </a: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belirli bir referans güç seviyeye olan oranı belirten, genelde ses şiddeti için kullanılan logaritmik ve boyutsuz bir birimdir.</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rPr>
              <a:t>Alexander </a:t>
            </a:r>
            <a:r>
              <a:rPr kumimoji="0" lang="tr-TR" sz="1800" b="0" i="0" u="none" strike="noStrike" kern="1200" cap="none" spc="0" normalizeH="0" baseline="0" noProof="0" dirty="0" err="1">
                <a:ln>
                  <a:noFill/>
                </a:ln>
                <a:solidFill>
                  <a:prstClr val="white"/>
                </a:solidFill>
                <a:effectLst/>
                <a:uLnTx/>
                <a:uFillTx/>
                <a:latin typeface="Times New Roman" pitchFamily="18" charset="0"/>
                <a:ea typeface="+mn-ea"/>
                <a:cs typeface="+mn-cs"/>
              </a:rPr>
              <a:t>Graham</a:t>
            </a:r>
            <a:r>
              <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rPr>
              <a:t> BELL</a:t>
            </a:r>
            <a:endPar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8" name="Metin kutusu 7">
            <a:extLst>
              <a:ext uri="{FF2B5EF4-FFF2-40B4-BE49-F238E27FC236}">
                <a16:creationId xmlns:a16="http://schemas.microsoft.com/office/drawing/2014/main" id="{90F7396A-9BCA-48DC-88A0-5F27CA0B0EF5}"/>
              </a:ext>
            </a:extLst>
          </p:cNvPr>
          <p:cNvSpPr txBox="1"/>
          <p:nvPr/>
        </p:nvSpPr>
        <p:spPr>
          <a:xfrm>
            <a:off x="283716" y="2762925"/>
            <a:ext cx="8785101" cy="70788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Desibel daima iki değer arasındaki karşılaştırmadır.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R</a:t>
            </a:r>
            <a:r>
              <a:rPr kumimoji="0" lang="tr-TR" sz="2000" b="0" i="0" u="none" strike="noStrike" kern="1200" cap="none" spc="0" normalizeH="0" baseline="0" noProof="0" dirty="0">
                <a:ln>
                  <a:noFill/>
                </a:ln>
                <a:solidFill>
                  <a:srgbClr val="FFFFFF"/>
                </a:solidFill>
                <a:effectLst/>
                <a:uLnTx/>
                <a:uFillTx/>
                <a:latin typeface="Times New Roman" pitchFamily="18" charset="0"/>
                <a:ea typeface="+mn-ea"/>
                <a:cs typeface="+mn-cs"/>
              </a:rPr>
              <a:t>eferans ses basınç seviyesi genelde </a:t>
            </a: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20 </a:t>
            </a:r>
            <a:r>
              <a:rPr kumimoji="0" lang="tr-TR" sz="2000" b="1" i="0" u="none" strike="noStrike" kern="1200" cap="none" spc="0" normalizeH="0" baseline="0" noProof="0" dirty="0" err="1">
                <a:ln>
                  <a:noFill/>
                </a:ln>
                <a:solidFill>
                  <a:srgbClr val="FFFF00"/>
                </a:solidFill>
                <a:effectLst/>
                <a:uLnTx/>
                <a:uFillTx/>
                <a:latin typeface="Times New Roman" pitchFamily="18" charset="0"/>
                <a:ea typeface="+mn-ea"/>
                <a:cs typeface="+mn-cs"/>
              </a:rPr>
              <a:t>mPa</a:t>
            </a: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tr-TR" sz="2000" b="0" i="0" u="none" strike="noStrike" kern="1200" cap="none" spc="0" normalizeH="0" baseline="0" noProof="0" dirty="0">
                <a:ln>
                  <a:noFill/>
                </a:ln>
                <a:solidFill>
                  <a:srgbClr val="FFFFFF"/>
                </a:solidFill>
                <a:effectLst/>
                <a:uLnTx/>
                <a:uFillTx/>
                <a:latin typeface="Times New Roman" pitchFamily="18" charset="0"/>
                <a:ea typeface="+mn-ea"/>
                <a:cs typeface="+mn-cs"/>
              </a:rPr>
              <a:t>olarak seçilir, (1 </a:t>
            </a:r>
            <a:r>
              <a:rPr kumimoji="0" lang="tr-TR" sz="2000" b="0" i="0" u="none" strike="noStrike" kern="1200" cap="none" spc="0" normalizeH="0" baseline="0" noProof="0" dirty="0" err="1">
                <a:ln>
                  <a:noFill/>
                </a:ln>
                <a:solidFill>
                  <a:srgbClr val="FFFFFF"/>
                </a:solidFill>
                <a:effectLst/>
                <a:uLnTx/>
                <a:uFillTx/>
                <a:latin typeface="Times New Roman" pitchFamily="18" charset="0"/>
                <a:ea typeface="+mn-ea"/>
                <a:cs typeface="+mn-cs"/>
              </a:rPr>
              <a:t>Atü</a:t>
            </a:r>
            <a:r>
              <a:rPr kumimoji="0" lang="tr-TR" sz="2000" b="0" i="0" u="none" strike="noStrike" kern="1200" cap="none" spc="0" normalizeH="0" baseline="0" noProof="0" dirty="0">
                <a:ln>
                  <a:noFill/>
                </a:ln>
                <a:solidFill>
                  <a:srgbClr val="FFFFFF"/>
                </a:solidFill>
                <a:effectLst/>
                <a:uLnTx/>
                <a:uFillTx/>
                <a:latin typeface="Times New Roman" pitchFamily="18" charset="0"/>
                <a:ea typeface="+mn-ea"/>
                <a:cs typeface="+mn-cs"/>
              </a:rPr>
              <a:t>=101.325 </a:t>
            </a:r>
            <a:r>
              <a:rPr kumimoji="0" lang="tr-TR" sz="2000" b="0" i="0" u="none" strike="noStrike" kern="1200" cap="none" spc="0" normalizeH="0" baseline="0" noProof="0" dirty="0" err="1">
                <a:ln>
                  <a:noFill/>
                </a:ln>
                <a:solidFill>
                  <a:srgbClr val="FFFFFF"/>
                </a:solidFill>
                <a:effectLst/>
                <a:uLnTx/>
                <a:uFillTx/>
                <a:latin typeface="Times New Roman" pitchFamily="18" charset="0"/>
                <a:ea typeface="+mn-ea"/>
                <a:cs typeface="+mn-cs"/>
              </a:rPr>
              <a:t>Pa</a:t>
            </a:r>
            <a:r>
              <a:rPr kumimoji="0" lang="tr-TR" sz="2000" b="0" i="0" u="none" strike="noStrike" kern="1200" cap="none" spc="0" normalizeH="0" baseline="0" noProof="0" dirty="0">
                <a:ln>
                  <a:noFill/>
                </a:ln>
                <a:solidFill>
                  <a:srgbClr val="FFFFFF"/>
                </a:solidFill>
                <a:effectLst/>
                <a:uLnTx/>
                <a:uFillTx/>
                <a:latin typeface="Times New Roman" pitchFamily="18" charset="0"/>
                <a:ea typeface="+mn-ea"/>
                <a:cs typeface="+mn-cs"/>
              </a:rPr>
              <a:t>)</a:t>
            </a:r>
          </a:p>
        </p:txBody>
      </p:sp>
      <p:sp>
        <p:nvSpPr>
          <p:cNvPr id="10" name="Metin kutusu 9">
            <a:extLst>
              <a:ext uri="{FF2B5EF4-FFF2-40B4-BE49-F238E27FC236}">
                <a16:creationId xmlns:a16="http://schemas.microsoft.com/office/drawing/2014/main" id="{CCEA5261-04E7-42F3-B2EF-6DD89CBCA433}"/>
              </a:ext>
            </a:extLst>
          </p:cNvPr>
          <p:cNvSpPr txBox="1"/>
          <p:nvPr/>
        </p:nvSpPr>
        <p:spPr>
          <a:xfrm>
            <a:off x="1473121" y="3606846"/>
            <a:ext cx="5292588" cy="46166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1 Bar = 106 </a:t>
            </a:r>
            <a:r>
              <a:rPr kumimoji="0" lang="tr-TR" sz="2400" b="0" i="0" u="none" strike="noStrike" kern="1200" cap="none" spc="0" normalizeH="0" baseline="0" noProof="0" dirty="0" err="1">
                <a:ln>
                  <a:noFill/>
                </a:ln>
                <a:solidFill>
                  <a:srgbClr val="FFFF00"/>
                </a:solidFill>
                <a:effectLst/>
                <a:uLnTx/>
                <a:uFillTx/>
                <a:latin typeface="Times New Roman" pitchFamily="18" charset="0"/>
                <a:ea typeface="+mn-ea"/>
                <a:cs typeface="+mn-cs"/>
              </a:rPr>
              <a:t>dyn</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 / cm</a:t>
            </a:r>
            <a:r>
              <a:rPr kumimoji="0" lang="tr-TR" sz="2400" b="0" i="0" u="none" strike="noStrike" kern="1200" cap="none" spc="0" normalizeH="0" baseline="30000" noProof="0" dirty="0">
                <a:ln>
                  <a:noFill/>
                </a:ln>
                <a:solidFill>
                  <a:srgbClr val="FFFF00"/>
                </a:solidFill>
                <a:effectLst/>
                <a:uLnTx/>
                <a:uFillTx/>
                <a:latin typeface="Times New Roman" pitchFamily="18" charset="0"/>
                <a:ea typeface="+mn-ea"/>
                <a:cs typeface="+mn-cs"/>
              </a:rPr>
              <a:t>2</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 = 100 </a:t>
            </a:r>
            <a:r>
              <a:rPr kumimoji="0" lang="tr-TR" sz="2400" b="0" i="0" u="none" strike="noStrike" kern="1200" cap="none" spc="0" normalizeH="0" baseline="0" noProof="0" dirty="0" err="1">
                <a:ln>
                  <a:noFill/>
                </a:ln>
                <a:solidFill>
                  <a:srgbClr val="FFFF00"/>
                </a:solidFill>
                <a:effectLst/>
                <a:uLnTx/>
                <a:uFillTx/>
                <a:latin typeface="Times New Roman" pitchFamily="18" charset="0"/>
                <a:ea typeface="+mn-ea"/>
                <a:cs typeface="+mn-cs"/>
              </a:rPr>
              <a:t>kPa</a:t>
            </a:r>
            <a:endPar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11" name="Slayt Numarası Yer Tutucusu 2">
            <a:extLst>
              <a:ext uri="{FF2B5EF4-FFF2-40B4-BE49-F238E27FC236}">
                <a16:creationId xmlns:a16="http://schemas.microsoft.com/office/drawing/2014/main" id="{B4A8DA01-23BC-4540-A1D9-E770B09F8D79}"/>
              </a:ext>
            </a:extLst>
          </p:cNvPr>
          <p:cNvSpPr txBox="1">
            <a:spLocks/>
          </p:cNvSpPr>
          <p:nvPr/>
        </p:nvSpPr>
        <p:spPr>
          <a:xfrm>
            <a:off x="7909294" y="6469554"/>
            <a:ext cx="1152525" cy="260350"/>
          </a:xfrm>
          <a:prstGeom prst="rect">
            <a:avLst/>
          </a:prstGeom>
        </p:spPr>
        <p:txBody>
          <a:bodyPr vert="horz" lIns="91440" tIns="45720" rIns="91440" bIns="45720" rtlCol="0" anchor="ctr"/>
          <a:lstStyle>
            <a:defPPr>
              <a:defRPr lang="tr-TR"/>
            </a:defPPr>
            <a:lvl1pPr algn="r" rtl="0" fontAlgn="base">
              <a:spcBef>
                <a:spcPct val="0"/>
              </a:spcBef>
              <a:spcAft>
                <a:spcPct val="0"/>
              </a:spcAft>
              <a:defRPr sz="750" b="1" kern="1200">
                <a:solidFill>
                  <a:schemeClr val="tx1">
                    <a:lumMod val="95000"/>
                  </a:schemeClr>
                </a:solidFill>
                <a:effectLst>
                  <a:outerShdw blurRad="50800" dist="38100" dir="2700000" algn="tl" rotWithShape="0">
                    <a:schemeClr val="bg1">
                      <a:alpha val="43000"/>
                    </a:schemeClr>
                  </a:outerShdw>
                </a:effectLst>
                <a:latin typeface="Times New Roman" pitchFamily="18" charset="0"/>
                <a:ea typeface="+mn-ea"/>
                <a:cs typeface="+mn-cs"/>
              </a:defRPr>
            </a:lvl1pPr>
            <a:lvl2pPr marL="457200" algn="ctr" rtl="0" fontAlgn="base">
              <a:spcBef>
                <a:spcPct val="0"/>
              </a:spcBef>
              <a:spcAft>
                <a:spcPct val="0"/>
              </a:spcAft>
              <a:defRPr sz="3600" b="1" kern="1200">
                <a:solidFill>
                  <a:schemeClr val="tx1"/>
                </a:solidFill>
                <a:latin typeface="Times New Roman" pitchFamily="18" charset="0"/>
                <a:ea typeface="+mn-ea"/>
                <a:cs typeface="+mn-cs"/>
              </a:defRPr>
            </a:lvl2pPr>
            <a:lvl3pPr marL="914400" algn="ctr" rtl="0" fontAlgn="base">
              <a:spcBef>
                <a:spcPct val="0"/>
              </a:spcBef>
              <a:spcAft>
                <a:spcPct val="0"/>
              </a:spcAft>
              <a:defRPr sz="3600" b="1" kern="1200">
                <a:solidFill>
                  <a:schemeClr val="tx1"/>
                </a:solidFill>
                <a:latin typeface="Times New Roman" pitchFamily="18" charset="0"/>
                <a:ea typeface="+mn-ea"/>
                <a:cs typeface="+mn-cs"/>
              </a:defRPr>
            </a:lvl3pPr>
            <a:lvl4pPr marL="1371600" algn="ctr" rtl="0" fontAlgn="base">
              <a:spcBef>
                <a:spcPct val="0"/>
              </a:spcBef>
              <a:spcAft>
                <a:spcPct val="0"/>
              </a:spcAft>
              <a:defRPr sz="3600" b="1" kern="1200">
                <a:solidFill>
                  <a:schemeClr val="tx1"/>
                </a:solidFill>
                <a:latin typeface="Times New Roman" pitchFamily="18" charset="0"/>
                <a:ea typeface="+mn-ea"/>
                <a:cs typeface="+mn-cs"/>
              </a:defRPr>
            </a:lvl4pPr>
            <a:lvl5pPr marL="1828800" algn="ctr" rtl="0" fontAlgn="base">
              <a:spcBef>
                <a:spcPct val="0"/>
              </a:spcBef>
              <a:spcAft>
                <a:spcPct val="0"/>
              </a:spcAft>
              <a:defRPr sz="3600" b="1" kern="1200">
                <a:solidFill>
                  <a:schemeClr val="tx1"/>
                </a:solidFill>
                <a:latin typeface="Times New Roman" pitchFamily="18" charset="0"/>
                <a:ea typeface="+mn-ea"/>
                <a:cs typeface="+mn-cs"/>
              </a:defRPr>
            </a:lvl5pPr>
            <a:lvl6pPr marL="2286000" algn="l" defTabSz="914400" rtl="0" eaLnBrk="1" latinLnBrk="0" hangingPunct="1">
              <a:defRPr sz="3600" b="1" kern="1200">
                <a:solidFill>
                  <a:schemeClr val="tx1"/>
                </a:solidFill>
                <a:latin typeface="Times New Roman" pitchFamily="18" charset="0"/>
                <a:ea typeface="+mn-ea"/>
                <a:cs typeface="+mn-cs"/>
              </a:defRPr>
            </a:lvl6pPr>
            <a:lvl7pPr marL="2743200" algn="l" defTabSz="914400" rtl="0" eaLnBrk="1" latinLnBrk="0" hangingPunct="1">
              <a:defRPr sz="3600" b="1" kern="1200">
                <a:solidFill>
                  <a:schemeClr val="tx1"/>
                </a:solidFill>
                <a:latin typeface="Times New Roman" pitchFamily="18" charset="0"/>
                <a:ea typeface="+mn-ea"/>
                <a:cs typeface="+mn-cs"/>
              </a:defRPr>
            </a:lvl7pPr>
            <a:lvl8pPr marL="3200400" algn="l" defTabSz="914400" rtl="0" eaLnBrk="1" latinLnBrk="0" hangingPunct="1">
              <a:defRPr sz="3600" b="1" kern="1200">
                <a:solidFill>
                  <a:schemeClr val="tx1"/>
                </a:solidFill>
                <a:latin typeface="Times New Roman" pitchFamily="18" charset="0"/>
                <a:ea typeface="+mn-ea"/>
                <a:cs typeface="+mn-cs"/>
              </a:defRPr>
            </a:lvl8pPr>
            <a:lvl9pPr marL="3657600" algn="l" defTabSz="914400" rtl="0" eaLnBrk="1" latinLnBrk="0" hangingPunct="1">
              <a:defRPr sz="3600" b="1" kern="1200">
                <a:solidFill>
                  <a:schemeClr val="tx1"/>
                </a:solidFill>
                <a:latin typeface="Times New Roman" pitchFamily="18"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9270423B-BDA0-4DE2-B8B8-5745A5FFB079}"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12" name="Metin kutusu 11">
            <a:extLst>
              <a:ext uri="{FF2B5EF4-FFF2-40B4-BE49-F238E27FC236}">
                <a16:creationId xmlns:a16="http://schemas.microsoft.com/office/drawing/2014/main" id="{3726037B-ED34-4CB8-88FD-3C7F21D5BE54}"/>
              </a:ext>
            </a:extLst>
          </p:cNvPr>
          <p:cNvSpPr txBox="1"/>
          <p:nvPr/>
        </p:nvSpPr>
        <p:spPr>
          <a:xfrm>
            <a:off x="64440" y="4249544"/>
            <a:ext cx="8997379" cy="400110"/>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a:ln>
                  <a:noFill/>
                </a:ln>
                <a:solidFill>
                  <a:srgbClr val="FFFF00"/>
                </a:solidFill>
                <a:effectLst/>
                <a:uLnTx/>
                <a:uFillTx/>
                <a:latin typeface="Times New Roman" pitchFamily="18" charset="0"/>
                <a:ea typeface="+mn-ea"/>
                <a:cs typeface="+mn-cs"/>
              </a:rPr>
              <a:t>örnek</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500 Hz frekansta 200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mPa</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ses basıncı kaç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dB</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dir</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a:t>
            </a:r>
          </a:p>
        </p:txBody>
      </p:sp>
      <p:sp>
        <p:nvSpPr>
          <p:cNvPr id="13" name="Metin kutusu 12">
            <a:extLst>
              <a:ext uri="{FF2B5EF4-FFF2-40B4-BE49-F238E27FC236}">
                <a16:creationId xmlns:a16="http://schemas.microsoft.com/office/drawing/2014/main" id="{211AB650-BAEC-4628-BDE9-26F245765CD6}"/>
              </a:ext>
            </a:extLst>
          </p:cNvPr>
          <p:cNvSpPr txBox="1"/>
          <p:nvPr/>
        </p:nvSpPr>
        <p:spPr>
          <a:xfrm>
            <a:off x="58636" y="4828527"/>
            <a:ext cx="8988455" cy="400110"/>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dB</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 10 x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log</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(200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mPa</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 20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mPa</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 10 x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log</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10 = 10 x 1 = 10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dB</a:t>
            </a:r>
            <a:endPar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14" name="Metin kutusu 13">
            <a:extLst>
              <a:ext uri="{FF2B5EF4-FFF2-40B4-BE49-F238E27FC236}">
                <a16:creationId xmlns:a16="http://schemas.microsoft.com/office/drawing/2014/main" id="{9E20AB15-EF03-45FA-BEE1-34C9DC3374CD}"/>
              </a:ext>
            </a:extLst>
          </p:cNvPr>
          <p:cNvSpPr txBox="1"/>
          <p:nvPr/>
        </p:nvSpPr>
        <p:spPr>
          <a:xfrm>
            <a:off x="95619" y="6053226"/>
            <a:ext cx="8862504" cy="400110"/>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dB</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 10 x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log</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(1.</a:t>
            </a:r>
            <a:r>
              <a:rPr kumimoji="0" lang="tr-TR" sz="2000" b="0" i="0" u="none" strike="noStrike" kern="1200" cap="none" spc="0" normalizeH="0" baseline="0" noProof="0" dirty="0">
                <a:ln>
                  <a:noFill/>
                </a:ln>
                <a:solidFill>
                  <a:srgbClr val="FFFF00"/>
                </a:solidFill>
                <a:effectLst/>
                <a:uLnTx/>
                <a:uFillTx/>
                <a:latin typeface="Times New Roman" pitchFamily="18" charset="0"/>
                <a:ea typeface="+mn-ea"/>
                <a:cs typeface="+mn-cs"/>
              </a:rPr>
              <a:t>500.000.000</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mPa</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 20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mPa</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 10 x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log</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10 = 10 x 7,9 = 79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dB</a:t>
            </a:r>
            <a:endPar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16" name="Metin kutusu 15">
            <a:extLst>
              <a:ext uri="{FF2B5EF4-FFF2-40B4-BE49-F238E27FC236}">
                <a16:creationId xmlns:a16="http://schemas.microsoft.com/office/drawing/2014/main" id="{43F0143A-3A45-4BB1-AA1A-B66EC3A13008}"/>
              </a:ext>
            </a:extLst>
          </p:cNvPr>
          <p:cNvSpPr txBox="1"/>
          <p:nvPr/>
        </p:nvSpPr>
        <p:spPr>
          <a:xfrm>
            <a:off x="35496" y="5477162"/>
            <a:ext cx="8997379" cy="400110"/>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0" i="0" u="none" strike="noStrike" kern="1200" cap="none" spc="0" normalizeH="0" baseline="0" noProof="0" dirty="0">
                <a:ln>
                  <a:noFill/>
                </a:ln>
                <a:solidFill>
                  <a:srgbClr val="FFFF00"/>
                </a:solidFill>
                <a:effectLst/>
                <a:uLnTx/>
                <a:uFillTx/>
                <a:latin typeface="Times New Roman" pitchFamily="18" charset="0"/>
                <a:ea typeface="+mn-ea"/>
                <a:cs typeface="+mn-cs"/>
              </a:rPr>
              <a:t>örnek</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500 Hz frekansta 1,5x10</a:t>
            </a:r>
            <a:r>
              <a:rPr kumimoji="0" lang="tr-TR" sz="2000" b="0" i="0" u="none" strike="noStrike" kern="1200" cap="none" spc="0" normalizeH="0" baseline="30000" noProof="0" dirty="0">
                <a:ln>
                  <a:noFill/>
                </a:ln>
                <a:solidFill>
                  <a:prstClr val="white"/>
                </a:solidFill>
                <a:effectLst/>
                <a:uLnTx/>
                <a:uFillTx/>
                <a:latin typeface="Times New Roman" pitchFamily="18" charset="0"/>
                <a:ea typeface="+mn-ea"/>
                <a:cs typeface="+mn-cs"/>
              </a:rPr>
              <a:t>9</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mPa</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ses basıncı kaç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dB</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dir</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a:t>
            </a:r>
          </a:p>
        </p:txBody>
      </p:sp>
    </p:spTree>
    <p:extLst>
      <p:ext uri="{BB962C8B-B14F-4D97-AF65-F5344CB8AC3E}">
        <p14:creationId xmlns:p14="http://schemas.microsoft.com/office/powerpoint/2010/main" val="22175210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pic>
        <p:nvPicPr>
          <p:cNvPr id="2" name="Resim 1">
            <a:extLst>
              <a:ext uri="{FF2B5EF4-FFF2-40B4-BE49-F238E27FC236}">
                <a16:creationId xmlns:a16="http://schemas.microsoft.com/office/drawing/2014/main" id="{2E0A18BA-993D-4D50-9326-01E6C0B9AB84}"/>
              </a:ext>
            </a:extLst>
          </p:cNvPr>
          <p:cNvPicPr>
            <a:picLocks noChangeAspect="1"/>
          </p:cNvPicPr>
          <p:nvPr/>
        </p:nvPicPr>
        <p:blipFill rotWithShape="1">
          <a:blip r:embed="rId2"/>
          <a:srcRect l="60693" t="17677" r="14370" b="7979"/>
          <a:stretch/>
        </p:blipFill>
        <p:spPr>
          <a:xfrm>
            <a:off x="251520" y="1243730"/>
            <a:ext cx="8469310" cy="5497638"/>
          </a:xfrm>
          <a:prstGeom prst="rect">
            <a:avLst/>
          </a:prstGeom>
        </p:spPr>
      </p:pic>
      <p:grpSp>
        <p:nvGrpSpPr>
          <p:cNvPr id="5" name="Grup 4">
            <a:extLst>
              <a:ext uri="{FF2B5EF4-FFF2-40B4-BE49-F238E27FC236}">
                <a16:creationId xmlns:a16="http://schemas.microsoft.com/office/drawing/2014/main" id="{4018A9DD-9C45-4E86-9828-0C4EC279BCAF}"/>
              </a:ext>
            </a:extLst>
          </p:cNvPr>
          <p:cNvGrpSpPr/>
          <p:nvPr/>
        </p:nvGrpSpPr>
        <p:grpSpPr>
          <a:xfrm>
            <a:off x="2028261" y="1405861"/>
            <a:ext cx="6607170" cy="4417307"/>
            <a:chOff x="2455631" y="1555252"/>
            <a:chExt cx="6607170" cy="4417307"/>
          </a:xfrm>
        </p:grpSpPr>
        <p:sp>
          <p:nvSpPr>
            <p:cNvPr id="3" name="Metin kutusu 2">
              <a:extLst>
                <a:ext uri="{FF2B5EF4-FFF2-40B4-BE49-F238E27FC236}">
                  <a16:creationId xmlns:a16="http://schemas.microsoft.com/office/drawing/2014/main" id="{7A0B9C76-FA4F-4329-8F39-E82D76265736}"/>
                </a:ext>
              </a:extLst>
            </p:cNvPr>
            <p:cNvSpPr txBox="1"/>
            <p:nvPr/>
          </p:nvSpPr>
          <p:spPr>
            <a:xfrm>
              <a:off x="5489087" y="5680171"/>
              <a:ext cx="1251020" cy="292388"/>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300" b="1" i="0" u="none" strike="noStrike" kern="1200" cap="none" spc="0" normalizeH="0" baseline="0" noProof="0" dirty="0" err="1">
                  <a:ln>
                    <a:noFill/>
                  </a:ln>
                  <a:solidFill>
                    <a:prstClr val="black"/>
                  </a:solidFill>
                  <a:effectLst/>
                  <a:uLnTx/>
                  <a:uFillTx/>
                  <a:latin typeface="Times New Roman" pitchFamily="18" charset="0"/>
                  <a:ea typeface="+mn-ea"/>
                  <a:cs typeface="+mn-cs"/>
                </a:rPr>
                <a:t>Öztaki</a:t>
              </a:r>
              <a:r>
                <a:rPr kumimoji="0" lang="tr-TR" sz="1300" b="1" i="0" u="none" strike="noStrike" kern="1200" cap="none" spc="0" normalizeH="0" baseline="0" noProof="0" dirty="0">
                  <a:ln>
                    <a:noFill/>
                  </a:ln>
                  <a:solidFill>
                    <a:prstClr val="black"/>
                  </a:solidFill>
                  <a:effectLst/>
                  <a:uLnTx/>
                  <a:uFillTx/>
                  <a:latin typeface="Times New Roman" pitchFamily="18" charset="0"/>
                  <a:ea typeface="+mn-ea"/>
                  <a:cs typeface="+mn-cs"/>
                </a:rPr>
                <a:t> borusu</a:t>
              </a:r>
            </a:p>
          </p:txBody>
        </p:sp>
        <p:sp>
          <p:nvSpPr>
            <p:cNvPr id="7" name="Metin kutusu 6">
              <a:extLst>
                <a:ext uri="{FF2B5EF4-FFF2-40B4-BE49-F238E27FC236}">
                  <a16:creationId xmlns:a16="http://schemas.microsoft.com/office/drawing/2014/main" id="{5FB22904-E4B5-4382-9FAC-0BC0319B0D96}"/>
                </a:ext>
              </a:extLst>
            </p:cNvPr>
            <p:cNvSpPr txBox="1"/>
            <p:nvPr/>
          </p:nvSpPr>
          <p:spPr>
            <a:xfrm>
              <a:off x="3910484" y="4828937"/>
              <a:ext cx="1080120" cy="307777"/>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mn-cs"/>
                </a:rPr>
                <a:t>Kulak zarı</a:t>
              </a:r>
            </a:p>
          </p:txBody>
        </p:sp>
        <p:sp>
          <p:nvSpPr>
            <p:cNvPr id="8" name="Metin kutusu 7">
              <a:extLst>
                <a:ext uri="{FF2B5EF4-FFF2-40B4-BE49-F238E27FC236}">
                  <a16:creationId xmlns:a16="http://schemas.microsoft.com/office/drawing/2014/main" id="{B49185F8-A991-4FD5-A805-0868AC78AA47}"/>
                </a:ext>
              </a:extLst>
            </p:cNvPr>
            <p:cNvSpPr txBox="1"/>
            <p:nvPr/>
          </p:nvSpPr>
          <p:spPr>
            <a:xfrm>
              <a:off x="5105235" y="5102813"/>
              <a:ext cx="1512168" cy="276999"/>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Orta kulak boşluğu</a:t>
              </a:r>
            </a:p>
          </p:txBody>
        </p:sp>
        <p:sp>
          <p:nvSpPr>
            <p:cNvPr id="9" name="Metin kutusu 8">
              <a:extLst>
                <a:ext uri="{FF2B5EF4-FFF2-40B4-BE49-F238E27FC236}">
                  <a16:creationId xmlns:a16="http://schemas.microsoft.com/office/drawing/2014/main" id="{F3E0B743-5225-40AF-9825-6B2E5FD0F5DC}"/>
                </a:ext>
              </a:extLst>
            </p:cNvPr>
            <p:cNvSpPr txBox="1"/>
            <p:nvPr/>
          </p:nvSpPr>
          <p:spPr>
            <a:xfrm>
              <a:off x="2455631" y="5680703"/>
              <a:ext cx="1512168" cy="276999"/>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dış kulak boşluğu</a:t>
              </a:r>
            </a:p>
          </p:txBody>
        </p:sp>
        <p:sp>
          <p:nvSpPr>
            <p:cNvPr id="10" name="Metin kutusu 9">
              <a:extLst>
                <a:ext uri="{FF2B5EF4-FFF2-40B4-BE49-F238E27FC236}">
                  <a16:creationId xmlns:a16="http://schemas.microsoft.com/office/drawing/2014/main" id="{51032260-990D-4C45-974A-1023A84856E9}"/>
                </a:ext>
              </a:extLst>
            </p:cNvPr>
            <p:cNvSpPr txBox="1"/>
            <p:nvPr/>
          </p:nvSpPr>
          <p:spPr>
            <a:xfrm>
              <a:off x="3571755" y="1941204"/>
              <a:ext cx="1512168" cy="523220"/>
            </a:xfrm>
            <a:prstGeom prst="rect">
              <a:avLst/>
            </a:prstGeom>
            <a:solidFill>
              <a:schemeClr val="tx1"/>
            </a:solidFill>
          </p:spPr>
          <p:txBody>
            <a:bodyPr wrap="square" rtlCol="0">
              <a:spAutoFit/>
            </a:bodyPr>
            <a:lstStyle/>
            <a:p>
              <a:pPr lvl="0">
                <a:defRPr/>
              </a:pPr>
              <a:r>
                <a:rPr lang="tr-TR" sz="1400" dirty="0">
                  <a:solidFill>
                    <a:prstClr val="black"/>
                  </a:solidFill>
                </a:rPr>
                <a:t>Çekiç  Örs- Ö</a:t>
              </a:r>
              <a:r>
                <a:rPr kumimoji="0" lang="tr-TR" sz="1400" b="1" i="0" u="none" strike="noStrike" kern="1200" cap="none" spc="0" normalizeH="0" baseline="0" noProof="0" dirty="0" err="1">
                  <a:ln>
                    <a:noFill/>
                  </a:ln>
                  <a:solidFill>
                    <a:prstClr val="black"/>
                  </a:solidFill>
                  <a:effectLst/>
                  <a:uLnTx/>
                  <a:uFillTx/>
                  <a:latin typeface="Times New Roman" pitchFamily="18" charset="0"/>
                  <a:ea typeface="+mn-ea"/>
                  <a:cs typeface="+mn-cs"/>
                </a:rPr>
                <a:t>zenği</a:t>
              </a: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mn-cs"/>
                </a:rPr>
                <a:t>-</a:t>
              </a:r>
            </a:p>
          </p:txBody>
        </p:sp>
        <p:sp>
          <p:nvSpPr>
            <p:cNvPr id="11" name="Metin kutusu 10">
              <a:extLst>
                <a:ext uri="{FF2B5EF4-FFF2-40B4-BE49-F238E27FC236}">
                  <a16:creationId xmlns:a16="http://schemas.microsoft.com/office/drawing/2014/main" id="{FD0EC8A5-8303-4518-8C86-488B05BDB2AD}"/>
                </a:ext>
              </a:extLst>
            </p:cNvPr>
            <p:cNvSpPr txBox="1"/>
            <p:nvPr/>
          </p:nvSpPr>
          <p:spPr>
            <a:xfrm>
              <a:off x="5083923" y="1555252"/>
              <a:ext cx="1656184" cy="307777"/>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mn-cs"/>
                </a:rPr>
                <a:t>Denge  kanalları</a:t>
              </a:r>
            </a:p>
          </p:txBody>
        </p:sp>
        <p:sp>
          <p:nvSpPr>
            <p:cNvPr id="12" name="Metin kutusu 11">
              <a:extLst>
                <a:ext uri="{FF2B5EF4-FFF2-40B4-BE49-F238E27FC236}">
                  <a16:creationId xmlns:a16="http://schemas.microsoft.com/office/drawing/2014/main" id="{B8392D22-0B40-4EE5-9D27-D49218EB65B3}"/>
                </a:ext>
              </a:extLst>
            </p:cNvPr>
            <p:cNvSpPr txBox="1"/>
            <p:nvPr/>
          </p:nvSpPr>
          <p:spPr>
            <a:xfrm>
              <a:off x="7818584" y="1632196"/>
              <a:ext cx="1118629"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Denge sinirleri</a:t>
              </a:r>
            </a:p>
          </p:txBody>
        </p:sp>
        <p:sp>
          <p:nvSpPr>
            <p:cNvPr id="13" name="Metin kutusu 12">
              <a:extLst>
                <a:ext uri="{FF2B5EF4-FFF2-40B4-BE49-F238E27FC236}">
                  <a16:creationId xmlns:a16="http://schemas.microsoft.com/office/drawing/2014/main" id="{A1571592-DD22-4C2C-988C-310F2CE7F9CE}"/>
                </a:ext>
              </a:extLst>
            </p:cNvPr>
            <p:cNvSpPr txBox="1"/>
            <p:nvPr/>
          </p:nvSpPr>
          <p:spPr>
            <a:xfrm>
              <a:off x="7821433" y="3602876"/>
              <a:ext cx="1241368" cy="276999"/>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Duyma sinirleri</a:t>
              </a:r>
            </a:p>
          </p:txBody>
        </p:sp>
        <p:sp>
          <p:nvSpPr>
            <p:cNvPr id="14" name="Metin kutusu 13">
              <a:extLst>
                <a:ext uri="{FF2B5EF4-FFF2-40B4-BE49-F238E27FC236}">
                  <a16:creationId xmlns:a16="http://schemas.microsoft.com/office/drawing/2014/main" id="{1B28A690-8B74-491C-8C45-1D0FF993C6BA}"/>
                </a:ext>
              </a:extLst>
            </p:cNvPr>
            <p:cNvSpPr txBox="1"/>
            <p:nvPr/>
          </p:nvSpPr>
          <p:spPr>
            <a:xfrm>
              <a:off x="7406254" y="4338356"/>
              <a:ext cx="1512169"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Salyangoz duyargalar</a:t>
              </a:r>
            </a:p>
          </p:txBody>
        </p:sp>
        <p:sp>
          <p:nvSpPr>
            <p:cNvPr id="16" name="Metin kutusu 15">
              <a:extLst>
                <a:ext uri="{FF2B5EF4-FFF2-40B4-BE49-F238E27FC236}">
                  <a16:creationId xmlns:a16="http://schemas.microsoft.com/office/drawing/2014/main" id="{13FDB9B2-B491-44B6-815B-AD57BFBBA27F}"/>
                </a:ext>
              </a:extLst>
            </p:cNvPr>
            <p:cNvSpPr txBox="1"/>
            <p:nvPr/>
          </p:nvSpPr>
          <p:spPr>
            <a:xfrm>
              <a:off x="8115089" y="5136714"/>
              <a:ext cx="836366"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err="1">
                  <a:ln>
                    <a:noFill/>
                  </a:ln>
                  <a:solidFill>
                    <a:prstClr val="black"/>
                  </a:solidFill>
                  <a:effectLst/>
                  <a:uLnTx/>
                  <a:uFillTx/>
                  <a:latin typeface="Times New Roman" pitchFamily="18" charset="0"/>
                  <a:ea typeface="+mn-ea"/>
                  <a:cs typeface="+mn-cs"/>
                </a:rPr>
                <a:t>Piezo</a:t>
              </a: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 elektrik</a:t>
              </a:r>
            </a:p>
          </p:txBody>
        </p:sp>
        <p:sp>
          <p:nvSpPr>
            <p:cNvPr id="15" name="Metin kutusu 14">
              <a:extLst>
                <a:ext uri="{FF2B5EF4-FFF2-40B4-BE49-F238E27FC236}">
                  <a16:creationId xmlns:a16="http://schemas.microsoft.com/office/drawing/2014/main" id="{1868E262-3E61-46BB-820F-5895C9D943A9}"/>
                </a:ext>
              </a:extLst>
            </p:cNvPr>
            <p:cNvSpPr txBox="1"/>
            <p:nvPr/>
          </p:nvSpPr>
          <p:spPr>
            <a:xfrm>
              <a:off x="6955410" y="2002833"/>
              <a:ext cx="769040" cy="461665"/>
            </a:xfrm>
            <a:prstGeom prst="rect">
              <a:avLst/>
            </a:prstGeom>
            <a:solidFill>
              <a:schemeClr val="tx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Times New Roman" pitchFamily="18" charset="0"/>
                  <a:ea typeface="+mn-ea"/>
                  <a:cs typeface="+mn-cs"/>
                </a:rPr>
                <a:t>Denge Sinirleri</a:t>
              </a:r>
            </a:p>
          </p:txBody>
        </p:sp>
      </p:grpSp>
      <p:sp>
        <p:nvSpPr>
          <p:cNvPr id="17" name="Metin kutusu 16">
            <a:extLst>
              <a:ext uri="{FF2B5EF4-FFF2-40B4-BE49-F238E27FC236}">
                <a16:creationId xmlns:a16="http://schemas.microsoft.com/office/drawing/2014/main" id="{324C112D-8090-4DF4-AC11-8F3F669C790B}"/>
              </a:ext>
            </a:extLst>
          </p:cNvPr>
          <p:cNvSpPr txBox="1"/>
          <p:nvPr/>
        </p:nvSpPr>
        <p:spPr>
          <a:xfrm>
            <a:off x="4750687" y="1791813"/>
            <a:ext cx="1103478" cy="523220"/>
          </a:xfrm>
          <a:prstGeom prst="rect">
            <a:avLst/>
          </a:prstGeom>
          <a:solidFill>
            <a:schemeClr val="tx1"/>
          </a:solidFill>
        </p:spPr>
        <p:txBody>
          <a:bodyPr wrap="square" rtlCol="0">
            <a:spAutoFit/>
          </a:bodyPr>
          <a:lstStyle/>
          <a:p>
            <a:pPr lvl="0">
              <a:defRPr/>
            </a:pPr>
            <a:r>
              <a:rPr lang="tr-TR" sz="1400" dirty="0" err="1">
                <a:solidFill>
                  <a:prstClr val="black"/>
                </a:solidFill>
              </a:rPr>
              <a:t>Ovâl</a:t>
            </a:r>
            <a:r>
              <a:rPr lang="tr-TR" sz="1400" dirty="0">
                <a:solidFill>
                  <a:prstClr val="black"/>
                </a:solidFill>
              </a:rPr>
              <a:t> pencere</a:t>
            </a:r>
            <a:endPar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cxnSp>
        <p:nvCxnSpPr>
          <p:cNvPr id="19" name="Düz Ok Bağlayıcısı 18">
            <a:extLst>
              <a:ext uri="{FF2B5EF4-FFF2-40B4-BE49-F238E27FC236}">
                <a16:creationId xmlns:a16="http://schemas.microsoft.com/office/drawing/2014/main" id="{81F8F82A-1500-4060-BA9B-D9470D121A0B}"/>
              </a:ext>
            </a:extLst>
          </p:cNvPr>
          <p:cNvCxnSpPr/>
          <p:nvPr/>
        </p:nvCxnSpPr>
        <p:spPr>
          <a:xfrm>
            <a:off x="5292080" y="2315033"/>
            <a:ext cx="442950" cy="1045566"/>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529161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pic>
        <p:nvPicPr>
          <p:cNvPr id="17" name="Resim 16" descr="http://www.bilgin.net/Gurultu/Image8.jpg">
            <a:extLst>
              <a:ext uri="{FF2B5EF4-FFF2-40B4-BE49-F238E27FC236}">
                <a16:creationId xmlns:a16="http://schemas.microsoft.com/office/drawing/2014/main" id="{D1641123-0BFB-41AD-8CBB-2046CBC951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88" y="31245"/>
            <a:ext cx="4464496" cy="2557735"/>
          </a:xfrm>
          <a:prstGeom prst="rect">
            <a:avLst/>
          </a:prstGeom>
          <a:noFill/>
          <a:ln>
            <a:noFill/>
          </a:ln>
        </p:spPr>
      </p:pic>
      <p:sp>
        <p:nvSpPr>
          <p:cNvPr id="4" name="Metin kutusu 3">
            <a:extLst>
              <a:ext uri="{FF2B5EF4-FFF2-40B4-BE49-F238E27FC236}">
                <a16:creationId xmlns:a16="http://schemas.microsoft.com/office/drawing/2014/main" id="{376ADA7E-21EF-400F-B12B-936D92017BD8}"/>
              </a:ext>
            </a:extLst>
          </p:cNvPr>
          <p:cNvSpPr txBox="1"/>
          <p:nvPr/>
        </p:nvSpPr>
        <p:spPr>
          <a:xfrm>
            <a:off x="107841" y="2653502"/>
            <a:ext cx="4584098" cy="830997"/>
          </a:xfrm>
          <a:prstGeom prst="rect">
            <a:avLst/>
          </a:prstGeom>
          <a:noFill/>
        </p:spPr>
        <p:txBody>
          <a:bodyPr wrap="square" rtlCol="0">
            <a:spAutoFit/>
          </a:bodyPr>
          <a:lstStyle/>
          <a:p>
            <a:r>
              <a:rPr lang="tr-TR" sz="1600" b="0" dirty="0"/>
              <a:t>Bir kulakta sesin yayılması. </a:t>
            </a:r>
            <a:r>
              <a:rPr lang="tr-TR" sz="1600" b="0" dirty="0" err="1"/>
              <a:t>Koklea</a:t>
            </a:r>
            <a:r>
              <a:rPr lang="tr-TR" sz="1600" b="0" dirty="0"/>
              <a:t>, </a:t>
            </a:r>
            <a:r>
              <a:rPr lang="tr-TR" sz="1600" b="0" dirty="0" err="1"/>
              <a:t>korti</a:t>
            </a:r>
            <a:r>
              <a:rPr lang="tr-TR" sz="1600" b="0" dirty="0"/>
              <a:t> organı içinde 35 bin duyarlı tüy hücresi aldığı sesi, 18 bin sinir lifi aracılığı ile beyne ulaştırır.</a:t>
            </a:r>
          </a:p>
        </p:txBody>
      </p:sp>
      <p:grpSp>
        <p:nvGrpSpPr>
          <p:cNvPr id="25" name="Grup 24">
            <a:extLst>
              <a:ext uri="{FF2B5EF4-FFF2-40B4-BE49-F238E27FC236}">
                <a16:creationId xmlns:a16="http://schemas.microsoft.com/office/drawing/2014/main" id="{CF02CA5B-C85A-43B1-8969-F9070FECCE4F}"/>
              </a:ext>
            </a:extLst>
          </p:cNvPr>
          <p:cNvGrpSpPr/>
          <p:nvPr/>
        </p:nvGrpSpPr>
        <p:grpSpPr>
          <a:xfrm>
            <a:off x="4542264" y="34879"/>
            <a:ext cx="4527382" cy="3096344"/>
            <a:chOff x="4168092" y="1412777"/>
            <a:chExt cx="4527382" cy="2794886"/>
          </a:xfrm>
        </p:grpSpPr>
        <p:pic>
          <p:nvPicPr>
            <p:cNvPr id="18" name="Resim 17" descr="http://www.bilgin.net/Gurultu/Image9.jpg">
              <a:extLst>
                <a:ext uri="{FF2B5EF4-FFF2-40B4-BE49-F238E27FC236}">
                  <a16:creationId xmlns:a16="http://schemas.microsoft.com/office/drawing/2014/main" id="{6354F6CB-8D8B-4A2E-81B2-70DF620866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68092" y="1412777"/>
              <a:ext cx="4464496" cy="2276475"/>
            </a:xfrm>
            <a:prstGeom prst="rect">
              <a:avLst/>
            </a:prstGeom>
            <a:noFill/>
            <a:ln>
              <a:noFill/>
            </a:ln>
          </p:spPr>
        </p:pic>
        <p:sp>
          <p:nvSpPr>
            <p:cNvPr id="20" name="Metin kutusu 19">
              <a:extLst>
                <a:ext uri="{FF2B5EF4-FFF2-40B4-BE49-F238E27FC236}">
                  <a16:creationId xmlns:a16="http://schemas.microsoft.com/office/drawing/2014/main" id="{E6B632C6-9BB2-4ADD-9014-61199819B473}"/>
                </a:ext>
              </a:extLst>
            </p:cNvPr>
            <p:cNvSpPr txBox="1"/>
            <p:nvPr/>
          </p:nvSpPr>
          <p:spPr>
            <a:xfrm>
              <a:off x="4253621" y="3874862"/>
              <a:ext cx="4441853" cy="332801"/>
            </a:xfrm>
            <a:prstGeom prst="rect">
              <a:avLst/>
            </a:prstGeom>
            <a:noFill/>
          </p:spPr>
          <p:txBody>
            <a:bodyPr wrap="square" rtlCol="0">
              <a:spAutoFit/>
            </a:bodyPr>
            <a:lstStyle/>
            <a:p>
              <a:r>
                <a:rPr lang="tr-TR" sz="1800" b="0" dirty="0"/>
                <a:t>Sağlıklı bir kulakta kıl hücrelerinin görüntüsü.</a:t>
              </a:r>
            </a:p>
          </p:txBody>
        </p:sp>
      </p:grpSp>
      <p:grpSp>
        <p:nvGrpSpPr>
          <p:cNvPr id="24" name="Grup 23">
            <a:extLst>
              <a:ext uri="{FF2B5EF4-FFF2-40B4-BE49-F238E27FC236}">
                <a16:creationId xmlns:a16="http://schemas.microsoft.com/office/drawing/2014/main" id="{AEA700C3-8C7A-422A-BDBD-BDDCC4447835}"/>
              </a:ext>
            </a:extLst>
          </p:cNvPr>
          <p:cNvGrpSpPr/>
          <p:nvPr/>
        </p:nvGrpSpPr>
        <p:grpSpPr>
          <a:xfrm>
            <a:off x="114498" y="3482600"/>
            <a:ext cx="4257675" cy="3186986"/>
            <a:chOff x="179513" y="3887950"/>
            <a:chExt cx="4257675" cy="3016495"/>
          </a:xfrm>
        </p:grpSpPr>
        <p:pic>
          <p:nvPicPr>
            <p:cNvPr id="21" name="Resim 20" descr="http://www.bilgin.net/Gurultu/Image10.jpg">
              <a:extLst>
                <a:ext uri="{FF2B5EF4-FFF2-40B4-BE49-F238E27FC236}">
                  <a16:creationId xmlns:a16="http://schemas.microsoft.com/office/drawing/2014/main" id="{E8B40936-D402-4DF2-ACB0-01FD1357169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3" y="3887950"/>
              <a:ext cx="4257675" cy="2333625"/>
            </a:xfrm>
            <a:prstGeom prst="rect">
              <a:avLst/>
            </a:prstGeom>
            <a:noFill/>
            <a:ln>
              <a:noFill/>
            </a:ln>
          </p:spPr>
        </p:pic>
        <p:sp>
          <p:nvSpPr>
            <p:cNvPr id="23" name="Metin kutusu 22">
              <a:extLst>
                <a:ext uri="{FF2B5EF4-FFF2-40B4-BE49-F238E27FC236}">
                  <a16:creationId xmlns:a16="http://schemas.microsoft.com/office/drawing/2014/main" id="{1DAC2809-8312-4BB0-86C0-D4D6F082B669}"/>
                </a:ext>
              </a:extLst>
            </p:cNvPr>
            <p:cNvSpPr txBox="1"/>
            <p:nvPr/>
          </p:nvSpPr>
          <p:spPr>
            <a:xfrm>
              <a:off x="256122" y="6319670"/>
              <a:ext cx="4104456" cy="584775"/>
            </a:xfrm>
            <a:prstGeom prst="rect">
              <a:avLst/>
            </a:prstGeom>
            <a:noFill/>
          </p:spPr>
          <p:txBody>
            <a:bodyPr wrap="square" rtlCol="0">
              <a:spAutoFit/>
            </a:bodyPr>
            <a:lstStyle/>
            <a:p>
              <a:r>
                <a:rPr lang="tr-TR" sz="1600" b="0" dirty="0"/>
                <a:t>Hasarlı bir kulakta salyangoz yüzeyindeki kıl hücrelerinin görüntüsü..</a:t>
              </a:r>
            </a:p>
          </p:txBody>
        </p:sp>
      </p:grpSp>
      <p:grpSp>
        <p:nvGrpSpPr>
          <p:cNvPr id="31" name="Grup 30">
            <a:extLst>
              <a:ext uri="{FF2B5EF4-FFF2-40B4-BE49-F238E27FC236}">
                <a16:creationId xmlns:a16="http://schemas.microsoft.com/office/drawing/2014/main" id="{454EDA99-4A04-4DFD-B1C6-E2AAB83C1074}"/>
              </a:ext>
            </a:extLst>
          </p:cNvPr>
          <p:cNvGrpSpPr/>
          <p:nvPr/>
        </p:nvGrpSpPr>
        <p:grpSpPr>
          <a:xfrm>
            <a:off x="4562583" y="3113146"/>
            <a:ext cx="4466919" cy="3515680"/>
            <a:chOff x="4562583" y="3113146"/>
            <a:chExt cx="4466919" cy="3515680"/>
          </a:xfrm>
        </p:grpSpPr>
        <p:pic>
          <p:nvPicPr>
            <p:cNvPr id="28" name="Resim 27">
              <a:extLst>
                <a:ext uri="{FF2B5EF4-FFF2-40B4-BE49-F238E27FC236}">
                  <a16:creationId xmlns:a16="http://schemas.microsoft.com/office/drawing/2014/main" id="{46E9AC6C-2829-4DD9-891A-0F267C9BD883}"/>
                </a:ext>
              </a:extLst>
            </p:cNvPr>
            <p:cNvPicPr>
              <a:picLocks noChangeAspect="1"/>
            </p:cNvPicPr>
            <p:nvPr/>
          </p:nvPicPr>
          <p:blipFill rotWithShape="1">
            <a:blip r:embed="rId6">
              <a:extLst>
                <a:ext uri="{28A0092B-C50C-407E-A947-70E740481C1C}">
                  <a14:useLocalDpi xmlns:a14="http://schemas.microsoft.com/office/drawing/2010/main" val="0"/>
                </a:ext>
              </a:extLst>
            </a:blip>
            <a:srcRect l="55265"/>
            <a:stretch/>
          </p:blipFill>
          <p:spPr>
            <a:xfrm>
              <a:off x="4562583" y="3113146"/>
              <a:ext cx="4466919" cy="3096344"/>
            </a:xfrm>
            <a:prstGeom prst="rect">
              <a:avLst/>
            </a:prstGeom>
          </p:spPr>
        </p:pic>
        <p:sp>
          <p:nvSpPr>
            <p:cNvPr id="30" name="Metin kutusu 29">
              <a:extLst>
                <a:ext uri="{FF2B5EF4-FFF2-40B4-BE49-F238E27FC236}">
                  <a16:creationId xmlns:a16="http://schemas.microsoft.com/office/drawing/2014/main" id="{9C754345-95CE-4B87-8E2A-1F660E37F4EA}"/>
                </a:ext>
              </a:extLst>
            </p:cNvPr>
            <p:cNvSpPr txBox="1"/>
            <p:nvPr/>
          </p:nvSpPr>
          <p:spPr>
            <a:xfrm>
              <a:off x="4859846" y="6321049"/>
              <a:ext cx="3872391" cy="307777"/>
            </a:xfrm>
            <a:prstGeom prst="rect">
              <a:avLst/>
            </a:prstGeom>
            <a:noFill/>
          </p:spPr>
          <p:txBody>
            <a:bodyPr wrap="square" rtlCol="0">
              <a:spAutoFit/>
            </a:bodyPr>
            <a:lstStyle/>
            <a:p>
              <a:r>
                <a:rPr lang="tr-TR" sz="1400" b="0" dirty="0"/>
                <a:t>Vücudumuzun denge sistemi  </a:t>
              </a:r>
            </a:p>
          </p:txBody>
        </p:sp>
      </p:grpSp>
      <p:sp>
        <p:nvSpPr>
          <p:cNvPr id="32" name="Metin kutusu 31">
            <a:extLst>
              <a:ext uri="{FF2B5EF4-FFF2-40B4-BE49-F238E27FC236}">
                <a16:creationId xmlns:a16="http://schemas.microsoft.com/office/drawing/2014/main" id="{37B291F3-F130-47B7-9D23-816258F74E32}"/>
              </a:ext>
            </a:extLst>
          </p:cNvPr>
          <p:cNvSpPr txBox="1"/>
          <p:nvPr/>
        </p:nvSpPr>
        <p:spPr>
          <a:xfrm>
            <a:off x="3925017" y="6484027"/>
            <a:ext cx="1008112" cy="307777"/>
          </a:xfrm>
          <a:prstGeom prst="rect">
            <a:avLst/>
          </a:prstGeom>
          <a:noFill/>
        </p:spPr>
        <p:txBody>
          <a:bodyPr wrap="square" rtlCol="0">
            <a:spAutoFit/>
          </a:bodyPr>
          <a:lstStyle/>
          <a:p>
            <a:r>
              <a:rPr lang="tr-TR" sz="1400" b="0" dirty="0"/>
              <a:t>Rezonans</a:t>
            </a:r>
          </a:p>
        </p:txBody>
      </p:sp>
    </p:spTree>
    <p:extLst>
      <p:ext uri="{BB962C8B-B14F-4D97-AF65-F5344CB8AC3E}">
        <p14:creationId xmlns:p14="http://schemas.microsoft.com/office/powerpoint/2010/main" val="28846199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pic>
        <p:nvPicPr>
          <p:cNvPr id="18" name="Resim 17">
            <a:extLst>
              <a:ext uri="{FF2B5EF4-FFF2-40B4-BE49-F238E27FC236}">
                <a16:creationId xmlns:a16="http://schemas.microsoft.com/office/drawing/2014/main" id="{3C9A69AA-EE43-442F-BC1A-1AD986AF0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585" y="1340768"/>
            <a:ext cx="8720830" cy="5290904"/>
          </a:xfrm>
          <a:prstGeom prst="rect">
            <a:avLst/>
          </a:prstGeom>
        </p:spPr>
      </p:pic>
    </p:spTree>
    <p:extLst>
      <p:ext uri="{BB962C8B-B14F-4D97-AF65-F5344CB8AC3E}">
        <p14:creationId xmlns:p14="http://schemas.microsoft.com/office/powerpoint/2010/main" val="3928406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5965628"/>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4" name="Metin kutusu 3">
            <a:extLst>
              <a:ext uri="{FF2B5EF4-FFF2-40B4-BE49-F238E27FC236}">
                <a16:creationId xmlns:a16="http://schemas.microsoft.com/office/drawing/2014/main" id="{9D78A626-C742-4C5A-A315-DE04A2DDAB3A}"/>
              </a:ext>
            </a:extLst>
          </p:cNvPr>
          <p:cNvSpPr txBox="1"/>
          <p:nvPr/>
        </p:nvSpPr>
        <p:spPr>
          <a:xfrm>
            <a:off x="1869165" y="1124744"/>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GÜRÜLTÜ</a:t>
            </a:r>
          </a:p>
        </p:txBody>
      </p:sp>
      <p:sp>
        <p:nvSpPr>
          <p:cNvPr id="5" name="Metin kutusu 3">
            <a:extLst>
              <a:ext uri="{FF2B5EF4-FFF2-40B4-BE49-F238E27FC236}">
                <a16:creationId xmlns:a16="http://schemas.microsoft.com/office/drawing/2014/main" id="{094499C9-0130-43F4-A3EF-0450F315E1A4}"/>
              </a:ext>
            </a:extLst>
          </p:cNvPr>
          <p:cNvSpPr txBox="1">
            <a:spLocks noChangeArrowheads="1"/>
          </p:cNvSpPr>
          <p:nvPr/>
        </p:nvSpPr>
        <p:spPr bwMode="auto">
          <a:xfrm>
            <a:off x="103933" y="1591047"/>
            <a:ext cx="5764212" cy="5078313"/>
          </a:xfrm>
          <a:prstGeom prst="rect">
            <a:avLst/>
          </a:prstGeom>
          <a:noFill/>
          <a:ln>
            <a:noFill/>
          </a:ln>
        </p:spPr>
        <p:txBody>
          <a:bodyPr wrap="square">
            <a:spAutoFit/>
          </a:bodyPr>
          <a:lstStyle>
            <a:lvl1pPr marL="342900" indent="-342900" eaLnBrk="0" hangingPunct="0">
              <a:defRPr sz="3600" b="1">
                <a:solidFill>
                  <a:schemeClr val="tx1"/>
                </a:solidFill>
                <a:latin typeface="Times New Roman" pitchFamily="18" charset="0"/>
              </a:defRPr>
            </a:lvl1pPr>
            <a:lvl2pPr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177800" marR="0" lvl="3" indent="0" algn="l" defTabSz="914400" rtl="0" eaLnBrk="0" fontAlgn="base" latinLnBrk="0" hangingPunct="0">
              <a:lnSpc>
                <a:spcPct val="100000"/>
              </a:lnSpc>
              <a:spcBef>
                <a:spcPct val="0"/>
              </a:spcBef>
              <a:spcAft>
                <a:spcPct val="0"/>
              </a:spcAft>
              <a:buClrTx/>
              <a:buSzTx/>
              <a:buFontTx/>
              <a:buNone/>
              <a:tabLst/>
              <a:defRPr/>
            </a:pPr>
            <a:r>
              <a:rPr kumimoji="0" lang="tr-TR" sz="1800" b="1" i="0" u="sng" strike="noStrike" kern="1200" cap="none" spc="0" normalizeH="0" baseline="0" noProof="0" dirty="0">
                <a:ln>
                  <a:noFill/>
                </a:ln>
                <a:solidFill>
                  <a:srgbClr val="FFFFFF"/>
                </a:solidFill>
                <a:effectLst/>
                <a:uLnTx/>
                <a:uFillTx/>
                <a:latin typeface="Times New Roman" pitchFamily="18" charset="0"/>
                <a:ea typeface="+mn-ea"/>
                <a:cs typeface="+mn-cs"/>
              </a:rPr>
              <a:t>GÜRÜLTÜ</a:t>
            </a:r>
            <a:r>
              <a:rPr kumimoji="0" lang="tr-TR" sz="1800" b="1" i="0" u="none" strike="noStrike" kern="1200" cap="none" spc="0" normalizeH="0" baseline="0" noProof="0" dirty="0">
                <a:ln>
                  <a:noFill/>
                </a:ln>
                <a:solidFill>
                  <a:srgbClr val="FFFFFF"/>
                </a:solidFill>
                <a:effectLst/>
                <a:uLnTx/>
                <a:uFillTx/>
                <a:latin typeface="Times New Roman" pitchFamily="18" charset="0"/>
                <a:ea typeface="+mn-ea"/>
                <a:cs typeface="+mn-cs"/>
              </a:rPr>
              <a:t>      </a:t>
            </a:r>
            <a:r>
              <a:rPr kumimoji="0" lang="tr-TR" sz="1800" b="1" i="0" u="sng" strike="noStrike" kern="1200" cap="none" spc="0" normalizeH="0" baseline="0" noProof="0" dirty="0">
                <a:ln>
                  <a:noFill/>
                </a:ln>
                <a:solidFill>
                  <a:srgbClr val="FFFFFF"/>
                </a:solidFill>
                <a:effectLst/>
                <a:uLnTx/>
                <a:uFillTx/>
                <a:latin typeface="Times New Roman" pitchFamily="18" charset="0"/>
                <a:ea typeface="+mn-ea"/>
                <a:cs typeface="+mn-cs"/>
              </a:rPr>
              <a:t>YER VE KONUM              GÜNLÜK  </a:t>
            </a:r>
            <a:endParaRPr kumimoji="0" lang="tr-TR" sz="1800" b="1" i="0" u="none" strike="noStrike" kern="1200" cap="none" spc="0" normalizeH="0" baseline="0" noProof="0" dirty="0">
              <a:ln>
                <a:noFill/>
              </a:ln>
              <a:solidFill>
                <a:srgbClr val="FFFFFF"/>
              </a:solidFill>
              <a:effectLst/>
              <a:uLnTx/>
              <a:uFillTx/>
              <a:latin typeface="Times New Roman" pitchFamily="18" charset="0"/>
              <a:ea typeface="+mn-ea"/>
              <a:cs typeface="+mn-cs"/>
            </a:endParaRPr>
          </a:p>
          <a:p>
            <a:pPr marL="1600200" marR="0" lvl="3" indent="-1244600" algn="l" defTabSz="436563"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İşitme   eşiği				    Süresiz</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20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Sessiz   bir   orman		 Süresiz</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30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Fısıltı  ile  konuşma 	                 Süresiz</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40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Sessiz  bir  oda		 Süresiz</a:t>
            </a:r>
          </a:p>
          <a:p>
            <a:pPr marL="723900" marR="0" lvl="3" indent="-368300" algn="l" defTabSz="914400" rtl="0" eaLnBrk="0" fontAlgn="base" latinLnBrk="0" hangingPunct="0">
              <a:lnSpc>
                <a:spcPct val="100000"/>
              </a:lnSpc>
              <a:spcBef>
                <a:spcPct val="0"/>
              </a:spcBef>
              <a:spcAft>
                <a:spcPct val="0"/>
              </a:spcAft>
              <a:buClrTx/>
              <a:buSzTx/>
              <a:buFontTx/>
              <a:buAutoNum type="arabicPlain" startAt="50"/>
              <a:tabLst>
                <a:tab pos="1609725" algn="l"/>
              </a:tabLst>
              <a:defRPr/>
            </a:pP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Şehir  içinde  bir  büro	 Süresiz</a:t>
            </a:r>
          </a:p>
          <a:p>
            <a:pPr marL="723900" marR="0" lvl="3" indent="-368300" algn="l" defTabSz="914400" rtl="0" eaLnBrk="0" fontAlgn="base" latinLnBrk="0" hangingPunct="0">
              <a:lnSpc>
                <a:spcPct val="100000"/>
              </a:lnSpc>
              <a:spcBef>
                <a:spcPct val="0"/>
              </a:spcBef>
              <a:spcAft>
                <a:spcPct val="0"/>
              </a:spcAft>
              <a:buClrTx/>
              <a:buSzTx/>
              <a:buFontTx/>
              <a:buAutoNum type="arabicPlain" startAt="60"/>
              <a:tabLst>
                <a:tab pos="1609725" algn="l"/>
                <a:tab pos="4572000" algn="l"/>
              </a:tabLst>
              <a:defRPr/>
            </a:pPr>
            <a:r>
              <a:rPr kumimoji="0" lang="tr-TR" sz="1800" b="0" i="0" u="none" strike="noStrike" kern="1200" cap="none" spc="0" normalizeH="0" baseline="0" noProof="0" dirty="0" err="1">
                <a:ln>
                  <a:noFill/>
                </a:ln>
                <a:solidFill>
                  <a:srgbClr val="FFFF00"/>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00"/>
                </a:solidFill>
                <a:effectLst/>
                <a:uLnTx/>
                <a:uFillTx/>
                <a:latin typeface="Times New Roman" pitchFamily="18" charset="0"/>
                <a:ea typeface="+mn-ea"/>
                <a:cs typeface="+mn-cs"/>
              </a:rPr>
              <a:t>	Karşılıklı  konuşma                     Süresiz</a:t>
            </a:r>
          </a:p>
          <a:p>
            <a:pPr marL="1600200" marR="0" lvl="3" indent="-1244600" algn="l" defTabSz="914400" rtl="0" eaLnBrk="0" fontAlgn="base" latinLnBrk="0" hangingPunct="0">
              <a:lnSpc>
                <a:spcPct val="100000"/>
              </a:lnSpc>
              <a:spcBef>
                <a:spcPct val="0"/>
              </a:spcBef>
              <a:spcAft>
                <a:spcPct val="0"/>
              </a:spcAft>
              <a:buClrTx/>
              <a:buSzTx/>
              <a:buFontTx/>
              <a:buAutoNum type="arabicPlain" startAt="60"/>
              <a:tabLst/>
              <a:defRPr/>
            </a:pPr>
            <a:endParaRPr kumimoji="0" lang="tr-TR" sz="1800" b="0"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Times New Roman" pitchFamily="18" charset="0"/>
                <a:ea typeface="+mn-ea"/>
                <a:cs typeface="+mn-cs"/>
              </a:rPr>
              <a:t>70  </a:t>
            </a:r>
            <a:r>
              <a:rPr kumimoji="0" lang="tr-TR" sz="1800" b="0" i="0" u="none" strike="noStrike" kern="1200" cap="none" spc="0" normalizeH="0" baseline="0" noProof="0" dirty="0" err="1">
                <a:ln>
                  <a:noFill/>
                </a:ln>
                <a:solidFill>
                  <a:srgbClr val="FFFF00"/>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00"/>
                </a:solidFill>
                <a:effectLst/>
                <a:uLnTx/>
                <a:uFillTx/>
                <a:latin typeface="Times New Roman" pitchFamily="18" charset="0"/>
                <a:ea typeface="+mn-ea"/>
                <a:cs typeface="+mn-cs"/>
              </a:rPr>
              <a:t>	Dikey  matkap		 8 Saat</a:t>
            </a:r>
          </a:p>
          <a:p>
            <a:pPr marL="723900" marR="0" lvl="3" indent="-368300" algn="l" defTabSz="914400" rtl="0" eaLnBrk="0" fontAlgn="base" latinLnBrk="0" hangingPunct="0">
              <a:lnSpc>
                <a:spcPct val="100000"/>
              </a:lnSpc>
              <a:spcBef>
                <a:spcPct val="0"/>
              </a:spcBef>
              <a:spcAft>
                <a:spcPct val="0"/>
              </a:spcAft>
              <a:buClrTx/>
              <a:buSzTx/>
              <a:buFontTx/>
              <a:buAutoNum type="arabicPlain" startAt="80"/>
              <a:tabLst>
                <a:tab pos="1609725" algn="l"/>
              </a:tabLst>
              <a:defRPr/>
            </a:pPr>
            <a:r>
              <a:rPr kumimoji="0" lang="tr-TR" sz="1800" b="0" i="0" u="none" strike="noStrike" kern="1200" cap="none" spc="0" normalizeH="0" baseline="0" noProof="0" dirty="0" err="1">
                <a:ln>
                  <a:noFill/>
                </a:ln>
                <a:solidFill>
                  <a:srgbClr val="FFFF00"/>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00"/>
                </a:solidFill>
                <a:effectLst/>
                <a:uLnTx/>
                <a:uFillTx/>
                <a:latin typeface="Times New Roman" pitchFamily="18" charset="0"/>
                <a:ea typeface="+mn-ea"/>
                <a:cs typeface="+mn-cs"/>
              </a:rPr>
              <a:t>	Yüksek  sesle  konuşma 	 8 Saat</a:t>
            </a:r>
          </a:p>
          <a:p>
            <a:pPr marL="355600" marR="0" lvl="3" indent="0" algn="l" defTabSz="914400" rtl="0" eaLnBrk="0" fontAlgn="base" latinLnBrk="0" hangingPunct="0">
              <a:lnSpc>
                <a:spcPct val="100000"/>
              </a:lnSpc>
              <a:spcBef>
                <a:spcPct val="0"/>
              </a:spcBef>
              <a:spcAft>
                <a:spcPct val="0"/>
              </a:spcAft>
              <a:buClrTx/>
              <a:buSzTx/>
              <a:buFontTx/>
              <a:buNone/>
              <a:tabLst>
                <a:tab pos="1609725" algn="l"/>
              </a:tabLst>
              <a:defRPr/>
            </a:pPr>
            <a:endParaRPr kumimoji="0" lang="tr-TR" sz="1800" b="0"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C000"/>
                </a:solidFill>
                <a:effectLst/>
                <a:uLnTx/>
                <a:uFillTx/>
                <a:latin typeface="Times New Roman" pitchFamily="18" charset="0"/>
                <a:ea typeface="+mn-ea"/>
                <a:cs typeface="+mn-cs"/>
              </a:rPr>
              <a:t>90  </a:t>
            </a:r>
            <a:r>
              <a:rPr kumimoji="0" lang="tr-TR" sz="1800" b="0" i="0" u="none" strike="noStrike" kern="1200" cap="none" spc="0" normalizeH="0" baseline="0" noProof="0" dirty="0" err="1">
                <a:ln>
                  <a:noFill/>
                </a:ln>
                <a:solidFill>
                  <a:srgbClr val="FFC000"/>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C000"/>
                </a:solidFill>
                <a:effectLst/>
                <a:uLnTx/>
                <a:uFillTx/>
                <a:latin typeface="Times New Roman" pitchFamily="18" charset="0"/>
                <a:ea typeface="+mn-ea"/>
                <a:cs typeface="+mn-cs"/>
              </a:rPr>
              <a:t>	Kuvvetlice   bağırma  	 	 6 Saat</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0000"/>
                </a:solidFill>
                <a:effectLst/>
                <a:uLnTx/>
                <a:uFillTx/>
                <a:latin typeface="Times New Roman" pitchFamily="18" charset="0"/>
                <a:ea typeface="+mn-ea"/>
                <a:cs typeface="+mn-cs"/>
              </a:rPr>
              <a:t>100  </a:t>
            </a:r>
            <a:r>
              <a:rPr kumimoji="0" lang="tr-TR" sz="1800" b="0" i="0" u="none" strike="noStrike" kern="1200" cap="none" spc="0" normalizeH="0" baseline="0" noProof="0" dirty="0" err="1">
                <a:ln>
                  <a:noFill/>
                </a:ln>
                <a:solidFill>
                  <a:srgbClr val="FF0000"/>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0000"/>
                </a:solidFill>
                <a:effectLst/>
                <a:uLnTx/>
                <a:uFillTx/>
                <a:latin typeface="Times New Roman" pitchFamily="18" charset="0"/>
                <a:ea typeface="+mn-ea"/>
                <a:cs typeface="+mn-cs"/>
              </a:rPr>
              <a:t>	Dokuma salonları		 2 Saat</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0000"/>
                </a:solidFill>
                <a:effectLst/>
                <a:uLnTx/>
                <a:uFillTx/>
                <a:latin typeface="Times New Roman" pitchFamily="18" charset="0"/>
                <a:ea typeface="+mn-ea"/>
                <a:cs typeface="+mn-cs"/>
              </a:rPr>
              <a:t>110 </a:t>
            </a:r>
            <a:r>
              <a:rPr kumimoji="0" lang="tr-TR" sz="1800" b="0" i="0" u="none" strike="noStrike" kern="1200" cap="none" spc="0" normalizeH="0" baseline="0" noProof="0" dirty="0" err="1">
                <a:ln>
                  <a:noFill/>
                </a:ln>
                <a:solidFill>
                  <a:srgbClr val="FF0000"/>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0000"/>
                </a:solidFill>
                <a:effectLst/>
                <a:uLnTx/>
                <a:uFillTx/>
                <a:latin typeface="Times New Roman" pitchFamily="18" charset="0"/>
                <a:ea typeface="+mn-ea"/>
                <a:cs typeface="+mn-cs"/>
              </a:rPr>
              <a:t>	Havalı  çekiç, Ağaç işleri	 0.5 Saat</a:t>
            </a:r>
          </a:p>
          <a:p>
            <a:pPr marL="1600200" marR="0" lvl="3" indent="-1244600" algn="l" defTabSz="914400" rtl="0" eaLnBrk="0" fontAlgn="base" latinLnBrk="0" hangingPunct="0">
              <a:lnSpc>
                <a:spcPct val="100000"/>
              </a:lnSpc>
              <a:spcBef>
                <a:spcPct val="0"/>
              </a:spcBef>
              <a:spcAft>
                <a:spcPct val="0"/>
              </a:spcAft>
              <a:buClrTx/>
              <a:buSzTx/>
              <a:buFontTx/>
              <a:buNone/>
              <a:tabLst/>
              <a:defRPr/>
            </a:pPr>
            <a:endParaRPr kumimoji="0" lang="tr-TR" sz="1800" b="0"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120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Bilyeli  değirmen 		Çalışılmaz</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130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Uçakların  yanı		Çalışılmaz</a:t>
            </a:r>
          </a:p>
          <a:p>
            <a:pPr marL="1600200" marR="0" lvl="3" indent="-1244600" algn="l" defTabSz="914400" rtl="0" eaLnBrk="0" fontAlgn="base" latinLnBrk="0" hangingPunct="0">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140 </a:t>
            </a:r>
            <a:r>
              <a:rPr kumimoji="0" lang="tr-TR" sz="1800" b="0" i="0" u="none" strike="noStrike" kern="1200" cap="none" spc="0" normalizeH="0" baseline="0" noProof="0" dirty="0" err="1">
                <a:ln>
                  <a:noFill/>
                </a:ln>
                <a:solidFill>
                  <a:srgbClr val="FFFFFF"/>
                </a:solidFill>
                <a:effectLst/>
                <a:uLnTx/>
                <a:uFillTx/>
                <a:latin typeface="Times New Roman" pitchFamily="18" charset="0"/>
                <a:ea typeface="+mn-ea"/>
                <a:cs typeface="+mn-cs"/>
              </a:rPr>
              <a:t>dB</a:t>
            </a:r>
            <a:r>
              <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mn-cs"/>
              </a:rPr>
              <a:t>	Ağrı  Eşiği		              Dayanılmaz</a:t>
            </a:r>
            <a:endParaRPr kumimoji="0" lang="tr-TR" sz="1800" b="0" i="0" u="none" strike="noStrike" kern="1200" cap="none" spc="0" normalizeH="0" baseline="0" noProof="0" dirty="0">
              <a:ln>
                <a:noFill/>
              </a:ln>
              <a:solidFill>
                <a:srgbClr val="FFFFFF"/>
              </a:solidFill>
              <a:effectLst/>
              <a:uLnTx/>
              <a:uFillTx/>
              <a:latin typeface="Times New Roman" pitchFamily="18" charset="0"/>
              <a:ea typeface="+mn-ea"/>
              <a:cs typeface="Times New Roman" pitchFamily="18" charset="0"/>
            </a:endParaRPr>
          </a:p>
        </p:txBody>
      </p:sp>
      <p:sp>
        <p:nvSpPr>
          <p:cNvPr id="8" name="Metin kutusu 7">
            <a:extLst>
              <a:ext uri="{FF2B5EF4-FFF2-40B4-BE49-F238E27FC236}">
                <a16:creationId xmlns:a16="http://schemas.microsoft.com/office/drawing/2014/main" id="{AD5B54FD-5553-4B88-A4A9-4BEF58B6CA17}"/>
              </a:ext>
            </a:extLst>
          </p:cNvPr>
          <p:cNvSpPr txBox="1"/>
          <p:nvPr/>
        </p:nvSpPr>
        <p:spPr>
          <a:xfrm>
            <a:off x="5868144" y="1991502"/>
            <a:ext cx="3168352" cy="150810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rPr>
              <a:t>Duyulabilir konuşma boyutu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10" name="Metin kutusu 9">
            <a:extLst>
              <a:ext uri="{FF2B5EF4-FFF2-40B4-BE49-F238E27FC236}">
                <a16:creationId xmlns:a16="http://schemas.microsoft.com/office/drawing/2014/main" id="{9B065B02-CB9F-4D32-A6C1-30660DB082C8}"/>
              </a:ext>
            </a:extLst>
          </p:cNvPr>
          <p:cNvSpPr txBox="1"/>
          <p:nvPr/>
        </p:nvSpPr>
        <p:spPr>
          <a:xfrm>
            <a:off x="5868144" y="3794097"/>
            <a:ext cx="3168352" cy="769441"/>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rPr>
              <a:t>Yorgunluk boyutu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11" name="Metin kutusu 10">
            <a:extLst>
              <a:ext uri="{FF2B5EF4-FFF2-40B4-BE49-F238E27FC236}">
                <a16:creationId xmlns:a16="http://schemas.microsoft.com/office/drawing/2014/main" id="{E32252AD-0509-480C-99C3-6FF9405B608C}"/>
              </a:ext>
            </a:extLst>
          </p:cNvPr>
          <p:cNvSpPr txBox="1"/>
          <p:nvPr/>
        </p:nvSpPr>
        <p:spPr>
          <a:xfrm>
            <a:off x="5841214" y="4804308"/>
            <a:ext cx="3168352" cy="646331"/>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rPr>
              <a:t>Hasar verme  boyutu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12" name="Metin kutusu 11">
            <a:extLst>
              <a:ext uri="{FF2B5EF4-FFF2-40B4-BE49-F238E27FC236}">
                <a16:creationId xmlns:a16="http://schemas.microsoft.com/office/drawing/2014/main" id="{E1373C3D-AA09-4BD6-A79A-B96ECFB3F3AE}"/>
              </a:ext>
            </a:extLst>
          </p:cNvPr>
          <p:cNvSpPr txBox="1"/>
          <p:nvPr/>
        </p:nvSpPr>
        <p:spPr>
          <a:xfrm>
            <a:off x="5868144" y="5671136"/>
            <a:ext cx="3168352" cy="954107"/>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rPr>
              <a:t>Sancılı 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rPr>
              <a:t>Tehlikeli boyutu</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37368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 calcmode="lin" valueType="num">
                                      <p:cBhvr additive="base">
                                        <p:cTn id="59"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anim calcmode="lin" valueType="num">
                                      <p:cBhvr additive="base">
                                        <p:cTn id="63"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12" end="1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13" end="13"/>
                                            </p:txEl>
                                          </p:spTgt>
                                        </p:tgtEl>
                                        <p:attrNameLst>
                                          <p:attrName>style.visibility</p:attrName>
                                        </p:attrNameLst>
                                      </p:cBhvr>
                                      <p:to>
                                        <p:strVal val="visible"/>
                                      </p:to>
                                    </p:set>
                                    <p:anim calcmode="lin" valueType="num">
                                      <p:cBhvr additive="base">
                                        <p:cTn id="67"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5" end="15"/>
                                            </p:txEl>
                                          </p:spTgt>
                                        </p:tgtEl>
                                        <p:attrNameLst>
                                          <p:attrName>style.visibility</p:attrName>
                                        </p:attrNameLst>
                                      </p:cBhvr>
                                      <p:to>
                                        <p:strVal val="visible"/>
                                      </p:to>
                                    </p:set>
                                    <p:anim calcmode="lin" valueType="num">
                                      <p:cBhvr additive="base">
                                        <p:cTn id="79"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5" end="15"/>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xEl>
                                              <p:pRg st="16" end="16"/>
                                            </p:txEl>
                                          </p:spTgt>
                                        </p:tgtEl>
                                        <p:attrNameLst>
                                          <p:attrName>style.visibility</p:attrName>
                                        </p:attrNameLst>
                                      </p:cBhvr>
                                      <p:to>
                                        <p:strVal val="visible"/>
                                      </p:to>
                                    </p:set>
                                    <p:anim calcmode="lin" valueType="num">
                                      <p:cBhvr additive="base">
                                        <p:cTn id="83" dur="500" fill="hold"/>
                                        <p:tgtEl>
                                          <p:spTgt spid="5">
                                            <p:txEl>
                                              <p:pRg st="16" end="1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16" end="16"/>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
                                            <p:txEl>
                                              <p:pRg st="17" end="17"/>
                                            </p:txEl>
                                          </p:spTgt>
                                        </p:tgtEl>
                                        <p:attrNameLst>
                                          <p:attrName>style.visibility</p:attrName>
                                        </p:attrNameLst>
                                      </p:cBhvr>
                                      <p:to>
                                        <p:strVal val="visible"/>
                                      </p:to>
                                    </p:set>
                                    <p:anim calcmode="lin" valueType="num">
                                      <p:cBhvr additive="base">
                                        <p:cTn id="87" dur="500" fill="hold"/>
                                        <p:tgtEl>
                                          <p:spTgt spid="5">
                                            <p:txEl>
                                              <p:pRg st="17" end="17"/>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5">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9" name="Metin kutusu 8">
            <a:extLst>
              <a:ext uri="{FF2B5EF4-FFF2-40B4-BE49-F238E27FC236}">
                <a16:creationId xmlns:a16="http://schemas.microsoft.com/office/drawing/2014/main" id="{AAE1BFC0-46DC-46BD-B6FB-6CBE2F0D4D61}"/>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TİTREŞİM</a:t>
            </a:r>
          </a:p>
        </p:txBody>
      </p:sp>
      <p:sp>
        <p:nvSpPr>
          <p:cNvPr id="4" name="Metin kutusu 3">
            <a:extLst>
              <a:ext uri="{FF2B5EF4-FFF2-40B4-BE49-F238E27FC236}">
                <a16:creationId xmlns:a16="http://schemas.microsoft.com/office/drawing/2014/main" id="{227DAED4-600B-435D-80DD-69492CDA005A}"/>
              </a:ext>
            </a:extLst>
          </p:cNvPr>
          <p:cNvSpPr txBox="1"/>
          <p:nvPr/>
        </p:nvSpPr>
        <p:spPr>
          <a:xfrm>
            <a:off x="282253" y="1841546"/>
            <a:ext cx="8964488" cy="32624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0"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Titreşimin insan üzerindeki etkileri</a:t>
            </a:r>
            <a:r>
              <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rPr>
              <a:t>:</a:t>
            </a:r>
          </a:p>
          <a:p>
            <a:pPr marL="717550" marR="0" lvl="0" indent="0" algn="l" defTabSz="914400" rtl="0" eaLnBrk="1" fontAlgn="base" latinLnBrk="0" hangingPunct="1">
              <a:lnSpc>
                <a:spcPct val="100000"/>
              </a:lnSpc>
              <a:spcBef>
                <a:spcPts val="12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a. Fiziksel ve Biyomekanik,</a:t>
            </a:r>
          </a:p>
          <a:p>
            <a:pPr marL="717550" marR="0" lvl="0" indent="0" algn="l" defTabSz="914400" rtl="0" eaLnBrk="1" fontAlgn="base" latinLnBrk="0" hangingPunct="1">
              <a:lnSpc>
                <a:spcPct val="100000"/>
              </a:lnSpc>
              <a:spcBef>
                <a:spcPts val="12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b. Psikolojik veya Duysal,</a:t>
            </a:r>
          </a:p>
          <a:p>
            <a:pPr marL="717550" marR="0" lvl="0" indent="0" algn="l" defTabSz="914400" rtl="0" eaLnBrk="1" fontAlgn="base" latinLnBrk="0" hangingPunct="1">
              <a:lnSpc>
                <a:spcPct val="100000"/>
              </a:lnSpc>
              <a:spcBef>
                <a:spcPts val="12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c. Fizyolojik ve</a:t>
            </a:r>
          </a:p>
          <a:p>
            <a:pPr marL="717550" marR="0" lvl="0" indent="0" algn="l" defTabSz="914400" rtl="0" eaLnBrk="1" fontAlgn="base" latinLnBrk="0" hangingPunct="1">
              <a:lnSpc>
                <a:spcPct val="100000"/>
              </a:lnSpc>
              <a:spcBef>
                <a:spcPts val="12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 Patolojik etkiler şeklindedir.</a:t>
            </a:r>
          </a:p>
          <a:p>
            <a:pPr marL="0" marR="0" lvl="0" indent="0" algn="l" defTabSz="914400" rtl="0" eaLnBrk="1" fontAlgn="base" latinLnBrk="0" hangingPunct="1">
              <a:lnSpc>
                <a:spcPct val="100000"/>
              </a:lnSpc>
              <a:spcBef>
                <a:spcPts val="1200"/>
              </a:spcBef>
              <a:spcAft>
                <a:spcPct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A493DF62-FD51-422F-BDE3-C38EC1C8B519}"/>
              </a:ext>
            </a:extLst>
          </p:cNvPr>
          <p:cNvSpPr txBox="1"/>
          <p:nvPr/>
        </p:nvSpPr>
        <p:spPr>
          <a:xfrm rot="18782449">
            <a:off x="6989461" y="2841623"/>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SEZGİSEL</a:t>
            </a:r>
          </a:p>
        </p:txBody>
      </p:sp>
      <p:sp>
        <p:nvSpPr>
          <p:cNvPr id="7" name="Metin kutusu 6">
            <a:extLst>
              <a:ext uri="{FF2B5EF4-FFF2-40B4-BE49-F238E27FC236}">
                <a16:creationId xmlns:a16="http://schemas.microsoft.com/office/drawing/2014/main" id="{7AEBAA9D-19CF-454F-BA42-2CC393FCDFC3}"/>
              </a:ext>
            </a:extLst>
          </p:cNvPr>
          <p:cNvSpPr txBox="1"/>
          <p:nvPr/>
        </p:nvSpPr>
        <p:spPr>
          <a:xfrm rot="18782449">
            <a:off x="7260261" y="3095171"/>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BİLGİSEL</a:t>
            </a:r>
          </a:p>
        </p:txBody>
      </p:sp>
      <p:pic>
        <p:nvPicPr>
          <p:cNvPr id="1026" name="Picture 2" descr="hav[1]">
            <a:extLst>
              <a:ext uri="{FF2B5EF4-FFF2-40B4-BE49-F238E27FC236}">
                <a16:creationId xmlns:a16="http://schemas.microsoft.com/office/drawing/2014/main" id="{BD9696FF-AB87-4F5A-92DD-A250813BA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470" y="4742447"/>
            <a:ext cx="3055529" cy="179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vibration_white_finger_compensation[1]">
            <a:extLst>
              <a:ext uri="{FF2B5EF4-FFF2-40B4-BE49-F238E27FC236}">
                <a16:creationId xmlns:a16="http://schemas.microsoft.com/office/drawing/2014/main" id="{9E6CB4A4-E027-450B-90B1-DA1237A21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4450" y="3640674"/>
            <a:ext cx="2057400" cy="306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9905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 calcmode="lin" valueType="num">
                                      <p:cBhvr additive="base">
                                        <p:cTn id="55" dur="500" fill="hold"/>
                                        <p:tgtEl>
                                          <p:spTgt spid="1027"/>
                                        </p:tgtEl>
                                        <p:attrNameLst>
                                          <p:attrName>ppt_x</p:attrName>
                                        </p:attrNameLst>
                                      </p:cBhvr>
                                      <p:tavLst>
                                        <p:tav tm="0">
                                          <p:val>
                                            <p:strVal val="#ppt_x"/>
                                          </p:val>
                                        </p:tav>
                                        <p:tav tm="100000">
                                          <p:val>
                                            <p:strVal val="#ppt_x"/>
                                          </p:val>
                                        </p:tav>
                                      </p:tavLst>
                                    </p:anim>
                                    <p:anim calcmode="lin" valueType="num">
                                      <p:cBhvr additive="base">
                                        <p:cTn id="56"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additive="base">
                                        <p:cTn id="61" dur="500" fill="hold"/>
                                        <p:tgtEl>
                                          <p:spTgt spid="1026"/>
                                        </p:tgtEl>
                                        <p:attrNameLst>
                                          <p:attrName>ppt_x</p:attrName>
                                        </p:attrNameLst>
                                      </p:cBhvr>
                                      <p:tavLst>
                                        <p:tav tm="0">
                                          <p:val>
                                            <p:strVal val="#ppt_x"/>
                                          </p:val>
                                        </p:tav>
                                        <p:tav tm="100000">
                                          <p:val>
                                            <p:strVal val="#ppt_x"/>
                                          </p:val>
                                        </p:tav>
                                      </p:tavLst>
                                    </p:anim>
                                    <p:anim calcmode="lin" valueType="num">
                                      <p:cBhvr additive="base">
                                        <p:cTn id="6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a:extLst>
              <a:ext uri="{FF2B5EF4-FFF2-40B4-BE49-F238E27FC236}">
                <a16:creationId xmlns:a16="http://schemas.microsoft.com/office/drawing/2014/main" id="{F1F637D6-983E-4884-91A9-6759A3A81DE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CE0169-EA68-421F-B293-083305F556FE}"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pic>
        <p:nvPicPr>
          <p:cNvPr id="7" name="Resim 6" descr="metin, harita içeren bir resim&#10;&#10;Açıklama otomatik olarak oluşturuldu">
            <a:extLst>
              <a:ext uri="{FF2B5EF4-FFF2-40B4-BE49-F238E27FC236}">
                <a16:creationId xmlns:a16="http://schemas.microsoft.com/office/drawing/2014/main" id="{BF468343-113D-4E40-92B5-59FE33F86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52482"/>
            <a:ext cx="5112568" cy="6661596"/>
          </a:xfrm>
          <a:prstGeom prst="rect">
            <a:avLst/>
          </a:prstGeom>
        </p:spPr>
      </p:pic>
      <p:sp>
        <p:nvSpPr>
          <p:cNvPr id="8" name="Metin kutusu 7">
            <a:extLst>
              <a:ext uri="{FF2B5EF4-FFF2-40B4-BE49-F238E27FC236}">
                <a16:creationId xmlns:a16="http://schemas.microsoft.com/office/drawing/2014/main" id="{80889A7E-DF68-43CD-8EDE-17D54BE707E2}"/>
              </a:ext>
            </a:extLst>
          </p:cNvPr>
          <p:cNvSpPr txBox="1"/>
          <p:nvPr/>
        </p:nvSpPr>
        <p:spPr>
          <a:xfrm>
            <a:off x="5580112" y="1268760"/>
            <a:ext cx="3312368" cy="5016758"/>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Vücudun </a:t>
            </a:r>
            <a:r>
              <a:rPr kumimoji="0" lang="tr-TR" sz="2000" b="0" i="0" u="none" strike="noStrike" kern="1200" cap="none" spc="0" normalizeH="0" baseline="0" noProof="0" dirty="0" err="1">
                <a:ln>
                  <a:noFill/>
                </a:ln>
                <a:solidFill>
                  <a:prstClr val="white"/>
                </a:solidFill>
                <a:effectLst/>
                <a:uLnTx/>
                <a:uFillTx/>
                <a:latin typeface="Times New Roman" pitchFamily="18" charset="0"/>
                <a:ea typeface="+mn-ea"/>
                <a:cs typeface="+mn-cs"/>
              </a:rPr>
              <a:t>Rezorans</a:t>
            </a: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değerleri Gözler		20- 90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Baş 		20- 30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Omuz kuşağı	 4- 5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Dirsekler 	16- 30</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Göğüs bölümü 	50- 100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Kol 		5- 10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El 		30- 50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Karın kitlesi 	4- 8 Hz.</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Omurga 		10- 12 Hz.</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7281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9" name="Metin kutusu 8">
            <a:extLst>
              <a:ext uri="{FF2B5EF4-FFF2-40B4-BE49-F238E27FC236}">
                <a16:creationId xmlns:a16="http://schemas.microsoft.com/office/drawing/2014/main" id="{AAE1BFC0-46DC-46BD-B6FB-6CBE2F0D4D61}"/>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TERMAL KONFOR</a:t>
            </a:r>
          </a:p>
        </p:txBody>
      </p:sp>
      <p:pic>
        <p:nvPicPr>
          <p:cNvPr id="5" name="Picture 2">
            <a:extLst>
              <a:ext uri="{FF2B5EF4-FFF2-40B4-BE49-F238E27FC236}">
                <a16:creationId xmlns:a16="http://schemas.microsoft.com/office/drawing/2014/main" id="{AF3FD655-A4C5-47E2-8F38-9659D2C803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77" t="40203" r="46586" b="26896"/>
          <a:stretch/>
        </p:blipFill>
        <p:spPr bwMode="auto">
          <a:xfrm>
            <a:off x="70834" y="1598240"/>
            <a:ext cx="9002332" cy="4891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Aşağı Ok 7">
            <a:extLst>
              <a:ext uri="{FF2B5EF4-FFF2-40B4-BE49-F238E27FC236}">
                <a16:creationId xmlns:a16="http://schemas.microsoft.com/office/drawing/2014/main" id="{7D9EDF55-4308-4EC6-9C33-FA02E859557E}"/>
              </a:ext>
            </a:extLst>
          </p:cNvPr>
          <p:cNvSpPr/>
          <p:nvPr/>
        </p:nvSpPr>
        <p:spPr>
          <a:xfrm>
            <a:off x="7164288" y="2276872"/>
            <a:ext cx="288032" cy="3096344"/>
          </a:xfrm>
          <a:prstGeom prst="downArrow">
            <a:avLst/>
          </a:prstGeom>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Sağ Ok 8">
            <a:extLst>
              <a:ext uri="{FF2B5EF4-FFF2-40B4-BE49-F238E27FC236}">
                <a16:creationId xmlns:a16="http://schemas.microsoft.com/office/drawing/2014/main" id="{FF0B7D45-B928-4F0B-B095-3E4C5DDFE3E0}"/>
              </a:ext>
            </a:extLst>
          </p:cNvPr>
          <p:cNvSpPr/>
          <p:nvPr/>
        </p:nvSpPr>
        <p:spPr>
          <a:xfrm>
            <a:off x="648516" y="5476638"/>
            <a:ext cx="6336704" cy="39244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 name="Aşağı Ok 7">
            <a:extLst>
              <a:ext uri="{FF2B5EF4-FFF2-40B4-BE49-F238E27FC236}">
                <a16:creationId xmlns:a16="http://schemas.microsoft.com/office/drawing/2014/main" id="{2ABC019A-7D9D-4909-BE86-E04521F6249F}"/>
              </a:ext>
            </a:extLst>
          </p:cNvPr>
          <p:cNvSpPr/>
          <p:nvPr/>
        </p:nvSpPr>
        <p:spPr>
          <a:xfrm>
            <a:off x="6708985" y="2161071"/>
            <a:ext cx="288032" cy="2341092"/>
          </a:xfrm>
          <a:prstGeom prst="downArrow">
            <a:avLst/>
          </a:prstGeom>
          <a:solidFill>
            <a:srgbClr val="990033"/>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2" name="Sağ Ok 8">
            <a:extLst>
              <a:ext uri="{FF2B5EF4-FFF2-40B4-BE49-F238E27FC236}">
                <a16:creationId xmlns:a16="http://schemas.microsoft.com/office/drawing/2014/main" id="{D9D5E3A9-2BDA-42A6-B8E3-93BD31B4A733}"/>
              </a:ext>
            </a:extLst>
          </p:cNvPr>
          <p:cNvSpPr/>
          <p:nvPr/>
        </p:nvSpPr>
        <p:spPr>
          <a:xfrm>
            <a:off x="755576" y="4464028"/>
            <a:ext cx="5939725" cy="39244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0" name="Aşağı Ok 7">
            <a:extLst>
              <a:ext uri="{FF2B5EF4-FFF2-40B4-BE49-F238E27FC236}">
                <a16:creationId xmlns:a16="http://schemas.microsoft.com/office/drawing/2014/main" id="{0090DA00-D1F5-4FED-8F02-F1DEAAFD0CFE}"/>
              </a:ext>
            </a:extLst>
          </p:cNvPr>
          <p:cNvSpPr/>
          <p:nvPr/>
        </p:nvSpPr>
        <p:spPr>
          <a:xfrm>
            <a:off x="2730210" y="2075506"/>
            <a:ext cx="288032" cy="2706988"/>
          </a:xfrm>
          <a:prstGeom prst="downArrow">
            <a:avLst/>
          </a:prstGeom>
          <a:solidFill>
            <a:srgbClr val="03E7ED"/>
          </a:solidFill>
          <a:ln>
            <a:solidFill>
              <a:schemeClr val="accent1"/>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498011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692440" y="1556792"/>
            <a:ext cx="8028390" cy="3939027"/>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1800"/>
              </a:spcBef>
              <a:spcAft>
                <a:spcPct val="0"/>
              </a:spcAft>
              <a:buClrTx/>
              <a:buSzTx/>
              <a:buFontTx/>
              <a:buNone/>
              <a:tabLst/>
              <a:defRPr/>
            </a:pP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İŞ SAĞLIĞI ve GÜVENLİĞİ UZMANIN SORUMLULUĞU NEDİR?</a:t>
            </a:r>
          </a:p>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NELERİ, NASIL BİLMELİDİR?</a:t>
            </a:r>
          </a:p>
          <a:p>
            <a:pPr marL="0" marR="0" lvl="0" indent="0" algn="l" defTabSz="914400" rtl="0" eaLnBrk="1" fontAlgn="base" latinLnBrk="0" hangingPunct="1">
              <a:lnSpc>
                <a:spcPct val="150000"/>
              </a:lnSpc>
              <a:spcBef>
                <a:spcPts val="1800"/>
              </a:spcBef>
              <a:spcAft>
                <a:spcPct val="0"/>
              </a:spcAft>
              <a:buClrTx/>
              <a:buSzTx/>
              <a:buFontTx/>
              <a:buNone/>
              <a:tabLst/>
              <a:defRPr/>
            </a:pPr>
            <a:endPar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07511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4" name="Rectangle 3">
            <a:extLst>
              <a:ext uri="{FF2B5EF4-FFF2-40B4-BE49-F238E27FC236}">
                <a16:creationId xmlns:a16="http://schemas.microsoft.com/office/drawing/2014/main" id="{99EAEA20-11B2-45DB-849C-FBF3EC418E3B}"/>
              </a:ext>
            </a:extLst>
          </p:cNvPr>
          <p:cNvSpPr>
            <a:spLocks noGrp="1" noChangeArrowheads="1"/>
          </p:cNvSpPr>
          <p:nvPr/>
        </p:nvSpPr>
        <p:spPr bwMode="auto">
          <a:xfrm>
            <a:off x="239480" y="2317809"/>
            <a:ext cx="8210550"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None/>
              <a:tabLst/>
              <a:defRPr/>
            </a:pPr>
            <a:r>
              <a:rPr kumimoji="0" lang="tr-TR" altLang="tr-TR" sz="3600" b="1" i="1"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Radyant</a:t>
            </a:r>
            <a:r>
              <a:rPr kumimoji="0" lang="tr-TR" altLang="tr-TR" sz="36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Isı</a:t>
            </a:r>
            <a:r>
              <a:rPr kumimoji="0" lang="tr-TR" altLang="tr-TR"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p>
          <a:p>
            <a:pPr marL="342900" marR="0" lvl="0" indent="-342900" algn="ctr"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None/>
              <a:tabLst/>
              <a:defRPr/>
            </a:pPr>
            <a:r>
              <a:rPr kumimoji="0" lang="tr-TR" altLang="tr-TR" sz="2400" b="0" i="0" u="none" strike="noStrike" kern="1200" cap="none" spc="0" normalizeH="0" baseline="0" noProof="0" dirty="0">
                <a:ln>
                  <a:noFill/>
                </a:ln>
                <a:solidFill>
                  <a:srgbClr val="FFFF00"/>
                </a:solidFill>
                <a:effectLst/>
                <a:uLnTx/>
                <a:uFillTx/>
                <a:latin typeface="Calisto MT" panose="02040603050505030304"/>
                <a:ea typeface="+mn-ea"/>
                <a:cs typeface="+mn-cs"/>
              </a:rPr>
              <a:t>Kızıl ötesi ışın</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None/>
              <a:tabLst/>
              <a:defRPr/>
            </a:pPr>
            <a:r>
              <a:rPr kumimoji="0" lang="tr-TR" alt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	İş ortamlarındaki sıcak veya soğuk yüzeylerden çalışanlara  veya çalışanlardan bu yüzeylere ısı yayılımıdır. Bu ısı hava akımlarından etkilenmez ancak yutulabileceği bir yüzeye çarptığında sıcaklık meydana getirir.</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None/>
              <a:tabLst/>
              <a:defRPr/>
            </a:pPr>
            <a:r>
              <a:rPr kumimoji="0" lang="tr-TR" alt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	</a:t>
            </a:r>
            <a:r>
              <a:rPr kumimoji="0" lang="tr-TR" altLang="tr-TR" sz="2400" b="0" i="0" u="none" strike="noStrike" kern="1200" cap="none" spc="0" normalizeH="0" baseline="0" noProof="0" dirty="0" err="1">
                <a:ln>
                  <a:noFill/>
                </a:ln>
                <a:solidFill>
                  <a:srgbClr val="DADADA"/>
                </a:solidFill>
                <a:effectLst/>
                <a:uLnTx/>
                <a:uFillTx/>
                <a:latin typeface="Calisto MT" panose="02040603050505030304"/>
                <a:ea typeface="+mn-ea"/>
                <a:cs typeface="+mn-cs"/>
              </a:rPr>
              <a:t>Radyant</a:t>
            </a:r>
            <a:r>
              <a:rPr kumimoji="0" lang="tr-TR" alt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 ısıdan korunmak için tek yol, çalışanlarla bu yüzeyler arasına, yansıtma katsayıları yüksek malzemelerden (örneğin, alüminyum) yapılmış levhalar konulmasıdır.</a:t>
            </a:r>
          </a:p>
        </p:txBody>
      </p:sp>
      <p:sp>
        <p:nvSpPr>
          <p:cNvPr id="5" name="Metin kutusu 4">
            <a:extLst>
              <a:ext uri="{FF2B5EF4-FFF2-40B4-BE49-F238E27FC236}">
                <a16:creationId xmlns:a16="http://schemas.microsoft.com/office/drawing/2014/main" id="{16C6B9FC-D7DA-4BA6-8A02-55FF716C8C50}"/>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TERMAL KONFOR</a:t>
            </a:r>
          </a:p>
        </p:txBody>
      </p:sp>
      <p:sp>
        <p:nvSpPr>
          <p:cNvPr id="7" name="Metin kutusu 6">
            <a:extLst>
              <a:ext uri="{FF2B5EF4-FFF2-40B4-BE49-F238E27FC236}">
                <a16:creationId xmlns:a16="http://schemas.microsoft.com/office/drawing/2014/main" id="{A13735CF-282A-4291-8367-199B970CAF7E}"/>
              </a:ext>
            </a:extLst>
          </p:cNvPr>
          <p:cNvSpPr txBox="1"/>
          <p:nvPr/>
        </p:nvSpPr>
        <p:spPr>
          <a:xfrm rot="18782449">
            <a:off x="7260259" y="4391847"/>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SEZGİSEL</a:t>
            </a:r>
          </a:p>
        </p:txBody>
      </p:sp>
      <p:sp>
        <p:nvSpPr>
          <p:cNvPr id="8" name="Metin kutusu 7">
            <a:extLst>
              <a:ext uri="{FF2B5EF4-FFF2-40B4-BE49-F238E27FC236}">
                <a16:creationId xmlns:a16="http://schemas.microsoft.com/office/drawing/2014/main" id="{58F063FD-C30A-4EAC-A510-9B3638197B7A}"/>
              </a:ext>
            </a:extLst>
          </p:cNvPr>
          <p:cNvSpPr txBox="1"/>
          <p:nvPr/>
        </p:nvSpPr>
        <p:spPr>
          <a:xfrm rot="18782449">
            <a:off x="7438529" y="4701217"/>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BİLGİSEL</a:t>
            </a:r>
          </a:p>
        </p:txBody>
      </p:sp>
      <p:pic>
        <p:nvPicPr>
          <p:cNvPr id="3074" name="Picture 2" descr="radyant ısıtıcı ile ilgili görsel sonucu">
            <a:hlinkClick r:id="rId2"/>
            <a:extLst>
              <a:ext uri="{FF2B5EF4-FFF2-40B4-BE49-F238E27FC236}">
                <a16:creationId xmlns:a16="http://schemas.microsoft.com/office/drawing/2014/main" id="{97D664AE-06C3-48B2-A950-77FC513999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60" t="15567" r="6018" b="17469"/>
          <a:stretch/>
        </p:blipFill>
        <p:spPr bwMode="auto">
          <a:xfrm>
            <a:off x="228198" y="1195553"/>
            <a:ext cx="2710893" cy="22268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adyant ısıtıcı ile ilgili görsel sonucu">
            <a:hlinkClick r:id="rId4"/>
            <a:extLst>
              <a:ext uri="{FF2B5EF4-FFF2-40B4-BE49-F238E27FC236}">
                <a16:creationId xmlns:a16="http://schemas.microsoft.com/office/drawing/2014/main" id="{B38D5B8B-B29B-437F-A50C-958F32341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703" y="1168224"/>
            <a:ext cx="3448749" cy="229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499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074"/>
                                        </p:tgtEl>
                                        <p:attrNameLst>
                                          <p:attrName>style.visibility</p:attrName>
                                        </p:attrNameLst>
                                      </p:cBhvr>
                                      <p:to>
                                        <p:strVal val="visible"/>
                                      </p:to>
                                    </p:set>
                                    <p:anim calcmode="lin" valueType="num">
                                      <p:cBhvr additive="base">
                                        <p:cTn id="48" dur="500" fill="hold"/>
                                        <p:tgtEl>
                                          <p:spTgt spid="3074"/>
                                        </p:tgtEl>
                                        <p:attrNameLst>
                                          <p:attrName>ppt_x</p:attrName>
                                        </p:attrNameLst>
                                      </p:cBhvr>
                                      <p:tavLst>
                                        <p:tav tm="0">
                                          <p:val>
                                            <p:strVal val="#ppt_x"/>
                                          </p:val>
                                        </p:tav>
                                        <p:tav tm="100000">
                                          <p:val>
                                            <p:strVal val="#ppt_x"/>
                                          </p:val>
                                        </p:tav>
                                      </p:tavLst>
                                    </p:anim>
                                    <p:anim calcmode="lin" valueType="num">
                                      <p:cBhvr additive="base">
                                        <p:cTn id="4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076"/>
                                        </p:tgtEl>
                                        <p:attrNameLst>
                                          <p:attrName>style.visibility</p:attrName>
                                        </p:attrNameLst>
                                      </p:cBhvr>
                                      <p:to>
                                        <p:strVal val="visible"/>
                                      </p:to>
                                    </p:set>
                                    <p:anim calcmode="lin" valueType="num">
                                      <p:cBhvr additive="base">
                                        <p:cTn id="54" dur="500" fill="hold"/>
                                        <p:tgtEl>
                                          <p:spTgt spid="3076"/>
                                        </p:tgtEl>
                                        <p:attrNameLst>
                                          <p:attrName>ppt_x</p:attrName>
                                        </p:attrNameLst>
                                      </p:cBhvr>
                                      <p:tavLst>
                                        <p:tav tm="0">
                                          <p:val>
                                            <p:strVal val="#ppt_x"/>
                                          </p:val>
                                        </p:tav>
                                        <p:tav tm="100000">
                                          <p:val>
                                            <p:strVal val="#ppt_x"/>
                                          </p:val>
                                        </p:tav>
                                      </p:tavLst>
                                    </p:anim>
                                    <p:anim calcmode="lin" valueType="num">
                                      <p:cBhvr additive="base">
                                        <p:cTn id="55"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9" name="Metin kutusu 8">
            <a:extLst>
              <a:ext uri="{FF2B5EF4-FFF2-40B4-BE49-F238E27FC236}">
                <a16:creationId xmlns:a16="http://schemas.microsoft.com/office/drawing/2014/main" id="{AAE1BFC0-46DC-46BD-B6FB-6CBE2F0D4D61}"/>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TERMAL KONFOR</a:t>
            </a:r>
          </a:p>
        </p:txBody>
      </p:sp>
      <p:pic>
        <p:nvPicPr>
          <p:cNvPr id="4" name="Resim 3" descr="http://www.isguvenligi.net/wp-content/uploads/termal-II_html_60a0461a.jpg">
            <a:extLst>
              <a:ext uri="{FF2B5EF4-FFF2-40B4-BE49-F238E27FC236}">
                <a16:creationId xmlns:a16="http://schemas.microsoft.com/office/drawing/2014/main" id="{A336E959-C6B7-460A-B8DA-84F078F28AF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4150" y="1916832"/>
            <a:ext cx="7304273" cy="4464496"/>
          </a:xfrm>
          <a:prstGeom prst="rect">
            <a:avLst/>
          </a:prstGeom>
          <a:noFill/>
          <a:ln>
            <a:noFill/>
          </a:ln>
        </p:spPr>
      </p:pic>
      <p:sp>
        <p:nvSpPr>
          <p:cNvPr id="5" name="Metin kutusu 4">
            <a:extLst>
              <a:ext uri="{FF2B5EF4-FFF2-40B4-BE49-F238E27FC236}">
                <a16:creationId xmlns:a16="http://schemas.microsoft.com/office/drawing/2014/main" id="{CE5222CE-7089-43E1-9907-3C6420070AC8}"/>
              </a:ext>
            </a:extLst>
          </p:cNvPr>
          <p:cNvSpPr txBox="1"/>
          <p:nvPr/>
        </p:nvSpPr>
        <p:spPr>
          <a:xfrm rot="18782449">
            <a:off x="6557413" y="2426615"/>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itchFamily="18" charset="0"/>
                <a:ea typeface="+mn-ea"/>
                <a:cs typeface="+mn-cs"/>
              </a:rPr>
              <a:t>SEZGİSEL</a:t>
            </a:r>
          </a:p>
        </p:txBody>
      </p:sp>
      <p:sp>
        <p:nvSpPr>
          <p:cNvPr id="7" name="Metin kutusu 6">
            <a:extLst>
              <a:ext uri="{FF2B5EF4-FFF2-40B4-BE49-F238E27FC236}">
                <a16:creationId xmlns:a16="http://schemas.microsoft.com/office/drawing/2014/main" id="{8CDC9FF1-E404-4839-98A4-D528C3F54B52}"/>
              </a:ext>
            </a:extLst>
          </p:cNvPr>
          <p:cNvSpPr txBox="1"/>
          <p:nvPr/>
        </p:nvSpPr>
        <p:spPr>
          <a:xfrm rot="18782449">
            <a:off x="6828213" y="2680163"/>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itchFamily="18" charset="0"/>
                <a:ea typeface="+mn-ea"/>
                <a:cs typeface="+mn-cs"/>
              </a:rPr>
              <a:t>BİLGİSEL</a:t>
            </a:r>
          </a:p>
        </p:txBody>
      </p:sp>
    </p:spTree>
    <p:extLst>
      <p:ext uri="{BB962C8B-B14F-4D97-AF65-F5344CB8AC3E}">
        <p14:creationId xmlns:p14="http://schemas.microsoft.com/office/powerpoint/2010/main" val="427921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9" name="Metin kutusu 8">
            <a:extLst>
              <a:ext uri="{FF2B5EF4-FFF2-40B4-BE49-F238E27FC236}">
                <a16:creationId xmlns:a16="http://schemas.microsoft.com/office/drawing/2014/main" id="{AAE1BFC0-46DC-46BD-B6FB-6CBE2F0D4D61}"/>
              </a:ext>
            </a:extLst>
          </p:cNvPr>
          <p:cNvSpPr txBox="1"/>
          <p:nvPr/>
        </p:nvSpPr>
        <p:spPr>
          <a:xfrm>
            <a:off x="1869165" y="1198129"/>
            <a:ext cx="489654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rPr>
              <a:t>TERMAL KONFOR</a:t>
            </a:r>
          </a:p>
        </p:txBody>
      </p:sp>
      <p:sp>
        <p:nvSpPr>
          <p:cNvPr id="4" name="Rectangle 3">
            <a:extLst>
              <a:ext uri="{FF2B5EF4-FFF2-40B4-BE49-F238E27FC236}">
                <a16:creationId xmlns:a16="http://schemas.microsoft.com/office/drawing/2014/main" id="{C376FDB5-2F97-4BBF-BB8F-9ECFBA9354D0}"/>
              </a:ext>
            </a:extLst>
          </p:cNvPr>
          <p:cNvSpPr>
            <a:spLocks noGrp="1" noChangeArrowheads="1"/>
          </p:cNvSpPr>
          <p:nvPr/>
        </p:nvSpPr>
        <p:spPr bwMode="auto">
          <a:xfrm>
            <a:off x="352033" y="1600482"/>
            <a:ext cx="7850187" cy="492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ctr" defTabSz="914400" rtl="0" eaLnBrk="1" fontAlgn="base" latinLnBrk="0" hangingPunct="1">
              <a:lnSpc>
                <a:spcPct val="80000"/>
              </a:lnSpc>
              <a:spcBef>
                <a:spcPct val="20000"/>
              </a:spcBef>
              <a:spcAft>
                <a:spcPct val="0"/>
              </a:spcAft>
              <a:buClr>
                <a:prstClr val="white"/>
              </a:buClr>
              <a:buSzPct val="70000"/>
              <a:buFont typeface="Wingdings" panose="05000000000000000000" pitchFamily="2" charset="2"/>
              <a:buNone/>
              <a:tabLst/>
              <a:defRPr/>
            </a:pPr>
            <a:r>
              <a:rPr kumimoji="0" lang="tr-TR" altLang="tr-TR" sz="2400"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Bağıl Nem</a:t>
            </a:r>
            <a:r>
              <a:rPr kumimoji="0" lang="tr-TR" altLang="tr-TR"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r>
              <a:rPr kumimoji="0" lang="tr-TR" alt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	</a:t>
            </a: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Bir m</a:t>
            </a:r>
            <a:r>
              <a:rPr kumimoji="0" lang="tr-TR" sz="2400" b="0" i="0" u="none" strike="noStrike" kern="1200" cap="none" spc="0" normalizeH="0" baseline="30000" noProof="0" dirty="0">
                <a:ln>
                  <a:noFill/>
                </a:ln>
                <a:solidFill>
                  <a:srgbClr val="DADADA"/>
                </a:solidFill>
                <a:effectLst/>
                <a:uLnTx/>
                <a:uFillTx/>
                <a:latin typeface="Calisto MT" panose="02040603050505030304"/>
                <a:ea typeface="+mn-ea"/>
                <a:cs typeface="+mn-cs"/>
              </a:rPr>
              <a:t>3</a:t>
            </a: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 hacmindeki hava, belli bir sıcaklıkta bazı ortalama miktarlarda nem taşıyabilir. </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0°C’de 4.8, </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10°C’de 9.4, </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20°C’de </a:t>
            </a:r>
            <a:r>
              <a:rPr kumimoji="0" lang="tr-TR" sz="2400" b="0" i="0" u="none" strike="noStrike" kern="1200" cap="none" spc="0" normalizeH="0" baseline="0" noProof="0" dirty="0">
                <a:ln>
                  <a:noFill/>
                </a:ln>
                <a:solidFill>
                  <a:srgbClr val="FFFF00"/>
                </a:solidFill>
                <a:effectLst/>
                <a:uLnTx/>
                <a:uFillTx/>
                <a:latin typeface="Calisto MT" panose="02040603050505030304"/>
                <a:ea typeface="+mn-ea"/>
                <a:cs typeface="+mn-cs"/>
              </a:rPr>
              <a:t>17.3 </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30°C’de 30 gram nem taşır. </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r>
              <a:rPr kumimoji="0" lang="tr-TR" sz="2400" b="0" i="0" u="none" strike="noStrike" kern="1200" cap="none" spc="0" normalizeH="0" baseline="0" noProof="0" dirty="0">
                <a:ln>
                  <a:noFill/>
                </a:ln>
                <a:solidFill>
                  <a:srgbClr val="DADADA"/>
                </a:solidFill>
                <a:effectLst/>
                <a:uLnTx/>
                <a:uFillTx/>
                <a:latin typeface="Calisto MT" panose="02040603050505030304"/>
                <a:ea typeface="+mn-ea"/>
                <a:cs typeface="+mn-cs"/>
              </a:rPr>
              <a:t>Nem miktarı, tekabül ettiği derece oranlarının üstüne çıkarsa, nem artık buhar halinde durmaz, yoğunlaşır bu oranlara “Bağıl nem” denir.  </a:t>
            </a:r>
          </a:p>
          <a:p>
            <a:pPr marL="0" marR="0" lvl="0" indent="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None/>
              <a:tabLst/>
              <a:defRPr/>
            </a:pPr>
            <a:r>
              <a:rPr kumimoji="0" lang="tr-TR" sz="2000" b="1" i="0" u="none" strike="noStrike" kern="1200" cap="none" spc="0" normalizeH="0" baseline="0" noProof="0" dirty="0">
                <a:ln>
                  <a:noFill/>
                </a:ln>
                <a:solidFill>
                  <a:srgbClr val="FFFF00"/>
                </a:solidFill>
                <a:effectLst/>
                <a:uLnTx/>
                <a:uFillTx/>
                <a:latin typeface="Calisto MT" panose="02040603050505030304"/>
                <a:ea typeface="+mn-ea"/>
                <a:cs typeface="+mn-cs"/>
              </a:rPr>
              <a:t>   20C</a:t>
            </a:r>
            <a:r>
              <a:rPr kumimoji="0" lang="tr-TR" sz="2000" b="1" i="0" u="none" strike="noStrike" kern="1200" cap="none" spc="0" normalizeH="0" baseline="30000" noProof="0" dirty="0">
                <a:ln>
                  <a:noFill/>
                </a:ln>
                <a:solidFill>
                  <a:srgbClr val="FFFF00"/>
                </a:solidFill>
                <a:effectLst/>
                <a:uLnTx/>
                <a:uFillTx/>
                <a:latin typeface="Calisto MT" panose="02040603050505030304"/>
                <a:ea typeface="+mn-ea"/>
                <a:cs typeface="+mn-cs"/>
              </a:rPr>
              <a:t>0   </a:t>
            </a:r>
            <a:r>
              <a:rPr kumimoji="0" lang="tr-TR" sz="2000" b="1" i="0" u="none" strike="noStrike" kern="1200" cap="none" spc="0" normalizeH="0" baseline="0" noProof="0" dirty="0">
                <a:ln>
                  <a:noFill/>
                </a:ln>
                <a:solidFill>
                  <a:srgbClr val="FFFF00"/>
                </a:solidFill>
                <a:effectLst/>
                <a:uLnTx/>
                <a:uFillTx/>
                <a:latin typeface="Calisto MT" panose="02040603050505030304"/>
                <a:ea typeface="+mn-ea"/>
                <a:cs typeface="+mn-cs"/>
              </a:rPr>
              <a:t>15g/m</a:t>
            </a:r>
            <a:r>
              <a:rPr kumimoji="0" lang="tr-TR" sz="2000" b="1" i="0" u="none" strike="noStrike" kern="1200" cap="none" spc="0" normalizeH="0" baseline="30000" noProof="0" dirty="0">
                <a:ln>
                  <a:noFill/>
                </a:ln>
                <a:solidFill>
                  <a:srgbClr val="FFFF00"/>
                </a:solidFill>
                <a:effectLst/>
                <a:uLnTx/>
                <a:uFillTx/>
                <a:latin typeface="Calisto MT" panose="02040603050505030304"/>
                <a:ea typeface="+mn-ea"/>
                <a:cs typeface="+mn-cs"/>
              </a:rPr>
              <a:t>3     </a:t>
            </a:r>
            <a:r>
              <a:rPr kumimoji="0" lang="tr-TR" sz="2000" b="1" i="0" u="none" strike="noStrike" kern="1200" cap="none" spc="0" normalizeH="0" baseline="0" noProof="0" dirty="0">
                <a:ln>
                  <a:noFill/>
                </a:ln>
                <a:solidFill>
                  <a:srgbClr val="FFFF00"/>
                </a:solidFill>
                <a:effectLst/>
                <a:uLnTx/>
                <a:uFillTx/>
                <a:latin typeface="Calisto MT" panose="02040603050505030304"/>
                <a:ea typeface="+mn-ea"/>
                <a:cs typeface="+mn-cs"/>
              </a:rPr>
              <a:t>e= 100.F/f= 100x15/17,3= 1500/17,3= % 86’dır. </a:t>
            </a:r>
          </a:p>
          <a:p>
            <a:pPr marL="342900" marR="0" lvl="0" indent="-342900" algn="l" defTabSz="914400" rtl="0" eaLnBrk="1" fontAlgn="base" latinLnBrk="0" hangingPunct="1">
              <a:lnSpc>
                <a:spcPct val="100000"/>
              </a:lnSpc>
              <a:spcBef>
                <a:spcPct val="20000"/>
              </a:spcBef>
              <a:spcAft>
                <a:spcPct val="0"/>
              </a:spcAft>
              <a:buClr>
                <a:prstClr val="white"/>
              </a:buClr>
              <a:buSzPct val="70000"/>
              <a:buFont typeface="Wingdings" panose="05000000000000000000" pitchFamily="2" charset="2"/>
              <a:buChar char="¢"/>
              <a:tabLst/>
              <a:defRPr/>
            </a:pPr>
            <a:endParaRPr kumimoji="0" lang="tr-TR" sz="2400" b="1" i="0" u="none" strike="noStrike" kern="1200" cap="none" spc="0" normalizeH="0" baseline="0" noProof="0" dirty="0">
              <a:ln>
                <a:noFill/>
              </a:ln>
              <a:solidFill>
                <a:srgbClr val="DADADA"/>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3879975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mc:AlternateContent xmlns:mc="http://schemas.openxmlformats.org/markup-compatibility/2006" xmlns:a14="http://schemas.microsoft.com/office/drawing/2010/main">
        <mc:Choice Requires="a14">
          <p:sp>
            <p:nvSpPr>
              <p:cNvPr id="5" name="Metin kutusu 4">
                <a:extLst>
                  <a:ext uri="{FF2B5EF4-FFF2-40B4-BE49-F238E27FC236}">
                    <a16:creationId xmlns:a16="http://schemas.microsoft.com/office/drawing/2014/main" id="{09C9B249-EB5B-4577-88DC-F39FE68517E1}"/>
                  </a:ext>
                </a:extLst>
              </p:cNvPr>
              <p:cNvSpPr txBox="1"/>
              <p:nvPr/>
            </p:nvSpPr>
            <p:spPr>
              <a:xfrm>
                <a:off x="278383" y="1812194"/>
                <a:ext cx="8587233" cy="4901983"/>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Işık kaynağından çevreye yayılan </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hlinkClick r:id="rId2" tooltip="Elektromanyetik">
                      <a:extLst>
                        <a:ext uri="{A12FA001-AC4F-418D-AE19-62706E023703}">
                          <ahyp:hlinkClr xmlns:ahyp="http://schemas.microsoft.com/office/drawing/2018/hyperlinkcolor" val="tx"/>
                        </a:ext>
                      </a:extLst>
                    </a:hlinkClick>
                  </a:rPr>
                  <a:t>elektromanyetik</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gücün bir bölümü insan gözü tarafından algılanır. Işık akısı insan gözü tarafından algılanan bu güçtür.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Akının birimi </a:t>
                </a:r>
                <a:r>
                  <a:rPr kumimoji="0" lang="tr-TR" sz="2400" b="0" i="0" u="none" strike="noStrike" kern="1200" cap="none" spc="0" normalizeH="0" baseline="0" noProof="0" dirty="0" err="1">
                    <a:ln>
                      <a:noFill/>
                    </a:ln>
                    <a:solidFill>
                      <a:srgbClr val="FFFF00"/>
                    </a:solidFill>
                    <a:effectLst/>
                    <a:uLnTx/>
                    <a:uFillTx/>
                    <a:latin typeface="Times New Roman" pitchFamily="18" charset="0"/>
                    <a:ea typeface="+mn-ea"/>
                    <a:cs typeface="+mn-cs"/>
                    <a:hlinkClick r:id="rId3" tooltip="Lumen">
                      <a:extLst>
                        <a:ext uri="{A12FA001-AC4F-418D-AE19-62706E023703}">
                          <ahyp:hlinkClr xmlns:ahyp="http://schemas.microsoft.com/office/drawing/2018/hyperlinkcolor" val="tx"/>
                        </a:ext>
                      </a:extLst>
                    </a:hlinkClick>
                  </a:rPr>
                  <a:t>lumendir</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 </a:t>
                </a:r>
                <a:r>
                  <a:rPr kumimoji="0" lang="el-GR" sz="2400" b="0" i="0" u="none" strike="noStrike" kern="1200" cap="none" spc="0" normalizeH="0" baseline="0" noProof="0" dirty="0">
                    <a:ln>
                      <a:noFill/>
                    </a:ln>
                    <a:solidFill>
                      <a:prstClr val="white"/>
                    </a:solidFill>
                    <a:effectLst/>
                    <a:uLnTx/>
                    <a:uFillTx/>
                    <a:latin typeface="Times New Roman" pitchFamily="18" charset="0"/>
                    <a:ea typeface="+mn-ea"/>
                    <a:cs typeface="+mn-cs"/>
                  </a:rPr>
                  <a:t>Φ</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Işık akısının bir </a:t>
                </a:r>
                <a:r>
                  <a:rPr kumimoji="0" lang="tr-TR" sz="2400" b="0" i="0" u="sng" strike="noStrike" kern="1200" cap="none" spc="0" normalizeH="0" baseline="0" noProof="0" dirty="0" err="1">
                    <a:ln>
                      <a:noFill/>
                    </a:ln>
                    <a:solidFill>
                      <a:srgbClr val="FFFF00"/>
                    </a:solidFill>
                    <a:effectLst/>
                    <a:uLnTx/>
                    <a:uFillTx/>
                    <a:latin typeface="Times New Roman" pitchFamily="18" charset="0"/>
                    <a:ea typeface="+mn-ea"/>
                    <a:cs typeface="+mn-cs"/>
                    <a:hlinkClick r:id="rId4" tooltip="Steradyan (sayfa mevcut değil)">
                      <a:extLst>
                        <a:ext uri="{A12FA001-AC4F-418D-AE19-62706E023703}">
                          <ahyp:hlinkClr xmlns:ahyp="http://schemas.microsoft.com/office/drawing/2018/hyperlinkcolor" val="tx"/>
                        </a:ext>
                      </a:extLst>
                    </a:hlinkClick>
                  </a:rPr>
                  <a:t>steradyanlık</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katı açı içine düşen miktarına </a:t>
                </a:r>
                <a:r>
                  <a:rPr kumimoji="0" lang="tr-TR" sz="2400" b="0" i="0" u="sng" strike="noStrike" kern="1200" cap="none" spc="0" normalizeH="0" baseline="0" noProof="0" dirty="0">
                    <a:ln>
                      <a:noFill/>
                    </a:ln>
                    <a:solidFill>
                      <a:srgbClr val="FFFF00"/>
                    </a:solidFill>
                    <a:effectLst/>
                    <a:uLnTx/>
                    <a:uFillTx/>
                    <a:latin typeface="Times New Roman" pitchFamily="18" charset="0"/>
                    <a:ea typeface="+mn-ea"/>
                    <a:cs typeface="+mn-cs"/>
                    <a:hlinkClick r:id="rId5" tooltip="Işık şiddeti">
                      <a:extLst>
                        <a:ext uri="{A12FA001-AC4F-418D-AE19-62706E023703}">
                          <ahyp:hlinkClr xmlns:ahyp="http://schemas.microsoft.com/office/drawing/2018/hyperlinkcolor" val="tx"/>
                        </a:ext>
                      </a:extLst>
                    </a:hlinkClick>
                  </a:rPr>
                  <a:t>ışık şiddeti</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denilir. Birimi </a:t>
                </a:r>
                <a:r>
                  <a:rPr kumimoji="0" lang="tr-TR" sz="2400" b="0" i="0" u="none" strike="noStrike" kern="1200" cap="none" spc="0" normalizeH="0" baseline="0" noProof="0" dirty="0" err="1">
                    <a:ln>
                      <a:noFill/>
                    </a:ln>
                    <a:solidFill>
                      <a:prstClr val="white"/>
                    </a:solidFill>
                    <a:effectLst/>
                    <a:uLnTx/>
                    <a:uFillTx/>
                    <a:latin typeface="Times New Roman" pitchFamily="18" charset="0"/>
                    <a:ea typeface="+mn-ea"/>
                    <a:cs typeface="+mn-cs"/>
                  </a:rPr>
                  <a:t>candela</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a:t>
                </a:r>
                <a:r>
                  <a:rPr kumimoji="0" lang="tr-TR" sz="2400" b="0" i="0" u="sng" strike="noStrike" kern="1200" cap="none" spc="0" normalizeH="0" baseline="0" noProof="0" dirty="0">
                    <a:ln>
                      <a:noFill/>
                    </a:ln>
                    <a:solidFill>
                      <a:srgbClr val="FFFF00"/>
                    </a:solidFill>
                    <a:effectLst/>
                    <a:uLnTx/>
                    <a:uFillTx/>
                    <a:latin typeface="Times New Roman" pitchFamily="18" charset="0"/>
                    <a:ea typeface="+mn-ea"/>
                    <a:cs typeface="+mn-cs"/>
                    <a:hlinkClick r:id="rId6" tooltip="Kandela">
                      <a:extLst>
                        <a:ext uri="{A12FA001-AC4F-418D-AE19-62706E023703}">
                          <ahyp:hlinkClr xmlns:ahyp="http://schemas.microsoft.com/office/drawing/2018/hyperlinkcolor" val="tx"/>
                        </a:ext>
                      </a:extLst>
                    </a:hlinkClick>
                  </a:rPr>
                  <a:t>kandela</a:t>
                </a:r>
                <a:r>
                  <a:rPr kumimoji="0" lang="tr-TR" sz="2400" b="0" i="0" u="none" strike="noStrike" kern="1200" cap="none" spc="0" normalizeH="0" baseline="0" noProof="0" dirty="0">
                    <a:ln>
                      <a:noFill/>
                    </a:ln>
                    <a:solidFill>
                      <a:srgbClr val="FFFF00"/>
                    </a:solidFill>
                    <a:effectLst/>
                    <a:uLnTx/>
                    <a:uFillTx/>
                    <a:latin typeface="Times New Roman" pitchFamily="18" charset="0"/>
                    <a:ea typeface="+mn-ea"/>
                    <a:cs typeface="+mn-cs"/>
                  </a:rPr>
                  <a:t>) </a:t>
                </a:r>
                <a:r>
                  <a:rPr kumimoji="0" lang="tr-TR" sz="2400" b="0" i="0" u="none" strike="noStrike" kern="1200" cap="none" spc="0" normalizeH="0" baseline="0" noProof="0" dirty="0" err="1">
                    <a:ln>
                      <a:noFill/>
                    </a:ln>
                    <a:solidFill>
                      <a:prstClr val="white"/>
                    </a:solidFill>
                    <a:effectLst/>
                    <a:uLnTx/>
                    <a:uFillTx/>
                    <a:latin typeface="Times New Roman" pitchFamily="18" charset="0"/>
                    <a:ea typeface="+mn-ea"/>
                    <a:cs typeface="+mn-cs"/>
                  </a:rPr>
                  <a:t>dır</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 I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el-GR" sz="2400" b="0" i="0" u="none" strike="noStrike" kern="1200" cap="none" spc="0" normalizeH="0" baseline="0" noProof="0" dirty="0">
                    <a:ln>
                      <a:noFill/>
                    </a:ln>
                    <a:solidFill>
                      <a:prstClr val="white"/>
                    </a:solidFill>
                    <a:effectLst/>
                    <a:uLnTx/>
                    <a:uFillTx/>
                    <a:latin typeface="Times New Roman" pitchFamily="18" charset="0"/>
                    <a:ea typeface="+mn-ea"/>
                    <a:cs typeface="+mn-cs"/>
                  </a:rPr>
                  <a:t>Φ</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 I / 4 </a:t>
                </a:r>
                <a14:m>
                  <m:oMath xmlns:m="http://schemas.openxmlformats.org/officeDocument/2006/math">
                    <m:r>
                      <a:rPr kumimoji="0" lang="tr-TR" sz="2400" b="1" i="1" u="none" strike="noStrike" kern="1200" cap="none" spc="0" normalizeH="0" baseline="0" noProof="0">
                        <a:ln>
                          <a:noFill/>
                        </a:ln>
                        <a:solidFill>
                          <a:prstClr val="white"/>
                        </a:solidFill>
                        <a:effectLst/>
                        <a:uLnTx/>
                        <a:uFillTx/>
                        <a:latin typeface="Cambria Math"/>
                        <a:ea typeface="+mn-ea"/>
                        <a:cs typeface="+mn-cs"/>
                      </a:rPr>
                      <m:t>𝜋</m:t>
                    </m:r>
                  </m:oMath>
                </a14:m>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E= </a:t>
                </a:r>
                <a:r>
                  <a:rPr kumimoji="0" lang="el-GR" sz="2400" b="0" i="0" u="none" strike="noStrike" kern="1200" cap="none" spc="0" normalizeH="0" baseline="0" noProof="0" dirty="0">
                    <a:ln>
                      <a:noFill/>
                    </a:ln>
                    <a:solidFill>
                      <a:prstClr val="white"/>
                    </a:solidFill>
                    <a:effectLst/>
                    <a:uLnTx/>
                    <a:uFillTx/>
                    <a:latin typeface="Times New Roman" pitchFamily="18" charset="0"/>
                    <a:ea typeface="+mn-ea"/>
                    <a:cs typeface="+mn-cs"/>
                  </a:rPr>
                  <a:t>Φ</a:t>
                </a: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 4 </a:t>
                </a:r>
                <a14:m>
                  <m:oMath xmlns:m="http://schemas.openxmlformats.org/officeDocument/2006/math">
                    <m:r>
                      <a:rPr kumimoji="0" lang="tr-TR" sz="2400" b="1" i="1" u="none" strike="noStrike" kern="1200" cap="none" spc="0" normalizeH="0" baseline="0" noProof="0">
                        <a:ln>
                          <a:noFill/>
                        </a:ln>
                        <a:solidFill>
                          <a:prstClr val="white"/>
                        </a:solidFill>
                        <a:effectLst/>
                        <a:uLnTx/>
                        <a:uFillTx/>
                        <a:latin typeface="Cambria Math"/>
                        <a:ea typeface="+mn-ea"/>
                        <a:cs typeface="+mn-cs"/>
                      </a:rPr>
                      <m:t>𝜋</m:t>
                    </m:r>
                    <m:sSup>
                      <m:sSupPr>
                        <m:ctrlPr>
                          <a:rPr kumimoji="0" lang="tr-TR" sz="2400" b="1"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a:rPr kumimoji="0" lang="tr-TR" sz="2400" b="1" i="1" u="none" strike="noStrike" kern="1200" cap="none" spc="0" normalizeH="0" baseline="0" noProof="0">
                            <a:ln>
                              <a:noFill/>
                            </a:ln>
                            <a:solidFill>
                              <a:prstClr val="white"/>
                            </a:solidFill>
                            <a:effectLst/>
                            <a:uLnTx/>
                            <a:uFillTx/>
                            <a:latin typeface="Cambria Math"/>
                            <a:ea typeface="+mn-ea"/>
                            <a:cs typeface="+mn-cs"/>
                          </a:rPr>
                          <m:t>𝑟</m:t>
                        </m:r>
                      </m:e>
                      <m:sup>
                        <m:r>
                          <a:rPr kumimoji="0" lang="tr-TR" sz="2400" b="1" i="1" u="none" strike="noStrike" kern="1200" cap="none" spc="0" normalizeH="0" baseline="0" noProof="0">
                            <a:ln>
                              <a:noFill/>
                            </a:ln>
                            <a:solidFill>
                              <a:prstClr val="white"/>
                            </a:solidFill>
                            <a:effectLst/>
                            <a:uLnTx/>
                            <a:uFillTx/>
                            <a:latin typeface="Cambria Math"/>
                            <a:ea typeface="+mn-ea"/>
                            <a:cs typeface="+mn-cs"/>
                          </a:rPr>
                          <m:t>2</m:t>
                        </m:r>
                      </m:sup>
                    </m:sSup>
                  </m:oMath>
                </a14:m>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  Lüx</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Bir metre kareye dik olarak düşen ışık akısı (lümen) lükstür.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mc:Choice>
        <mc:Fallback xmlns="">
          <p:sp>
            <p:nvSpPr>
              <p:cNvPr id="5" name="Metin kutusu 4">
                <a:extLst>
                  <a:ext uri="{FF2B5EF4-FFF2-40B4-BE49-F238E27FC236}">
                    <a16:creationId xmlns:a16="http://schemas.microsoft.com/office/drawing/2014/main" id="{09C9B249-EB5B-4577-88DC-F39FE68517E1}"/>
                  </a:ext>
                </a:extLst>
              </p:cNvPr>
              <p:cNvSpPr txBox="1">
                <a:spLocks noRot="1" noChangeAspect="1" noMove="1" noResize="1" noEditPoints="1" noAdjustHandles="1" noChangeArrowheads="1" noChangeShapeType="1" noTextEdit="1"/>
              </p:cNvSpPr>
              <p:nvPr/>
            </p:nvSpPr>
            <p:spPr>
              <a:xfrm>
                <a:off x="278383" y="1812194"/>
                <a:ext cx="8587233" cy="4901983"/>
              </a:xfrm>
              <a:prstGeom prst="rect">
                <a:avLst/>
              </a:prstGeom>
              <a:blipFill>
                <a:blip r:embed="rId7"/>
                <a:stretch>
                  <a:fillRect l="-1064" t="-868" r="-1915"/>
                </a:stretch>
              </a:blipFill>
              <a:ln>
                <a:solidFill>
                  <a:schemeClr val="accent1"/>
                </a:solidFill>
              </a:ln>
            </p:spPr>
            <p:txBody>
              <a:bodyPr/>
              <a:lstStyle/>
              <a:p>
                <a:r>
                  <a:rPr lang="tr-TR">
                    <a:noFill/>
                  </a:rPr>
                  <a:t> </a:t>
                </a:r>
              </a:p>
            </p:txBody>
          </p:sp>
        </mc:Fallback>
      </mc:AlternateContent>
      <p:sp>
        <p:nvSpPr>
          <p:cNvPr id="8" name="Metin kutusu 7">
            <a:extLst>
              <a:ext uri="{FF2B5EF4-FFF2-40B4-BE49-F238E27FC236}">
                <a16:creationId xmlns:a16="http://schemas.microsoft.com/office/drawing/2014/main" id="{D5ADD8A8-D9B7-4E02-A3AF-62FF31EA47B1}"/>
              </a:ext>
            </a:extLst>
          </p:cNvPr>
          <p:cNvSpPr txBox="1"/>
          <p:nvPr/>
        </p:nvSpPr>
        <p:spPr>
          <a:xfrm>
            <a:off x="2021565" y="1239143"/>
            <a:ext cx="489654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0" cap="none" spc="0" normalizeH="0" baseline="0" noProof="0" dirty="0">
                <a:ln>
                  <a:noFill/>
                </a:ln>
                <a:solidFill>
                  <a:srgbClr val="FFFF00"/>
                </a:solidFill>
                <a:effectLst/>
                <a:uLnTx/>
                <a:uFillTx/>
                <a:latin typeface="Arial" pitchFamily="34" charset="0"/>
                <a:ea typeface="+mn-ea"/>
                <a:cs typeface="+mn-cs"/>
              </a:rPr>
              <a:t>AYDINLATMA</a:t>
            </a:r>
            <a:endPar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75487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a:extLst>
              <a:ext uri="{FF2B5EF4-FFF2-40B4-BE49-F238E27FC236}">
                <a16:creationId xmlns:a16="http://schemas.microsoft.com/office/drawing/2014/main" id="{D875C1B9-431D-4039-8859-8D70F49A1297}"/>
              </a:ext>
            </a:extLst>
          </p:cNvPr>
          <p:cNvSpPr txBox="1"/>
          <p:nvPr/>
        </p:nvSpPr>
        <p:spPr>
          <a:xfrm>
            <a:off x="2021565" y="1350529"/>
            <a:ext cx="489654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0" cap="none" spc="0" normalizeH="0" baseline="0" noProof="0" dirty="0">
                <a:ln>
                  <a:noFill/>
                </a:ln>
                <a:solidFill>
                  <a:srgbClr val="FFFF00"/>
                </a:solidFill>
                <a:effectLst/>
                <a:uLnTx/>
                <a:uFillTx/>
                <a:latin typeface="Arial" pitchFamily="34" charset="0"/>
                <a:ea typeface="+mn-ea"/>
                <a:cs typeface="+mn-cs"/>
              </a:rPr>
              <a:t>AYDINLATMA</a:t>
            </a:r>
            <a:endPar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graphicFrame>
        <p:nvGraphicFramePr>
          <p:cNvPr id="13" name="Tablo 12">
            <a:extLst>
              <a:ext uri="{FF2B5EF4-FFF2-40B4-BE49-F238E27FC236}">
                <a16:creationId xmlns:a16="http://schemas.microsoft.com/office/drawing/2014/main" id="{6A87C261-F504-4710-BBDA-A6D57719800E}"/>
              </a:ext>
            </a:extLst>
          </p:cNvPr>
          <p:cNvGraphicFramePr>
            <a:graphicFrameLocks noGrp="1"/>
          </p:cNvGraphicFramePr>
          <p:nvPr/>
        </p:nvGraphicFramePr>
        <p:xfrm>
          <a:off x="395536" y="1916832"/>
          <a:ext cx="8496944" cy="4752525"/>
        </p:xfrm>
        <a:graphic>
          <a:graphicData uri="http://schemas.openxmlformats.org/drawingml/2006/table">
            <a:tbl>
              <a:tblPr firstRow="1" firstCol="1" bandRow="1"/>
              <a:tblGrid>
                <a:gridCol w="6558687">
                  <a:extLst>
                    <a:ext uri="{9D8B030D-6E8A-4147-A177-3AD203B41FA5}">
                      <a16:colId xmlns:a16="http://schemas.microsoft.com/office/drawing/2014/main" val="20000"/>
                    </a:ext>
                  </a:extLst>
                </a:gridCol>
                <a:gridCol w="965715">
                  <a:extLst>
                    <a:ext uri="{9D8B030D-6E8A-4147-A177-3AD203B41FA5}">
                      <a16:colId xmlns:a16="http://schemas.microsoft.com/office/drawing/2014/main" val="20001"/>
                    </a:ext>
                  </a:extLst>
                </a:gridCol>
                <a:gridCol w="972542">
                  <a:extLst>
                    <a:ext uri="{9D8B030D-6E8A-4147-A177-3AD203B41FA5}">
                      <a16:colId xmlns:a16="http://schemas.microsoft.com/office/drawing/2014/main" val="20002"/>
                    </a:ext>
                  </a:extLst>
                </a:gridCol>
              </a:tblGrid>
              <a:tr h="494310">
                <a:tc gridSpan="3">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                                     KONUTLAR         </a:t>
                      </a:r>
                      <a:r>
                        <a:rPr lang="tr-TR" sz="1400" dirty="0">
                          <a:effectLst/>
                        </a:rPr>
                        <a:t>                     </a:t>
                      </a:r>
                      <a:r>
                        <a:rPr lang="tr-TR" sz="1400" dirty="0">
                          <a:solidFill>
                            <a:schemeClr val="bg1"/>
                          </a:solidFill>
                          <a:effectLst/>
                        </a:rPr>
                        <a:t>                                         Genel       Özel</a:t>
                      </a:r>
                    </a:p>
                    <a:p>
                      <a:pPr>
                        <a:lnSpc>
                          <a:spcPct val="115000"/>
                        </a:lnSpc>
                        <a:spcAft>
                          <a:spcPts val="0"/>
                        </a:spcAft>
                      </a:pPr>
                      <a:r>
                        <a:rPr lang="tr-TR" sz="1400" dirty="0">
                          <a:solidFill>
                            <a:schemeClr val="bg1"/>
                          </a:solidFill>
                          <a:effectLst/>
                        </a:rPr>
                        <a:t>                                                                                                                                  </a:t>
                      </a:r>
                      <a:r>
                        <a:rPr lang="tr-TR" sz="1400" dirty="0" err="1">
                          <a:solidFill>
                            <a:schemeClr val="bg1"/>
                          </a:solidFill>
                          <a:effectLst/>
                        </a:rPr>
                        <a:t>Lüx</a:t>
                      </a:r>
                      <a:r>
                        <a:rPr lang="tr-TR" sz="1400" dirty="0">
                          <a:solidFill>
                            <a:schemeClr val="bg1"/>
                          </a:solidFill>
                          <a:effectLst/>
                        </a:rPr>
                        <a:t>        </a:t>
                      </a:r>
                      <a:r>
                        <a:rPr lang="tr-TR" sz="1400" dirty="0" err="1">
                          <a:solidFill>
                            <a:schemeClr val="bg1"/>
                          </a:solidFill>
                          <a:effectLst/>
                        </a:rPr>
                        <a:t>Lüx</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0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Oturma Odaları</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50</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500</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extLst>
                  <a:ext uri="{0D108BD9-81ED-4DB2-BD59-A6C34878D82A}">
                    <a16:rowId xmlns:a16="http://schemas.microsoft.com/office/drawing/2014/main" val="10001"/>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Mutfaklar</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125</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250</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extLst>
                  <a:ext uri="{0D108BD9-81ED-4DB2-BD59-A6C34878D82A}">
                    <a16:rowId xmlns:a16="http://schemas.microsoft.com/office/drawing/2014/main" val="10002"/>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Yatak Odaları</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a:effectLst/>
                        </a:rPr>
                        <a:t>50</a:t>
                      </a:r>
                      <a:endParaRPr lang="tr-TR" sz="140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250</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extLst>
                  <a:ext uri="{0D108BD9-81ED-4DB2-BD59-A6C34878D82A}">
                    <a16:rowId xmlns:a16="http://schemas.microsoft.com/office/drawing/2014/main" val="10003"/>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Giriş holü, merdivenler, çatı katı, garajlar</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a:effectLst/>
                        </a:rPr>
                        <a:t>50</a:t>
                      </a:r>
                      <a:endParaRPr lang="tr-TR" sz="140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250</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extLst>
                  <a:ext uri="{0D108BD9-81ED-4DB2-BD59-A6C34878D82A}">
                    <a16:rowId xmlns:a16="http://schemas.microsoft.com/office/drawing/2014/main" val="10004"/>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                                     BÜROLAR</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a:effectLst/>
                        </a:rPr>
                        <a:t> </a:t>
                      </a:r>
                      <a:endParaRPr lang="tr-TR" sz="140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 </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extLst>
                  <a:ext uri="{0D108BD9-81ED-4DB2-BD59-A6C34878D82A}">
                    <a16:rowId xmlns:a16="http://schemas.microsoft.com/office/drawing/2014/main" val="10005"/>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Resim büroları, kadastro, harita</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a:effectLst/>
                        </a:rPr>
                        <a:t>2500</a:t>
                      </a:r>
                      <a:endParaRPr lang="tr-TR" sz="140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 </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extLst>
                  <a:ext uri="{0D108BD9-81ED-4DB2-BD59-A6C34878D82A}">
                    <a16:rowId xmlns:a16="http://schemas.microsoft.com/office/drawing/2014/main" val="10006"/>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Projeler, teknik resim, mimari</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a:effectLst/>
                        </a:rPr>
                        <a:t>750</a:t>
                      </a:r>
                      <a:endParaRPr lang="tr-TR" sz="140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 </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extLst>
                  <a:ext uri="{0D108BD9-81ED-4DB2-BD59-A6C34878D82A}">
                    <a16:rowId xmlns:a16="http://schemas.microsoft.com/office/drawing/2014/main" val="10007"/>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Dekoratif resim ve krokiler</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a:effectLst/>
                        </a:rPr>
                        <a:t>500</a:t>
                      </a:r>
                      <a:endParaRPr lang="tr-TR" sz="140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 </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20000"/>
                      </a:srgbClr>
                    </a:solidFill>
                  </a:tcPr>
                </a:tc>
                <a:extLst>
                  <a:ext uri="{0D108BD9-81ED-4DB2-BD59-A6C34878D82A}">
                    <a16:rowId xmlns:a16="http://schemas.microsoft.com/office/drawing/2014/main" val="10008"/>
                  </a:ext>
                </a:extLst>
              </a:tr>
              <a:tr h="473135">
                <a:tc>
                  <a:txBody>
                    <a:bodyPr/>
                    <a:lstStyle>
                      <a:lvl1pPr marL="0" algn="l" defTabSz="342900" rtl="0" eaLnBrk="1" latinLnBrk="0" hangingPunct="1">
                        <a:defRPr sz="1350" b="1" kern="1200">
                          <a:solidFill>
                            <a:schemeClr val="lt1"/>
                          </a:solidFill>
                          <a:latin typeface="Tahoma"/>
                        </a:defRPr>
                      </a:lvl1pPr>
                      <a:lvl2pPr marL="342900" algn="l" defTabSz="342900" rtl="0" eaLnBrk="1" latinLnBrk="0" hangingPunct="1">
                        <a:defRPr sz="1350" b="1" kern="1200">
                          <a:solidFill>
                            <a:schemeClr val="lt1"/>
                          </a:solidFill>
                          <a:latin typeface="Tahoma"/>
                        </a:defRPr>
                      </a:lvl2pPr>
                      <a:lvl3pPr marL="685800" algn="l" defTabSz="342900" rtl="0" eaLnBrk="1" latinLnBrk="0" hangingPunct="1">
                        <a:defRPr sz="1350" b="1" kern="1200">
                          <a:solidFill>
                            <a:schemeClr val="lt1"/>
                          </a:solidFill>
                          <a:latin typeface="Tahoma"/>
                        </a:defRPr>
                      </a:lvl3pPr>
                      <a:lvl4pPr marL="1028700" algn="l" defTabSz="342900" rtl="0" eaLnBrk="1" latinLnBrk="0" hangingPunct="1">
                        <a:defRPr sz="1350" b="1" kern="1200">
                          <a:solidFill>
                            <a:schemeClr val="lt1"/>
                          </a:solidFill>
                          <a:latin typeface="Tahoma"/>
                        </a:defRPr>
                      </a:lvl4pPr>
                      <a:lvl5pPr marL="1371600" algn="l" defTabSz="342900" rtl="0" eaLnBrk="1" latinLnBrk="0" hangingPunct="1">
                        <a:defRPr sz="1350" b="1" kern="1200">
                          <a:solidFill>
                            <a:schemeClr val="lt1"/>
                          </a:solidFill>
                          <a:latin typeface="Tahoma"/>
                        </a:defRPr>
                      </a:lvl5pPr>
                      <a:lvl6pPr marL="1714500" algn="l" defTabSz="342900" rtl="0" eaLnBrk="1" latinLnBrk="0" hangingPunct="1">
                        <a:defRPr sz="1350" b="1" kern="1200">
                          <a:solidFill>
                            <a:schemeClr val="lt1"/>
                          </a:solidFill>
                          <a:latin typeface="Tahoma"/>
                        </a:defRPr>
                      </a:lvl6pPr>
                      <a:lvl7pPr marL="2057400" algn="l" defTabSz="342900" rtl="0" eaLnBrk="1" latinLnBrk="0" hangingPunct="1">
                        <a:defRPr sz="1350" b="1" kern="1200">
                          <a:solidFill>
                            <a:schemeClr val="lt1"/>
                          </a:solidFill>
                          <a:latin typeface="Tahoma"/>
                        </a:defRPr>
                      </a:lvl7pPr>
                      <a:lvl8pPr marL="2400300" algn="l" defTabSz="342900" rtl="0" eaLnBrk="1" latinLnBrk="0" hangingPunct="1">
                        <a:defRPr sz="1350" b="1" kern="1200">
                          <a:solidFill>
                            <a:schemeClr val="lt1"/>
                          </a:solidFill>
                          <a:latin typeface="Tahoma"/>
                        </a:defRPr>
                      </a:lvl8pPr>
                      <a:lvl9pPr marL="2743200" algn="l" defTabSz="342900" rtl="0" eaLnBrk="1" latinLnBrk="0" hangingPunct="1">
                        <a:defRPr sz="1350" b="1" kern="1200">
                          <a:solidFill>
                            <a:schemeClr val="lt1"/>
                          </a:solidFill>
                          <a:latin typeface="Tahoma"/>
                        </a:defRPr>
                      </a:lvl9pPr>
                    </a:lstStyle>
                    <a:p>
                      <a:pPr>
                        <a:lnSpc>
                          <a:spcPct val="115000"/>
                        </a:lnSpc>
                        <a:spcAft>
                          <a:spcPts val="0"/>
                        </a:spcAft>
                      </a:pPr>
                      <a:r>
                        <a:rPr lang="tr-TR" sz="1400" dirty="0">
                          <a:solidFill>
                            <a:schemeClr val="bg1"/>
                          </a:solidFill>
                          <a:effectLst/>
                        </a:rPr>
                        <a:t>Muhasebe ile ilgili aygıtlar</a:t>
                      </a:r>
                      <a:endParaRPr lang="tr-TR" sz="1400" dirty="0">
                        <a:solidFill>
                          <a:schemeClr val="bg1"/>
                        </a:solidFill>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500</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tc>
                  <a:txBody>
                    <a:bodyPr/>
                    <a:lstStyle>
                      <a:lvl1pPr marL="0" algn="l" defTabSz="342900" rtl="0" eaLnBrk="1" latinLnBrk="0" hangingPunct="1">
                        <a:defRPr sz="1350" kern="1200">
                          <a:solidFill>
                            <a:schemeClr val="dk1"/>
                          </a:solidFill>
                          <a:latin typeface="Tahoma"/>
                        </a:defRPr>
                      </a:lvl1pPr>
                      <a:lvl2pPr marL="342900" algn="l" defTabSz="342900" rtl="0" eaLnBrk="1" latinLnBrk="0" hangingPunct="1">
                        <a:defRPr sz="1350" kern="1200">
                          <a:solidFill>
                            <a:schemeClr val="dk1"/>
                          </a:solidFill>
                          <a:latin typeface="Tahoma"/>
                        </a:defRPr>
                      </a:lvl2pPr>
                      <a:lvl3pPr marL="685800" algn="l" defTabSz="342900" rtl="0" eaLnBrk="1" latinLnBrk="0" hangingPunct="1">
                        <a:defRPr sz="1350" kern="1200">
                          <a:solidFill>
                            <a:schemeClr val="dk1"/>
                          </a:solidFill>
                          <a:latin typeface="Tahoma"/>
                        </a:defRPr>
                      </a:lvl3pPr>
                      <a:lvl4pPr marL="1028700" algn="l" defTabSz="342900" rtl="0" eaLnBrk="1" latinLnBrk="0" hangingPunct="1">
                        <a:defRPr sz="1350" kern="1200">
                          <a:solidFill>
                            <a:schemeClr val="dk1"/>
                          </a:solidFill>
                          <a:latin typeface="Tahoma"/>
                        </a:defRPr>
                      </a:lvl4pPr>
                      <a:lvl5pPr marL="1371600" algn="l" defTabSz="342900" rtl="0" eaLnBrk="1" latinLnBrk="0" hangingPunct="1">
                        <a:defRPr sz="1350" kern="1200">
                          <a:solidFill>
                            <a:schemeClr val="dk1"/>
                          </a:solidFill>
                          <a:latin typeface="Tahoma"/>
                        </a:defRPr>
                      </a:lvl5pPr>
                      <a:lvl6pPr marL="1714500" algn="l" defTabSz="342900" rtl="0" eaLnBrk="1" latinLnBrk="0" hangingPunct="1">
                        <a:defRPr sz="1350" kern="1200">
                          <a:solidFill>
                            <a:schemeClr val="dk1"/>
                          </a:solidFill>
                          <a:latin typeface="Tahoma"/>
                        </a:defRPr>
                      </a:lvl6pPr>
                      <a:lvl7pPr marL="2057400" algn="l" defTabSz="342900" rtl="0" eaLnBrk="1" latinLnBrk="0" hangingPunct="1">
                        <a:defRPr sz="1350" kern="1200">
                          <a:solidFill>
                            <a:schemeClr val="dk1"/>
                          </a:solidFill>
                          <a:latin typeface="Tahoma"/>
                        </a:defRPr>
                      </a:lvl7pPr>
                      <a:lvl8pPr marL="2400300" algn="l" defTabSz="342900" rtl="0" eaLnBrk="1" latinLnBrk="0" hangingPunct="1">
                        <a:defRPr sz="1350" kern="1200">
                          <a:solidFill>
                            <a:schemeClr val="dk1"/>
                          </a:solidFill>
                          <a:latin typeface="Tahoma"/>
                        </a:defRPr>
                      </a:lvl8pPr>
                      <a:lvl9pPr marL="2743200" algn="l" defTabSz="342900" rtl="0" eaLnBrk="1" latinLnBrk="0" hangingPunct="1">
                        <a:defRPr sz="1350" kern="1200">
                          <a:solidFill>
                            <a:schemeClr val="dk1"/>
                          </a:solidFill>
                          <a:latin typeface="Tahoma"/>
                        </a:defRPr>
                      </a:lvl9pPr>
                    </a:lstStyle>
                    <a:p>
                      <a:pPr algn="ctr">
                        <a:lnSpc>
                          <a:spcPct val="115000"/>
                        </a:lnSpc>
                        <a:spcAft>
                          <a:spcPts val="0"/>
                        </a:spcAft>
                      </a:pPr>
                      <a:r>
                        <a:rPr lang="tr-TR" sz="1400" dirty="0">
                          <a:effectLst/>
                        </a:rPr>
                        <a:t> </a:t>
                      </a:r>
                      <a:endParaRPr lang="tr-TR" sz="1400" dirty="0">
                        <a:effectLst/>
                        <a:latin typeface="Calibri"/>
                        <a:ea typeface="Calibri"/>
                        <a:cs typeface="Times New Roman"/>
                      </a:endParaRPr>
                    </a:p>
                  </a:txBody>
                  <a:tcPr marL="44440" marR="44440" marT="0" marB="0" anchor="b">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6CCFF">
                        <a:tint val="40000"/>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52813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1243806" y="336886"/>
            <a:ext cx="6352530" cy="742511"/>
          </a:xfrm>
          <a:prstGeom prst="rect">
            <a:avLst/>
          </a:prstGeom>
          <a:solidFill>
            <a:srgbClr val="002060"/>
          </a:solidFill>
          <a:ln>
            <a:solidFill>
              <a:schemeClr val="accent1"/>
            </a:solidFill>
          </a:ln>
        </p:spPr>
        <p:txBody>
          <a:bodyPr wrap="square" rtlCol="0">
            <a:spAutoFit/>
          </a:body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tr-TR" altLang="tr-TR" sz="3200" b="1" i="0" u="none" strike="noStrike" kern="0" cap="none" spc="0" normalizeH="0" baseline="0" noProof="0" dirty="0">
                <a:ln>
                  <a:noFill/>
                </a:ln>
                <a:solidFill>
                  <a:srgbClr val="FFFF00"/>
                </a:solidFill>
                <a:effectLst/>
                <a:uLnTx/>
                <a:uFillTx/>
                <a:latin typeface="Times New Roman" pitchFamily="18" charset="0"/>
                <a:ea typeface="Verdana" pitchFamily="34" charset="0"/>
                <a:cs typeface="Times New Roman" panose="02020603050405020304" pitchFamily="18" charset="0"/>
              </a:rPr>
              <a:t>STATİK ELEKTRİK</a:t>
            </a:r>
          </a:p>
        </p:txBody>
      </p:sp>
      <p:sp>
        <p:nvSpPr>
          <p:cNvPr id="32" name="Dikdörtgen 31">
            <a:extLst>
              <a:ext uri="{FF2B5EF4-FFF2-40B4-BE49-F238E27FC236}">
                <a16:creationId xmlns:a16="http://schemas.microsoft.com/office/drawing/2014/main" id="{1D30040D-40A1-4138-A38B-37E642ED803F}"/>
              </a:ext>
            </a:extLst>
          </p:cNvPr>
          <p:cNvSpPr>
            <a:spLocks noChangeArrowheads="1"/>
          </p:cNvSpPr>
          <p:nvPr/>
        </p:nvSpPr>
        <p:spPr bwMode="auto">
          <a:xfrm>
            <a:off x="404813" y="4191000"/>
            <a:ext cx="1728787" cy="1585913"/>
          </a:xfrm>
          <a:prstGeom prst="rect">
            <a:avLst/>
          </a:prstGeom>
          <a:solidFill>
            <a:srgbClr val="66CCFF"/>
          </a:solidFill>
          <a:ln w="9525" algn="ctr">
            <a:solidFill>
              <a:srgbClr val="FFFFFF"/>
            </a:solidFill>
            <a:round/>
            <a:headEnd/>
            <a:tailEnd/>
          </a:ln>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3600" b="1"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33" name="Metin kutusu 17">
            <a:extLst>
              <a:ext uri="{FF2B5EF4-FFF2-40B4-BE49-F238E27FC236}">
                <a16:creationId xmlns:a16="http://schemas.microsoft.com/office/drawing/2014/main" id="{670AEBA5-7B13-40D2-B322-18765CE9F07C}"/>
              </a:ext>
            </a:extLst>
          </p:cNvPr>
          <p:cNvSpPr txBox="1">
            <a:spLocks noChangeArrowheads="1"/>
          </p:cNvSpPr>
          <p:nvPr/>
        </p:nvSpPr>
        <p:spPr bwMode="auto">
          <a:xfrm>
            <a:off x="539750" y="2933700"/>
            <a:ext cx="7200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400" b="1" i="0" u="none" strike="noStrike" kern="0" cap="none" spc="0" normalizeH="0" baseline="0" noProof="0" dirty="0">
                <a:ln>
                  <a:noFill/>
                </a:ln>
                <a:solidFill>
                  <a:srgbClr val="FFFFFF"/>
                </a:solidFill>
                <a:effectLst/>
                <a:uLnTx/>
                <a:uFillTx/>
                <a:latin typeface="Times New Roman" pitchFamily="18" charset="0"/>
                <a:ea typeface="+mn-ea"/>
                <a:cs typeface="+mn-cs"/>
              </a:rPr>
              <a:t>EŞ POTANSİYEL</a:t>
            </a:r>
          </a:p>
        </p:txBody>
      </p:sp>
      <p:sp>
        <p:nvSpPr>
          <p:cNvPr id="34" name="Dikdörtgen 33">
            <a:extLst>
              <a:ext uri="{FF2B5EF4-FFF2-40B4-BE49-F238E27FC236}">
                <a16:creationId xmlns:a16="http://schemas.microsoft.com/office/drawing/2014/main" id="{8C021346-53E2-47D9-A834-BC944FB5FA65}"/>
              </a:ext>
            </a:extLst>
          </p:cNvPr>
          <p:cNvSpPr>
            <a:spLocks noChangeArrowheads="1"/>
          </p:cNvSpPr>
          <p:nvPr/>
        </p:nvSpPr>
        <p:spPr bwMode="auto">
          <a:xfrm>
            <a:off x="7164388" y="5172075"/>
            <a:ext cx="1727200" cy="698500"/>
          </a:xfrm>
          <a:prstGeom prst="rect">
            <a:avLst/>
          </a:prstGeom>
          <a:solidFill>
            <a:srgbClr val="66CCFF"/>
          </a:solidFill>
          <a:ln w="9525" algn="ctr">
            <a:solidFill>
              <a:srgbClr val="FFFFFF"/>
            </a:solidFill>
            <a:round/>
            <a:headEnd/>
            <a:tailEnd/>
          </a:ln>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3600" b="1" i="0" u="none" strike="noStrike" kern="0" cap="none" spc="0" normalizeH="0" baseline="0" noProof="0">
              <a:ln>
                <a:noFill/>
              </a:ln>
              <a:solidFill>
                <a:srgbClr val="FFFFFF"/>
              </a:solidFill>
              <a:effectLst/>
              <a:uLnTx/>
              <a:uFillTx/>
              <a:latin typeface="Times New Roman" pitchFamily="18" charset="0"/>
              <a:ea typeface="+mn-ea"/>
              <a:cs typeface="+mn-cs"/>
            </a:endParaRPr>
          </a:p>
        </p:txBody>
      </p:sp>
      <p:grpSp>
        <p:nvGrpSpPr>
          <p:cNvPr id="36" name="Grup 35">
            <a:extLst>
              <a:ext uri="{FF2B5EF4-FFF2-40B4-BE49-F238E27FC236}">
                <a16:creationId xmlns:a16="http://schemas.microsoft.com/office/drawing/2014/main" id="{B3A689EB-C028-40CA-8087-1BEC0930755B}"/>
              </a:ext>
            </a:extLst>
          </p:cNvPr>
          <p:cNvGrpSpPr>
            <a:grpSpLocks/>
          </p:cNvGrpSpPr>
          <p:nvPr/>
        </p:nvGrpSpPr>
        <p:grpSpPr bwMode="auto">
          <a:xfrm>
            <a:off x="5003800" y="3644900"/>
            <a:ext cx="3960813" cy="3097213"/>
            <a:chOff x="3707904" y="2780928"/>
            <a:chExt cx="3960440" cy="3096344"/>
          </a:xfrm>
        </p:grpSpPr>
        <p:sp>
          <p:nvSpPr>
            <p:cNvPr id="37" name="Eşittir 36">
              <a:extLst>
                <a:ext uri="{FF2B5EF4-FFF2-40B4-BE49-F238E27FC236}">
                  <a16:creationId xmlns:a16="http://schemas.microsoft.com/office/drawing/2014/main" id="{89FD4F5C-0C50-4606-8FFD-6A47C88D323E}"/>
                </a:ext>
              </a:extLst>
            </p:cNvPr>
            <p:cNvSpPr/>
            <p:nvPr/>
          </p:nvSpPr>
          <p:spPr bwMode="auto">
            <a:xfrm>
              <a:off x="5204776" y="5372589"/>
              <a:ext cx="785738" cy="504683"/>
            </a:xfrm>
            <a:prstGeom prst="mathEqual">
              <a:avLst/>
            </a:prstGeom>
            <a:no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38" name="Yukarı Bükülü Ok 34">
              <a:extLst>
                <a:ext uri="{FF2B5EF4-FFF2-40B4-BE49-F238E27FC236}">
                  <a16:creationId xmlns:a16="http://schemas.microsoft.com/office/drawing/2014/main" id="{DD59488C-4683-4862-AAB9-2167AF5AFD6C}"/>
                </a:ext>
              </a:extLst>
            </p:cNvPr>
            <p:cNvSpPr/>
            <p:nvPr/>
          </p:nvSpPr>
          <p:spPr bwMode="auto">
            <a:xfrm rot="5400000">
              <a:off x="4529432" y="5027336"/>
              <a:ext cx="791940" cy="720657"/>
            </a:xfrm>
            <a:prstGeom prst="bentUpArrow">
              <a:avLst/>
            </a:prstGeom>
            <a:no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cxnSp>
          <p:nvCxnSpPr>
            <p:cNvPr id="39" name="Düz Bağlayıcı 37">
              <a:extLst>
                <a:ext uri="{FF2B5EF4-FFF2-40B4-BE49-F238E27FC236}">
                  <a16:creationId xmlns:a16="http://schemas.microsoft.com/office/drawing/2014/main" id="{FF0EB8E2-9CF0-4C2F-8F21-A2C47939713C}"/>
                </a:ext>
              </a:extLst>
            </p:cNvPr>
            <p:cNvCxnSpPr>
              <a:cxnSpLocks noChangeShapeType="1"/>
            </p:cNvCxnSpPr>
            <p:nvPr/>
          </p:nvCxnSpPr>
          <p:spPr bwMode="auto">
            <a:xfrm>
              <a:off x="3707904" y="2780928"/>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40" name="Düz Bağlayıcı 38">
              <a:extLst>
                <a:ext uri="{FF2B5EF4-FFF2-40B4-BE49-F238E27FC236}">
                  <a16:creationId xmlns:a16="http://schemas.microsoft.com/office/drawing/2014/main" id="{0FF29674-A7E9-4C30-9C12-AA90C7B2ABED}"/>
                </a:ext>
              </a:extLst>
            </p:cNvPr>
            <p:cNvCxnSpPr>
              <a:cxnSpLocks noChangeShapeType="1"/>
            </p:cNvCxnSpPr>
            <p:nvPr/>
          </p:nvCxnSpPr>
          <p:spPr bwMode="auto">
            <a:xfrm>
              <a:off x="5580112" y="2780928"/>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41" name="Düz Bağlayıcı 39">
              <a:extLst>
                <a:ext uri="{FF2B5EF4-FFF2-40B4-BE49-F238E27FC236}">
                  <a16:creationId xmlns:a16="http://schemas.microsoft.com/office/drawing/2014/main" id="{163B0D6C-20C8-486B-8343-9EFECC9AA370}"/>
                </a:ext>
              </a:extLst>
            </p:cNvPr>
            <p:cNvCxnSpPr>
              <a:cxnSpLocks noChangeShapeType="1"/>
            </p:cNvCxnSpPr>
            <p:nvPr/>
          </p:nvCxnSpPr>
          <p:spPr bwMode="auto">
            <a:xfrm>
              <a:off x="3707904" y="4984710"/>
              <a:ext cx="1872208" cy="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42" name="Düz Bağlayıcı 41">
              <a:extLst>
                <a:ext uri="{FF2B5EF4-FFF2-40B4-BE49-F238E27FC236}">
                  <a16:creationId xmlns:a16="http://schemas.microsoft.com/office/drawing/2014/main" id="{73753D17-20CF-4C96-80AD-C4D0D5591D17}"/>
                </a:ext>
              </a:extLst>
            </p:cNvPr>
            <p:cNvCxnSpPr>
              <a:cxnSpLocks noChangeShapeType="1"/>
            </p:cNvCxnSpPr>
            <p:nvPr/>
          </p:nvCxnSpPr>
          <p:spPr bwMode="auto">
            <a:xfrm>
              <a:off x="5796136" y="5006630"/>
              <a:ext cx="1872208" cy="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43" name="Düz Bağlayıcı 42">
              <a:extLst>
                <a:ext uri="{FF2B5EF4-FFF2-40B4-BE49-F238E27FC236}">
                  <a16:creationId xmlns:a16="http://schemas.microsoft.com/office/drawing/2014/main" id="{3617FC60-2A79-4451-8C4C-D977AD25BC11}"/>
                </a:ext>
              </a:extLst>
            </p:cNvPr>
            <p:cNvCxnSpPr>
              <a:cxnSpLocks noChangeShapeType="1"/>
            </p:cNvCxnSpPr>
            <p:nvPr/>
          </p:nvCxnSpPr>
          <p:spPr bwMode="auto">
            <a:xfrm>
              <a:off x="5796136" y="2816932"/>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44" name="Düz Bağlayıcı 43">
              <a:extLst>
                <a:ext uri="{FF2B5EF4-FFF2-40B4-BE49-F238E27FC236}">
                  <a16:creationId xmlns:a16="http://schemas.microsoft.com/office/drawing/2014/main" id="{A350D47D-B512-4DAB-84EA-C35A69315674}"/>
                </a:ext>
              </a:extLst>
            </p:cNvPr>
            <p:cNvCxnSpPr>
              <a:cxnSpLocks noChangeShapeType="1"/>
            </p:cNvCxnSpPr>
            <p:nvPr/>
          </p:nvCxnSpPr>
          <p:spPr bwMode="auto">
            <a:xfrm>
              <a:off x="7668344" y="2816932"/>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sp>
          <p:nvSpPr>
            <p:cNvPr id="45" name="Yukarı Bükülü Ok 44">
              <a:extLst>
                <a:ext uri="{FF2B5EF4-FFF2-40B4-BE49-F238E27FC236}">
                  <a16:creationId xmlns:a16="http://schemas.microsoft.com/office/drawing/2014/main" id="{EC4DA701-3192-460A-BDA8-D539CC8989A8}"/>
                </a:ext>
              </a:extLst>
            </p:cNvPr>
            <p:cNvSpPr/>
            <p:nvPr/>
          </p:nvSpPr>
          <p:spPr bwMode="auto">
            <a:xfrm>
              <a:off x="5939719" y="5005979"/>
              <a:ext cx="792088" cy="655454"/>
            </a:xfrm>
            <a:prstGeom prst="bentUpArrow">
              <a:avLst/>
            </a:prstGeom>
            <a:no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grpSp>
      <p:grpSp>
        <p:nvGrpSpPr>
          <p:cNvPr id="46" name="Grup 45">
            <a:extLst>
              <a:ext uri="{FF2B5EF4-FFF2-40B4-BE49-F238E27FC236}">
                <a16:creationId xmlns:a16="http://schemas.microsoft.com/office/drawing/2014/main" id="{C4F58BE9-BE9F-463F-9469-359DE1491642}"/>
              </a:ext>
            </a:extLst>
          </p:cNvPr>
          <p:cNvGrpSpPr>
            <a:grpSpLocks/>
          </p:cNvGrpSpPr>
          <p:nvPr/>
        </p:nvGrpSpPr>
        <p:grpSpPr bwMode="auto">
          <a:xfrm>
            <a:off x="323850" y="3624263"/>
            <a:ext cx="3960813" cy="2973387"/>
            <a:chOff x="-468560" y="2881964"/>
            <a:chExt cx="3960440" cy="2973818"/>
          </a:xfrm>
        </p:grpSpPr>
        <p:sp>
          <p:nvSpPr>
            <p:cNvPr id="47" name="Yukarı Bükülü Ok 61">
              <a:extLst>
                <a:ext uri="{FF2B5EF4-FFF2-40B4-BE49-F238E27FC236}">
                  <a16:creationId xmlns:a16="http://schemas.microsoft.com/office/drawing/2014/main" id="{7C773348-20D8-4ACA-A2D1-9EBE64280B06}"/>
                </a:ext>
              </a:extLst>
            </p:cNvPr>
            <p:cNvSpPr/>
            <p:nvPr/>
          </p:nvSpPr>
          <p:spPr bwMode="auto">
            <a:xfrm>
              <a:off x="1763255" y="5079382"/>
              <a:ext cx="792088" cy="654145"/>
            </a:xfrm>
            <a:prstGeom prst="bentUpArrow">
              <a:avLst/>
            </a:prstGeom>
            <a:no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48" name="Yukarı Bükülü Ok 54">
              <a:extLst>
                <a:ext uri="{FF2B5EF4-FFF2-40B4-BE49-F238E27FC236}">
                  <a16:creationId xmlns:a16="http://schemas.microsoft.com/office/drawing/2014/main" id="{52D2D74D-D830-45CA-A456-EF8472CB3D3B}"/>
                </a:ext>
              </a:extLst>
            </p:cNvPr>
            <p:cNvSpPr/>
            <p:nvPr/>
          </p:nvSpPr>
          <p:spPr bwMode="auto">
            <a:xfrm rot="5400000">
              <a:off x="294860" y="5085819"/>
              <a:ext cx="792278" cy="719070"/>
            </a:xfrm>
            <a:prstGeom prst="bentUpArrow">
              <a:avLst/>
            </a:prstGeom>
            <a:no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cxnSp>
          <p:nvCxnSpPr>
            <p:cNvPr id="49" name="Düz Bağlayıcı 55">
              <a:extLst>
                <a:ext uri="{FF2B5EF4-FFF2-40B4-BE49-F238E27FC236}">
                  <a16:creationId xmlns:a16="http://schemas.microsoft.com/office/drawing/2014/main" id="{E3FCA4F1-79A1-4C7C-908E-0D6BC87B899C}"/>
                </a:ext>
              </a:extLst>
            </p:cNvPr>
            <p:cNvCxnSpPr>
              <a:cxnSpLocks noChangeShapeType="1"/>
            </p:cNvCxnSpPr>
            <p:nvPr/>
          </p:nvCxnSpPr>
          <p:spPr bwMode="auto">
            <a:xfrm>
              <a:off x="-468560" y="2881964"/>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50" name="Düz Bağlayıcı 56">
              <a:extLst>
                <a:ext uri="{FF2B5EF4-FFF2-40B4-BE49-F238E27FC236}">
                  <a16:creationId xmlns:a16="http://schemas.microsoft.com/office/drawing/2014/main" id="{1D7A0280-17C5-4DBF-BDFA-A262996CF5F7}"/>
                </a:ext>
              </a:extLst>
            </p:cNvPr>
            <p:cNvCxnSpPr>
              <a:cxnSpLocks noChangeShapeType="1"/>
            </p:cNvCxnSpPr>
            <p:nvPr/>
          </p:nvCxnSpPr>
          <p:spPr bwMode="auto">
            <a:xfrm>
              <a:off x="1403648" y="2881964"/>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51" name="Düz Bağlayıcı 57">
              <a:extLst>
                <a:ext uri="{FF2B5EF4-FFF2-40B4-BE49-F238E27FC236}">
                  <a16:creationId xmlns:a16="http://schemas.microsoft.com/office/drawing/2014/main" id="{4128B7D1-CE2B-4E6E-9A90-766A029F5777}"/>
                </a:ext>
              </a:extLst>
            </p:cNvPr>
            <p:cNvCxnSpPr>
              <a:cxnSpLocks noChangeShapeType="1"/>
            </p:cNvCxnSpPr>
            <p:nvPr/>
          </p:nvCxnSpPr>
          <p:spPr bwMode="auto">
            <a:xfrm>
              <a:off x="-468560" y="5085746"/>
              <a:ext cx="1872208" cy="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52" name="Düz Bağlayıcı 58">
              <a:extLst>
                <a:ext uri="{FF2B5EF4-FFF2-40B4-BE49-F238E27FC236}">
                  <a16:creationId xmlns:a16="http://schemas.microsoft.com/office/drawing/2014/main" id="{55F1EC5D-BC37-47BA-9ED9-6BF6F4390506}"/>
                </a:ext>
              </a:extLst>
            </p:cNvPr>
            <p:cNvCxnSpPr>
              <a:cxnSpLocks noChangeShapeType="1"/>
            </p:cNvCxnSpPr>
            <p:nvPr/>
          </p:nvCxnSpPr>
          <p:spPr bwMode="auto">
            <a:xfrm>
              <a:off x="1619672" y="5107666"/>
              <a:ext cx="1872208" cy="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53" name="Düz Bağlayıcı 59">
              <a:extLst>
                <a:ext uri="{FF2B5EF4-FFF2-40B4-BE49-F238E27FC236}">
                  <a16:creationId xmlns:a16="http://schemas.microsoft.com/office/drawing/2014/main" id="{4DC85E1F-BF27-47B2-8BA8-C0E466CA2F4B}"/>
                </a:ext>
              </a:extLst>
            </p:cNvPr>
            <p:cNvCxnSpPr>
              <a:cxnSpLocks noChangeShapeType="1"/>
            </p:cNvCxnSpPr>
            <p:nvPr/>
          </p:nvCxnSpPr>
          <p:spPr bwMode="auto">
            <a:xfrm>
              <a:off x="1619672" y="2917968"/>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cxnSp>
          <p:nvCxnSpPr>
            <p:cNvPr id="54" name="Düz Bağlayıcı 60">
              <a:extLst>
                <a:ext uri="{FF2B5EF4-FFF2-40B4-BE49-F238E27FC236}">
                  <a16:creationId xmlns:a16="http://schemas.microsoft.com/office/drawing/2014/main" id="{40E44F4D-E2F2-4B02-9A99-8AEA34A91509}"/>
                </a:ext>
              </a:extLst>
            </p:cNvPr>
            <p:cNvCxnSpPr>
              <a:cxnSpLocks noChangeShapeType="1"/>
            </p:cNvCxnSpPr>
            <p:nvPr/>
          </p:nvCxnSpPr>
          <p:spPr bwMode="auto">
            <a:xfrm>
              <a:off x="3491880" y="2917968"/>
              <a:ext cx="0" cy="2160240"/>
            </a:xfrm>
            <a:prstGeom prst="line">
              <a:avLst/>
            </a:prstGeom>
            <a:noFill/>
            <a:ln w="28575" algn="ctr">
              <a:solidFill>
                <a:srgbClr val="FFFFFF"/>
              </a:solidFill>
              <a:round/>
              <a:headEnd/>
              <a:tailEnd/>
            </a:ln>
            <a:extLst>
              <a:ext uri="{909E8E84-426E-40DD-AFC4-6F175D3DCCD1}">
                <a14:hiddenFill xmlns:a14="http://schemas.microsoft.com/office/drawing/2010/main">
                  <a:noFill/>
                </a14:hiddenFill>
              </a:ext>
            </a:extLst>
          </p:spPr>
        </p:cxnSp>
        <p:sp>
          <p:nvSpPr>
            <p:cNvPr id="55" name="Eşit Değildir 54">
              <a:extLst>
                <a:ext uri="{FF2B5EF4-FFF2-40B4-BE49-F238E27FC236}">
                  <a16:creationId xmlns:a16="http://schemas.microsoft.com/office/drawing/2014/main" id="{493DAE2F-E2C3-433C-B303-7EEFB378B0CF}"/>
                </a:ext>
              </a:extLst>
            </p:cNvPr>
            <p:cNvSpPr/>
            <p:nvPr/>
          </p:nvSpPr>
          <p:spPr bwMode="auto">
            <a:xfrm>
              <a:off x="956881" y="5460438"/>
              <a:ext cx="863519" cy="395344"/>
            </a:xfrm>
            <a:prstGeom prst="mathNotEqual">
              <a:avLst/>
            </a:prstGeom>
            <a:solidFill>
              <a:srgbClr val="66CCFF"/>
            </a:solidFill>
            <a:ln w="9525" cap="flat" cmpd="sng" algn="ctr">
              <a:solidFill>
                <a:srgbClr val="0033CC"/>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grpSp>
      <p:sp>
        <p:nvSpPr>
          <p:cNvPr id="56" name="Yukarı Bükülü Ok 25">
            <a:extLst>
              <a:ext uri="{FF2B5EF4-FFF2-40B4-BE49-F238E27FC236}">
                <a16:creationId xmlns:a16="http://schemas.microsoft.com/office/drawing/2014/main" id="{CF6714EA-9EA4-4E26-AA2E-A02362A104EC}"/>
              </a:ext>
            </a:extLst>
          </p:cNvPr>
          <p:cNvSpPr/>
          <p:nvPr/>
        </p:nvSpPr>
        <p:spPr bwMode="auto">
          <a:xfrm rot="5400000">
            <a:off x="1087438" y="5813425"/>
            <a:ext cx="792162" cy="719138"/>
          </a:xfrm>
          <a:prstGeom prst="bentUpArrow">
            <a:avLst/>
          </a:prstGeom>
          <a:solidFill>
            <a:srgbClr val="66CCFF">
              <a:lumMod val="60000"/>
              <a:lumOff val="40000"/>
            </a:srgbClr>
          </a:solid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57" name="Yukarı Bükülü Ok 26">
            <a:extLst>
              <a:ext uri="{FF2B5EF4-FFF2-40B4-BE49-F238E27FC236}">
                <a16:creationId xmlns:a16="http://schemas.microsoft.com/office/drawing/2014/main" id="{93D612D7-DBE1-427B-A0A0-1DF7B95AD52C}"/>
              </a:ext>
            </a:extLst>
          </p:cNvPr>
          <p:cNvSpPr/>
          <p:nvPr/>
        </p:nvSpPr>
        <p:spPr bwMode="auto">
          <a:xfrm rot="5400000">
            <a:off x="5825331" y="5906294"/>
            <a:ext cx="792163" cy="720725"/>
          </a:xfrm>
          <a:prstGeom prst="bentUpArrow">
            <a:avLst/>
          </a:prstGeom>
          <a:solidFill>
            <a:srgbClr val="66CCFF"/>
          </a:solid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58" name="Eşittir 57">
            <a:extLst>
              <a:ext uri="{FF2B5EF4-FFF2-40B4-BE49-F238E27FC236}">
                <a16:creationId xmlns:a16="http://schemas.microsoft.com/office/drawing/2014/main" id="{B84B76C9-21DB-4E2E-ACFB-9E4424791CA1}"/>
              </a:ext>
            </a:extLst>
          </p:cNvPr>
          <p:cNvSpPr/>
          <p:nvPr/>
        </p:nvSpPr>
        <p:spPr bwMode="auto">
          <a:xfrm>
            <a:off x="6516688" y="6237288"/>
            <a:ext cx="785812" cy="504825"/>
          </a:xfrm>
          <a:prstGeom prst="mathEqual">
            <a:avLst/>
          </a:prstGeom>
          <a:solidFill>
            <a:srgbClr val="66CCFF"/>
          </a:solid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59" name="Yukarı Bükülü Ok 29">
            <a:extLst>
              <a:ext uri="{FF2B5EF4-FFF2-40B4-BE49-F238E27FC236}">
                <a16:creationId xmlns:a16="http://schemas.microsoft.com/office/drawing/2014/main" id="{BBF3F4D5-26CE-44D2-9401-19DA4F02797B}"/>
              </a:ext>
            </a:extLst>
          </p:cNvPr>
          <p:cNvSpPr/>
          <p:nvPr/>
        </p:nvSpPr>
        <p:spPr bwMode="auto">
          <a:xfrm>
            <a:off x="7235825" y="5876925"/>
            <a:ext cx="792163" cy="655638"/>
          </a:xfrm>
          <a:prstGeom prst="bentUpArrow">
            <a:avLst/>
          </a:prstGeom>
          <a:solidFill>
            <a:srgbClr val="66CCFF"/>
          </a:solidFill>
          <a:ln w="9525" cap="flat" cmpd="sng" algn="ctr">
            <a:solidFill>
              <a:srgbClr val="FFFFFF"/>
            </a:solidFill>
            <a:prstDash val="solid"/>
            <a:round/>
            <a:headEnd type="none" w="med" len="med"/>
            <a:tailEnd type="none" w="med" len="med"/>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0" cap="none" spc="0" normalizeH="0" baseline="0" noProof="0">
              <a:ln>
                <a:noFill/>
              </a:ln>
              <a:solidFill>
                <a:srgbClr val="FFFFFF"/>
              </a:solidFill>
              <a:effectLst/>
              <a:uLnTx/>
              <a:uFillTx/>
              <a:latin typeface="Times New Roman" pitchFamily="18" charset="0"/>
              <a:ea typeface="+mn-ea"/>
              <a:cs typeface="+mn-cs"/>
            </a:endParaRPr>
          </a:p>
        </p:txBody>
      </p:sp>
      <p:sp>
        <p:nvSpPr>
          <p:cNvPr id="31" name="Text Box 2">
            <a:extLst>
              <a:ext uri="{FF2B5EF4-FFF2-40B4-BE49-F238E27FC236}">
                <a16:creationId xmlns:a16="http://schemas.microsoft.com/office/drawing/2014/main" id="{702161A9-3D0B-4B76-BD8A-AC38384C1253}"/>
              </a:ext>
            </a:extLst>
          </p:cNvPr>
          <p:cNvSpPr txBox="1">
            <a:spLocks noChangeArrowheads="1"/>
          </p:cNvSpPr>
          <p:nvPr/>
        </p:nvSpPr>
        <p:spPr bwMode="auto">
          <a:xfrm>
            <a:off x="609283" y="1244906"/>
            <a:ext cx="8246295" cy="1670586"/>
          </a:xfrm>
          <a:prstGeom prst="rect">
            <a:avLst/>
          </a:prstGeom>
          <a:noFill/>
          <a:ln w="9525">
            <a:solidFill>
              <a:srgbClr val="FF3300"/>
            </a:solid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50000"/>
              </a:lnSpc>
              <a:spcBef>
                <a:spcPct val="50000"/>
              </a:spcBef>
              <a:spcAft>
                <a:spcPts val="0"/>
              </a:spcAft>
              <a:buClrTx/>
              <a:buSzTx/>
              <a:buFontTx/>
              <a:buNone/>
              <a:tabLst/>
              <a:defRPr/>
            </a:pPr>
            <a:r>
              <a:rPr kumimoji="0" lang="tr-TR" altLang="tr-TR" sz="1800" b="1" i="0" u="none" strike="noStrike" kern="0" cap="none" spc="0" normalizeH="0" baseline="0" noProof="0" dirty="0">
                <a:ln>
                  <a:noFill/>
                </a:ln>
                <a:solidFill>
                  <a:srgbClr val="FFFF00"/>
                </a:solidFill>
                <a:effectLst/>
                <a:uLnTx/>
                <a:uFillTx/>
                <a:latin typeface="Verdana" pitchFamily="34" charset="0"/>
                <a:ea typeface="Verdana" pitchFamily="34" charset="0"/>
                <a:cs typeface="Verdana" pitchFamily="34" charset="0"/>
              </a:rPr>
              <a:t>STATİK ELEKTRİK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altLang="tr-TR" sz="1800" b="0" i="0" u="none" strike="noStrike" kern="0" cap="none" spc="0" normalizeH="0" baseline="0" noProof="0" dirty="0">
                <a:ln>
                  <a:noFill/>
                </a:ln>
                <a:solidFill>
                  <a:srgbClr val="FFFF00"/>
                </a:solidFill>
                <a:effectLst/>
                <a:uLnTx/>
                <a:uFillTx/>
                <a:latin typeface="Verdana" pitchFamily="34" charset="0"/>
                <a:ea typeface="Verdana" pitchFamily="34" charset="0"/>
                <a:cs typeface="Verdana" pitchFamily="34" charset="0"/>
              </a:rPr>
              <a:t>Durağan elektrik yüküne statik elektrik denir </a:t>
            </a:r>
          </a:p>
          <a:p>
            <a:pPr marL="0" marR="0" lvl="0" indent="0" algn="l" defTabSz="914400" rtl="0" eaLnBrk="1" fontAlgn="auto" latinLnBrk="0" hangingPunct="1">
              <a:lnSpc>
                <a:spcPct val="150000"/>
              </a:lnSpc>
              <a:spcBef>
                <a:spcPct val="20000"/>
              </a:spcBef>
              <a:spcAft>
                <a:spcPts val="0"/>
              </a:spcAft>
              <a:buClr>
                <a:srgbClr val="66CCFF"/>
              </a:buClr>
              <a:buSzPct val="100000"/>
              <a:buFontTx/>
              <a:buNone/>
              <a:tabLst/>
              <a:defRPr/>
            </a:pPr>
            <a:r>
              <a:rPr kumimoji="0" lang="tr-TR" altLang="tr-TR" sz="1800" b="0" i="0" u="none" strike="noStrike" kern="0" cap="none" spc="0" normalizeH="0" baseline="0" noProof="0" dirty="0">
                <a:ln>
                  <a:noFill/>
                </a:ln>
                <a:solidFill>
                  <a:srgbClr val="FFFF00"/>
                </a:solidFill>
                <a:effectLst/>
                <a:uLnTx/>
                <a:uFillTx/>
                <a:latin typeface="Verdana" pitchFamily="34" charset="0"/>
                <a:ea typeface="+mn-ea"/>
                <a:cs typeface="+mn-cs"/>
              </a:rPr>
              <a:t>Sürtünme, Değme ve Tesir </a:t>
            </a:r>
            <a:r>
              <a:rPr kumimoji="0" lang="tr-TR" altLang="tr-TR" sz="1800" b="0" i="0" u="none" strike="noStrike" kern="0" cap="none" spc="0" normalizeH="0" baseline="0" noProof="0" dirty="0">
                <a:ln>
                  <a:noFill/>
                </a:ln>
                <a:solidFill>
                  <a:srgbClr val="FFFFFF"/>
                </a:solidFill>
                <a:effectLst/>
                <a:uLnTx/>
                <a:uFillTx/>
                <a:latin typeface="Verdana" pitchFamily="34" charset="0"/>
                <a:ea typeface="+mn-ea"/>
                <a:cs typeface="+mn-cs"/>
              </a:rPr>
              <a:t>ile elektriklenme</a:t>
            </a:r>
          </a:p>
          <a:p>
            <a:pPr marL="0" marR="0" lvl="0" indent="0" algn="l" defTabSz="914400" rtl="0" eaLnBrk="1" fontAlgn="auto" latinLnBrk="0" hangingPunct="1">
              <a:lnSpc>
                <a:spcPct val="150000"/>
              </a:lnSpc>
              <a:spcBef>
                <a:spcPct val="20000"/>
              </a:spcBef>
              <a:spcAft>
                <a:spcPts val="0"/>
              </a:spcAft>
              <a:buClr>
                <a:srgbClr val="66CCFF"/>
              </a:buClr>
              <a:buSzPct val="100000"/>
              <a:buFontTx/>
              <a:buNone/>
              <a:tabLst/>
              <a:defRPr/>
            </a:pPr>
            <a:r>
              <a:rPr kumimoji="0" lang="tr-TR" altLang="tr-TR" sz="1800" b="0" i="0" u="none" strike="noStrike" kern="0" cap="none" spc="0" normalizeH="0" baseline="0" noProof="0" dirty="0">
                <a:ln>
                  <a:noFill/>
                </a:ln>
                <a:solidFill>
                  <a:srgbClr val="FFFF00"/>
                </a:solidFill>
                <a:effectLst/>
                <a:uLnTx/>
                <a:uFillTx/>
                <a:latin typeface="Verdana" pitchFamily="34" charset="0"/>
                <a:ea typeface="+mn-ea"/>
                <a:cs typeface="+mn-cs"/>
              </a:rPr>
              <a:t>Ebonit, mühür mumu </a:t>
            </a:r>
            <a:r>
              <a:rPr kumimoji="0" lang="tr-TR" altLang="tr-TR" sz="1800" b="0" i="0" u="none" strike="noStrike" kern="0" cap="none" spc="0" normalizeH="0" baseline="0" noProof="0" dirty="0">
                <a:ln>
                  <a:noFill/>
                </a:ln>
                <a:solidFill>
                  <a:srgbClr val="FFFFFF"/>
                </a:solidFill>
                <a:effectLst/>
                <a:uLnTx/>
                <a:uFillTx/>
                <a:latin typeface="Verdana" pitchFamily="34" charset="0"/>
                <a:ea typeface="+mn-ea"/>
                <a:cs typeface="+mn-cs"/>
              </a:rPr>
              <a:t>elektron kazanır, </a:t>
            </a:r>
            <a:r>
              <a:rPr kumimoji="0" lang="tr-TR" altLang="tr-TR" sz="1800" b="0" i="0" u="none" strike="noStrike" kern="0" cap="none" spc="0" normalizeH="0" baseline="0" noProof="0" dirty="0">
                <a:ln>
                  <a:noFill/>
                </a:ln>
                <a:solidFill>
                  <a:srgbClr val="FFFF00"/>
                </a:solidFill>
                <a:effectLst/>
                <a:uLnTx/>
                <a:uFillTx/>
                <a:latin typeface="Verdana" pitchFamily="34" charset="0"/>
                <a:ea typeface="+mn-ea"/>
                <a:cs typeface="+mn-cs"/>
              </a:rPr>
              <a:t>Cam</a:t>
            </a:r>
            <a:r>
              <a:rPr kumimoji="0" lang="tr-TR" altLang="tr-TR" sz="1800" b="0" i="0" u="none" strike="noStrike" kern="0" cap="none" spc="0" normalizeH="0" baseline="0" noProof="0" dirty="0">
                <a:ln>
                  <a:noFill/>
                </a:ln>
                <a:solidFill>
                  <a:srgbClr val="FFFFFF"/>
                </a:solidFill>
                <a:effectLst/>
                <a:uLnTx/>
                <a:uFillTx/>
                <a:latin typeface="Verdana" pitchFamily="34" charset="0"/>
                <a:ea typeface="+mn-ea"/>
                <a:cs typeface="+mn-cs"/>
              </a:rPr>
              <a:t> elektron kaybeder,</a:t>
            </a:r>
          </a:p>
        </p:txBody>
      </p:sp>
      <p:sp>
        <p:nvSpPr>
          <p:cNvPr id="60" name="Dikdörtgen 59">
            <a:extLst>
              <a:ext uri="{FF2B5EF4-FFF2-40B4-BE49-F238E27FC236}">
                <a16:creationId xmlns:a16="http://schemas.microsoft.com/office/drawing/2014/main" id="{A2B52FDF-B3CF-45CD-876B-EFD06C87889E}"/>
              </a:ext>
            </a:extLst>
          </p:cNvPr>
          <p:cNvSpPr>
            <a:spLocks noChangeArrowheads="1"/>
          </p:cNvSpPr>
          <p:nvPr/>
        </p:nvSpPr>
        <p:spPr bwMode="auto">
          <a:xfrm>
            <a:off x="5081666" y="5236016"/>
            <a:ext cx="1732677" cy="612775"/>
          </a:xfrm>
          <a:prstGeom prst="rect">
            <a:avLst/>
          </a:prstGeom>
          <a:solidFill>
            <a:srgbClr val="66CCFF"/>
          </a:solidFill>
          <a:ln w="9525" algn="ctr">
            <a:solidFill>
              <a:srgbClr val="FFFFFF"/>
            </a:solidFill>
            <a:round/>
            <a:headEnd/>
            <a:tailEnd/>
          </a:ln>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altLang="tr-TR" sz="3600" b="1" i="0" u="none" strike="noStrike" kern="0" cap="none" spc="0" normalizeH="0" baseline="0" noProof="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3958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blinds(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blinds(horizontal)">
                                      <p:cBhvr>
                                        <p:cTn id="12" dur="500"/>
                                        <p:tgtEl>
                                          <p:spTgt spid="31">
                                            <p:txEl>
                                              <p:pRg st="1" end="1"/>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blinds(horizontal)">
                                      <p:cBhvr>
                                        <p:cTn id="16" dur="500"/>
                                        <p:tgtEl>
                                          <p:spTgt spid="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1">
                                            <p:txEl>
                                              <p:pRg st="3" end="3"/>
                                            </p:txEl>
                                          </p:spTgt>
                                        </p:tgtEl>
                                        <p:attrNameLst>
                                          <p:attrName>style.visibility</p:attrName>
                                        </p:attrNameLst>
                                      </p:cBhvr>
                                      <p:to>
                                        <p:strVal val="visible"/>
                                      </p:to>
                                    </p:set>
                                    <p:animEffect transition="in" filter="blinds(horizontal)">
                                      <p:cBhvr>
                                        <p:cTn id="21" dur="500"/>
                                        <p:tgtEl>
                                          <p:spTgt spid="3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2"/>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50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500"/>
                                  </p:stCondLst>
                                  <p:childTnLst>
                                    <p:set>
                                      <p:cBhvr>
                                        <p:cTn id="47" dur="1" fill="hold">
                                          <p:stCondLst>
                                            <p:cond delay="0"/>
                                          </p:stCondLst>
                                        </p:cTn>
                                        <p:tgtEl>
                                          <p:spTgt spid="57"/>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500"/>
                                  </p:stCondLst>
                                  <p:childTnLst>
                                    <p:set>
                                      <p:cBhvr>
                                        <p:cTn id="50" dur="1" fill="hold">
                                          <p:stCondLst>
                                            <p:cond delay="0"/>
                                          </p:stCondLst>
                                        </p:cTn>
                                        <p:tgtEl>
                                          <p:spTgt spid="58"/>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500"/>
                                  </p:stCondLst>
                                  <p:childTnLst>
                                    <p:set>
                                      <p:cBhvr>
                                        <p:cTn id="53" dur="1" fill="hold">
                                          <p:stCondLst>
                                            <p:cond delay="0"/>
                                          </p:stCondLst>
                                        </p:cTn>
                                        <p:tgtEl>
                                          <p:spTgt spid="59"/>
                                        </p:tgtEl>
                                        <p:attrNameLst>
                                          <p:attrName>style.visibility</p:attrName>
                                        </p:attrNameLst>
                                      </p:cBhvr>
                                      <p:to>
                                        <p:strVal val="visible"/>
                                      </p:to>
                                    </p:set>
                                  </p:childTnLst>
                                </p:cTn>
                              </p:par>
                            </p:childTnLst>
                          </p:cTn>
                        </p:par>
                        <p:par>
                          <p:cTn id="54" fill="hold">
                            <p:stCondLst>
                              <p:cond delay="1500"/>
                            </p:stCondLst>
                            <p:childTnLst>
                              <p:par>
                                <p:cTn id="55" presetID="1" presetClass="entr" presetSubtype="0" fill="hold" grpId="0" nodeType="afterEffect">
                                  <p:stCondLst>
                                    <p:cond delay="50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animBg="1"/>
      <p:bldP spid="6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683568" y="1268760"/>
            <a:ext cx="8030271" cy="58477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pic>
        <p:nvPicPr>
          <p:cNvPr id="6" name="9-Benzin istasyonu Gasoli_1.wmv">
            <a:hlinkClick r:id="" action="ppaction://media"/>
            <a:extLst>
              <a:ext uri="{FF2B5EF4-FFF2-40B4-BE49-F238E27FC236}">
                <a16:creationId xmlns:a16="http://schemas.microsoft.com/office/drawing/2014/main" id="{63C6BF96-B69F-4DFF-AB96-DDAD117D839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71600" y="2060848"/>
            <a:ext cx="6877427" cy="4602577"/>
          </a:xfrm>
          <a:prstGeom prst="rect">
            <a:avLst/>
          </a:prstGeom>
        </p:spPr>
      </p:pic>
    </p:spTree>
    <p:extLst>
      <p:ext uri="{BB962C8B-B14F-4D97-AF65-F5344CB8AC3E}">
        <p14:creationId xmlns:p14="http://schemas.microsoft.com/office/powerpoint/2010/main" val="3011063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6"/>
                                        </p:tgtEl>
                                      </p:cBhvr>
                                    </p:cmd>
                                  </p:childTnLst>
                                </p:cTn>
                              </p:par>
                            </p:childTnLst>
                          </p:cTn>
                        </p:par>
                      </p:childTnLst>
                    </p:cTn>
                  </p:par>
                </p:childTnLst>
              </p:cTn>
              <p:nextCondLst>
                <p:cond evt="onClick" delay="0">
                  <p:tgtEl>
                    <p:spTgt spid="6"/>
                  </p:tgtEl>
                </p:cond>
              </p:nextCondLst>
            </p:seq>
            <p:video>
              <p:cMediaNode vol="80000">
                <p:cTn id="14" fill="hold" display="0">
                  <p:stCondLst>
                    <p:cond delay="indefinite"/>
                  </p:stCondLst>
                </p:cTn>
                <p:tgtEl>
                  <p:spTgt spid="6"/>
                </p:tgtEl>
              </p:cMediaNode>
            </p:video>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38E247A-2152-44DD-AA45-5052C788A560}"/>
              </a:ext>
            </a:extLst>
          </p:cNvPr>
          <p:cNvSpPr txBox="1"/>
          <p:nvPr/>
        </p:nvSpPr>
        <p:spPr>
          <a:xfrm>
            <a:off x="1152678" y="287136"/>
            <a:ext cx="6408713" cy="646331"/>
          </a:xfrm>
          <a:prstGeom prst="rect">
            <a:avLst/>
          </a:prstGeom>
          <a:solidFill>
            <a:srgbClr val="002060"/>
          </a:solid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grpSp>
        <p:nvGrpSpPr>
          <p:cNvPr id="4" name="Grup 3">
            <a:extLst>
              <a:ext uri="{FF2B5EF4-FFF2-40B4-BE49-F238E27FC236}">
                <a16:creationId xmlns:a16="http://schemas.microsoft.com/office/drawing/2014/main" id="{CDB57042-EAB8-48E1-BC91-9797259550BC}"/>
              </a:ext>
            </a:extLst>
          </p:cNvPr>
          <p:cNvGrpSpPr/>
          <p:nvPr/>
        </p:nvGrpSpPr>
        <p:grpSpPr>
          <a:xfrm>
            <a:off x="323529" y="957798"/>
            <a:ext cx="8280920" cy="2543210"/>
            <a:chOff x="179390" y="1484730"/>
            <a:chExt cx="8785220" cy="2916405"/>
          </a:xfrm>
        </p:grpSpPr>
        <p:grpSp>
          <p:nvGrpSpPr>
            <p:cNvPr id="7" name="Grup 6">
              <a:extLst>
                <a:ext uri="{FF2B5EF4-FFF2-40B4-BE49-F238E27FC236}">
                  <a16:creationId xmlns:a16="http://schemas.microsoft.com/office/drawing/2014/main" id="{305D729D-0AB1-419A-9274-D6FD13CCF92A}"/>
                </a:ext>
              </a:extLst>
            </p:cNvPr>
            <p:cNvGrpSpPr/>
            <p:nvPr/>
          </p:nvGrpSpPr>
          <p:grpSpPr>
            <a:xfrm>
              <a:off x="179390" y="1484730"/>
              <a:ext cx="1666875" cy="2916405"/>
              <a:chOff x="456785" y="1484730"/>
              <a:chExt cx="1666875" cy="2916405"/>
            </a:xfrm>
          </p:grpSpPr>
          <p:pic>
            <p:nvPicPr>
              <p:cNvPr id="20" name="Picture 2">
                <a:extLst>
                  <a:ext uri="{FF2B5EF4-FFF2-40B4-BE49-F238E27FC236}">
                    <a16:creationId xmlns:a16="http://schemas.microsoft.com/office/drawing/2014/main" id="{D9CD04CA-684A-44EE-8B25-5C3363B876D0}"/>
                  </a:ext>
                </a:extLst>
              </p:cNvPr>
              <p:cNvPicPr>
                <a:picLocks noChangeAspect="1" noChangeArrowheads="1"/>
              </p:cNvPicPr>
              <p:nvPr/>
            </p:nvPicPr>
            <p:blipFill>
              <a:blip r:embed="rId2"/>
              <a:srcRect/>
              <a:stretch>
                <a:fillRect/>
              </a:stretch>
            </p:blipFill>
            <p:spPr bwMode="auto">
              <a:xfrm>
                <a:off x="456785" y="1484730"/>
                <a:ext cx="1666875" cy="2916405"/>
              </a:xfrm>
              <a:prstGeom prst="rect">
                <a:avLst/>
              </a:prstGeom>
              <a:noFill/>
              <a:ln w="9525">
                <a:noFill/>
                <a:miter lim="800000"/>
                <a:headEnd/>
                <a:tailEnd/>
              </a:ln>
            </p:spPr>
          </p:pic>
          <p:sp>
            <p:nvSpPr>
              <p:cNvPr id="21" name="TextBox 14">
                <a:extLst>
                  <a:ext uri="{FF2B5EF4-FFF2-40B4-BE49-F238E27FC236}">
                    <a16:creationId xmlns:a16="http://schemas.microsoft.com/office/drawing/2014/main" id="{8297EE54-F1D6-4294-BD4C-E43B4FC29708}"/>
                  </a:ext>
                </a:extLst>
              </p:cNvPr>
              <p:cNvSpPr txBox="1"/>
              <p:nvPr/>
            </p:nvSpPr>
            <p:spPr>
              <a:xfrm>
                <a:off x="539440" y="4077090"/>
                <a:ext cx="792110" cy="216030"/>
              </a:xfrm>
              <a:prstGeom prst="rect">
                <a:avLst/>
              </a:prstGeom>
              <a:noFill/>
            </p:spPr>
            <p:txBody>
              <a:bodyPr wrap="square" lIns="0" tIns="0" rIns="0" bIns="0" rtlCol="0">
                <a:no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rPr>
                  <a:t>KASLAR</a:t>
                </a:r>
                <a:endPar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endParaRPr>
              </a:p>
            </p:txBody>
          </p:sp>
        </p:grpSp>
        <p:grpSp>
          <p:nvGrpSpPr>
            <p:cNvPr id="8" name="Grup 7">
              <a:extLst>
                <a:ext uri="{FF2B5EF4-FFF2-40B4-BE49-F238E27FC236}">
                  <a16:creationId xmlns:a16="http://schemas.microsoft.com/office/drawing/2014/main" id="{49A21690-BF58-4846-A604-6ED4183359BC}"/>
                </a:ext>
              </a:extLst>
            </p:cNvPr>
            <p:cNvGrpSpPr/>
            <p:nvPr/>
          </p:nvGrpSpPr>
          <p:grpSpPr>
            <a:xfrm>
              <a:off x="1907630" y="1484730"/>
              <a:ext cx="1695450" cy="2916405"/>
              <a:chOff x="2123660" y="1484730"/>
              <a:chExt cx="1695450" cy="2916405"/>
            </a:xfrm>
          </p:grpSpPr>
          <p:pic>
            <p:nvPicPr>
              <p:cNvPr id="18" name="Picture 3">
                <a:extLst>
                  <a:ext uri="{FF2B5EF4-FFF2-40B4-BE49-F238E27FC236}">
                    <a16:creationId xmlns:a16="http://schemas.microsoft.com/office/drawing/2014/main" id="{37039810-CF36-46D5-8D41-911F8A873B4E}"/>
                  </a:ext>
                </a:extLst>
              </p:cNvPr>
              <p:cNvPicPr>
                <a:picLocks noChangeAspect="1" noChangeArrowheads="1"/>
              </p:cNvPicPr>
              <p:nvPr/>
            </p:nvPicPr>
            <p:blipFill>
              <a:blip r:embed="rId3"/>
              <a:srcRect/>
              <a:stretch>
                <a:fillRect/>
              </a:stretch>
            </p:blipFill>
            <p:spPr bwMode="auto">
              <a:xfrm>
                <a:off x="2123660" y="1484730"/>
                <a:ext cx="1695450" cy="2916405"/>
              </a:xfrm>
              <a:prstGeom prst="rect">
                <a:avLst/>
              </a:prstGeom>
              <a:noFill/>
              <a:ln w="9525">
                <a:noFill/>
                <a:miter lim="800000"/>
                <a:headEnd/>
                <a:tailEnd/>
              </a:ln>
            </p:spPr>
          </p:pic>
          <p:sp>
            <p:nvSpPr>
              <p:cNvPr id="19" name="TextBox 18">
                <a:extLst>
                  <a:ext uri="{FF2B5EF4-FFF2-40B4-BE49-F238E27FC236}">
                    <a16:creationId xmlns:a16="http://schemas.microsoft.com/office/drawing/2014/main" id="{E0024FDC-852A-4208-88B7-DC5BF2025D56}"/>
                  </a:ext>
                </a:extLst>
              </p:cNvPr>
              <p:cNvSpPr txBox="1"/>
              <p:nvPr/>
            </p:nvSpPr>
            <p:spPr>
              <a:xfrm>
                <a:off x="2195670" y="4077090"/>
                <a:ext cx="936130" cy="216030"/>
              </a:xfrm>
              <a:prstGeom prst="rect">
                <a:avLst/>
              </a:prstGeom>
              <a:noFill/>
            </p:spPr>
            <p:txBody>
              <a:bodyPr wrap="square" lIns="0" tIns="0" rIns="0" bIns="0" rtlCol="0">
                <a:no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rPr>
                  <a:t>AKCİĞER</a:t>
                </a:r>
                <a:endPar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endParaRPr>
              </a:p>
            </p:txBody>
          </p:sp>
        </p:grpSp>
        <p:grpSp>
          <p:nvGrpSpPr>
            <p:cNvPr id="9" name="Grup 8">
              <a:extLst>
                <a:ext uri="{FF2B5EF4-FFF2-40B4-BE49-F238E27FC236}">
                  <a16:creationId xmlns:a16="http://schemas.microsoft.com/office/drawing/2014/main" id="{04AE8434-8524-4B49-AD5A-137DA956004D}"/>
                </a:ext>
              </a:extLst>
            </p:cNvPr>
            <p:cNvGrpSpPr/>
            <p:nvPr/>
          </p:nvGrpSpPr>
          <p:grpSpPr>
            <a:xfrm>
              <a:off x="3750195" y="1494255"/>
              <a:ext cx="1685925" cy="2906880"/>
              <a:chOff x="3779890" y="1494255"/>
              <a:chExt cx="1685925" cy="2906880"/>
            </a:xfrm>
          </p:grpSpPr>
          <p:pic>
            <p:nvPicPr>
              <p:cNvPr id="16" name="Picture 4">
                <a:extLst>
                  <a:ext uri="{FF2B5EF4-FFF2-40B4-BE49-F238E27FC236}">
                    <a16:creationId xmlns:a16="http://schemas.microsoft.com/office/drawing/2014/main" id="{265DFF96-043B-47BC-BB6B-3FDC6A6A8495}"/>
                  </a:ext>
                </a:extLst>
              </p:cNvPr>
              <p:cNvPicPr>
                <a:picLocks noChangeAspect="1" noChangeArrowheads="1"/>
              </p:cNvPicPr>
              <p:nvPr/>
            </p:nvPicPr>
            <p:blipFill>
              <a:blip r:embed="rId4"/>
              <a:srcRect/>
              <a:stretch>
                <a:fillRect/>
              </a:stretch>
            </p:blipFill>
            <p:spPr bwMode="auto">
              <a:xfrm>
                <a:off x="3779890" y="1494255"/>
                <a:ext cx="1685925" cy="2906880"/>
              </a:xfrm>
              <a:prstGeom prst="rect">
                <a:avLst/>
              </a:prstGeom>
              <a:noFill/>
              <a:ln w="9525">
                <a:noFill/>
                <a:miter lim="800000"/>
                <a:headEnd/>
                <a:tailEnd/>
              </a:ln>
            </p:spPr>
          </p:pic>
          <p:sp>
            <p:nvSpPr>
              <p:cNvPr id="17" name="TextBox 19">
                <a:extLst>
                  <a:ext uri="{FF2B5EF4-FFF2-40B4-BE49-F238E27FC236}">
                    <a16:creationId xmlns:a16="http://schemas.microsoft.com/office/drawing/2014/main" id="{1052DA55-87DD-494B-9269-E9CE6D431585}"/>
                  </a:ext>
                </a:extLst>
              </p:cNvPr>
              <p:cNvSpPr txBox="1"/>
              <p:nvPr/>
            </p:nvSpPr>
            <p:spPr>
              <a:xfrm>
                <a:off x="3851900" y="4077090"/>
                <a:ext cx="792110" cy="216030"/>
              </a:xfrm>
              <a:prstGeom prst="rect">
                <a:avLst/>
              </a:prstGeom>
              <a:noFill/>
            </p:spPr>
            <p:txBody>
              <a:bodyPr wrap="square" lIns="0" tIns="0" rIns="0" bIns="0" rtlCol="0">
                <a:no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rPr>
                  <a:t>KALP</a:t>
                </a:r>
                <a:endPar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endParaRPr>
              </a:p>
            </p:txBody>
          </p:sp>
        </p:grpSp>
        <p:grpSp>
          <p:nvGrpSpPr>
            <p:cNvPr id="10" name="Grup 9">
              <a:extLst>
                <a:ext uri="{FF2B5EF4-FFF2-40B4-BE49-F238E27FC236}">
                  <a16:creationId xmlns:a16="http://schemas.microsoft.com/office/drawing/2014/main" id="{0CFEDADB-6FC3-4F91-B8DA-BFBCE79798AF}"/>
                </a:ext>
              </a:extLst>
            </p:cNvPr>
            <p:cNvGrpSpPr/>
            <p:nvPr/>
          </p:nvGrpSpPr>
          <p:grpSpPr>
            <a:xfrm>
              <a:off x="5478435" y="1484730"/>
              <a:ext cx="1685925" cy="2916405"/>
              <a:chOff x="5436120" y="1484730"/>
              <a:chExt cx="1685925" cy="2916405"/>
            </a:xfrm>
          </p:grpSpPr>
          <p:pic>
            <p:nvPicPr>
              <p:cNvPr id="14" name="Picture 5">
                <a:extLst>
                  <a:ext uri="{FF2B5EF4-FFF2-40B4-BE49-F238E27FC236}">
                    <a16:creationId xmlns:a16="http://schemas.microsoft.com/office/drawing/2014/main" id="{BC332758-DE6B-4E05-A0EF-8118F7C3AE60}"/>
                  </a:ext>
                </a:extLst>
              </p:cNvPr>
              <p:cNvPicPr>
                <a:picLocks noChangeAspect="1" noChangeArrowheads="1"/>
              </p:cNvPicPr>
              <p:nvPr/>
            </p:nvPicPr>
            <p:blipFill>
              <a:blip r:embed="rId5"/>
              <a:srcRect/>
              <a:stretch>
                <a:fillRect/>
              </a:stretch>
            </p:blipFill>
            <p:spPr bwMode="auto">
              <a:xfrm>
                <a:off x="5436120" y="1484730"/>
                <a:ext cx="1685925" cy="2916405"/>
              </a:xfrm>
              <a:prstGeom prst="rect">
                <a:avLst/>
              </a:prstGeom>
              <a:noFill/>
              <a:ln w="9525">
                <a:noFill/>
                <a:miter lim="800000"/>
                <a:headEnd/>
                <a:tailEnd/>
              </a:ln>
            </p:spPr>
          </p:pic>
          <p:sp>
            <p:nvSpPr>
              <p:cNvPr id="15" name="TextBox 20">
                <a:extLst>
                  <a:ext uri="{FF2B5EF4-FFF2-40B4-BE49-F238E27FC236}">
                    <a16:creationId xmlns:a16="http://schemas.microsoft.com/office/drawing/2014/main" id="{364CDD8E-9B22-40A2-9766-40AB45DB8653}"/>
                  </a:ext>
                </a:extLst>
              </p:cNvPr>
              <p:cNvSpPr txBox="1"/>
              <p:nvPr/>
            </p:nvSpPr>
            <p:spPr>
              <a:xfrm>
                <a:off x="5508130" y="4077090"/>
                <a:ext cx="792110" cy="216030"/>
              </a:xfrm>
              <a:prstGeom prst="rect">
                <a:avLst/>
              </a:prstGeom>
              <a:noFill/>
            </p:spPr>
            <p:txBody>
              <a:bodyPr wrap="square" lIns="0" tIns="0" rIns="0" bIns="0" rtlCol="0">
                <a:no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rPr>
                  <a:t>BEYİN</a:t>
                </a:r>
                <a:endPar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endParaRPr>
              </a:p>
            </p:txBody>
          </p:sp>
        </p:grpSp>
        <p:grpSp>
          <p:nvGrpSpPr>
            <p:cNvPr id="11" name="Grup 10">
              <a:extLst>
                <a:ext uri="{FF2B5EF4-FFF2-40B4-BE49-F238E27FC236}">
                  <a16:creationId xmlns:a16="http://schemas.microsoft.com/office/drawing/2014/main" id="{23A6ECB8-05A4-46A1-B2CF-D1AF5A2FD1CC}"/>
                </a:ext>
              </a:extLst>
            </p:cNvPr>
            <p:cNvGrpSpPr/>
            <p:nvPr/>
          </p:nvGrpSpPr>
          <p:grpSpPr>
            <a:xfrm>
              <a:off x="7259635" y="1503780"/>
              <a:ext cx="1704975" cy="2897355"/>
              <a:chOff x="7092350" y="1503780"/>
              <a:chExt cx="1704975" cy="2897355"/>
            </a:xfrm>
          </p:grpSpPr>
          <p:pic>
            <p:nvPicPr>
              <p:cNvPr id="12" name="Picture 6">
                <a:extLst>
                  <a:ext uri="{FF2B5EF4-FFF2-40B4-BE49-F238E27FC236}">
                    <a16:creationId xmlns:a16="http://schemas.microsoft.com/office/drawing/2014/main" id="{56BCB13B-8754-41B0-BC40-94F086D6D9DF}"/>
                  </a:ext>
                </a:extLst>
              </p:cNvPr>
              <p:cNvPicPr>
                <a:picLocks noChangeAspect="1" noChangeArrowheads="1"/>
              </p:cNvPicPr>
              <p:nvPr/>
            </p:nvPicPr>
            <p:blipFill>
              <a:blip r:embed="rId6"/>
              <a:srcRect/>
              <a:stretch>
                <a:fillRect/>
              </a:stretch>
            </p:blipFill>
            <p:spPr bwMode="auto">
              <a:xfrm>
                <a:off x="7092350" y="1503780"/>
                <a:ext cx="1704975" cy="2897355"/>
              </a:xfrm>
              <a:prstGeom prst="rect">
                <a:avLst/>
              </a:prstGeom>
              <a:noFill/>
              <a:ln w="9525">
                <a:noFill/>
                <a:miter lim="800000"/>
                <a:headEnd/>
                <a:tailEnd/>
              </a:ln>
            </p:spPr>
          </p:pic>
          <p:sp>
            <p:nvSpPr>
              <p:cNvPr id="13" name="TextBox 21">
                <a:extLst>
                  <a:ext uri="{FF2B5EF4-FFF2-40B4-BE49-F238E27FC236}">
                    <a16:creationId xmlns:a16="http://schemas.microsoft.com/office/drawing/2014/main" id="{08879FEC-425D-4A4F-90DA-69F2A311DB04}"/>
                  </a:ext>
                </a:extLst>
              </p:cNvPr>
              <p:cNvSpPr txBox="1"/>
              <p:nvPr/>
            </p:nvSpPr>
            <p:spPr>
              <a:xfrm>
                <a:off x="7203579" y="3861060"/>
                <a:ext cx="1482516" cy="324045"/>
              </a:xfrm>
              <a:prstGeom prst="rect">
                <a:avLst/>
              </a:prstGeom>
              <a:noFill/>
            </p:spPr>
            <p:txBody>
              <a:bodyPr wrap="square" lIns="0" tIns="0" rIns="0" bIns="0" rtlCol="0">
                <a:noAutofit/>
              </a:body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tr-TR"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rPr>
                  <a:t>TERMAL YANIKLAR</a:t>
                </a:r>
                <a:endParaRPr kumimoji="0" lang="en-US" sz="1400" b="1" i="0" u="none" strike="noStrike" kern="1200" cap="none" spc="0" normalizeH="0" baseline="0" noProof="0" dirty="0">
                  <a:ln>
                    <a:noFill/>
                  </a:ln>
                  <a:solidFill>
                    <a:srgbClr val="FFFFFF"/>
                  </a:solidFill>
                  <a:effectLst/>
                  <a:uLnTx/>
                  <a:uFillTx/>
                  <a:latin typeface="Arial" pitchFamily="34" charset="0"/>
                  <a:ea typeface="ＭＳ Ｐゴシック" charset="-128"/>
                  <a:cs typeface="+mn-cs"/>
                </a:endParaRPr>
              </a:p>
            </p:txBody>
          </p:sp>
        </p:grpSp>
      </p:grpSp>
      <p:sp>
        <p:nvSpPr>
          <p:cNvPr id="22" name="TextBox 22">
            <a:extLst>
              <a:ext uri="{FF2B5EF4-FFF2-40B4-BE49-F238E27FC236}">
                <a16:creationId xmlns:a16="http://schemas.microsoft.com/office/drawing/2014/main" id="{BDF240A9-0EB9-4BCF-8123-27C544049C64}"/>
              </a:ext>
            </a:extLst>
          </p:cNvPr>
          <p:cNvSpPr txBox="1"/>
          <p:nvPr/>
        </p:nvSpPr>
        <p:spPr>
          <a:xfrm>
            <a:off x="209560" y="3661528"/>
            <a:ext cx="8755050" cy="3096430"/>
          </a:xfrm>
          <a:prstGeom prst="rect">
            <a:avLst/>
          </a:prstGeom>
          <a:noFill/>
        </p:spPr>
        <p:txBody>
          <a:bodyPr wrap="square" lIns="0" tIns="0" rIns="0" bIns="0" rtlCol="0">
            <a:noAutofit/>
          </a:bodyPr>
          <a:lstStyle/>
          <a:p>
            <a:pPr marL="1787525" marR="0" lvl="0" indent="-1609725" algn="l" defTabSz="914400" rtl="0" eaLnBrk="1" fontAlgn="base" latinLnBrk="0" hangingPunct="1">
              <a:lnSpc>
                <a:spcPct val="110000"/>
              </a:lnSpc>
              <a:spcBef>
                <a:spcPts val="0"/>
              </a:spcBef>
              <a:spcAft>
                <a:spcPct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Arial" pitchFamily="34" charset="0"/>
                <a:ea typeface="ＭＳ Ｐゴシック" charset="-128"/>
                <a:cs typeface="+mn-cs"/>
              </a:rPr>
              <a:t>Kaslarda etkisi:</a:t>
            </a:r>
            <a:r>
              <a:rPr kumimoji="0" lang="tr-TR" sz="18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 Aksonlar üzerinden geçen iyonlara etki ederek beynin gönderdiği komutlara bozar</a:t>
            </a:r>
          </a:p>
          <a:p>
            <a:pPr marL="1787525" marR="0" lvl="0" indent="-1609725" algn="l" defTabSz="914400" rtl="0" eaLnBrk="1" fontAlgn="base" latinLnBrk="0" hangingPunct="1">
              <a:lnSpc>
                <a:spcPct val="110000"/>
              </a:lnSpc>
              <a:spcBef>
                <a:spcPts val="0"/>
              </a:spcBef>
              <a:spcAft>
                <a:spcPct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Arial" pitchFamily="34" charset="0"/>
                <a:ea typeface="ＭＳ Ｐゴシック" charset="-128"/>
                <a:cs typeface="+mn-cs"/>
              </a:rPr>
              <a:t>Akciğerlerde etkisi: </a:t>
            </a:r>
            <a:r>
              <a:rPr kumimoji="0" lang="tr-TR" sz="18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Diyaframdaki kasılmalar hava almamızı etkileyerek nefessiz kalabiliriz</a:t>
            </a:r>
          </a:p>
          <a:p>
            <a:pPr marL="1787525" marR="0" lvl="0" indent="-1609725" algn="l" defTabSz="914400" rtl="0" eaLnBrk="1" fontAlgn="base" latinLnBrk="0" hangingPunct="1">
              <a:lnSpc>
                <a:spcPct val="110000"/>
              </a:lnSpc>
              <a:spcBef>
                <a:spcPts val="0"/>
              </a:spcBef>
              <a:spcAft>
                <a:spcPct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Arial" pitchFamily="34" charset="0"/>
                <a:ea typeface="ＭＳ Ｐゴシック" charset="-128"/>
                <a:cs typeface="+mn-cs"/>
              </a:rPr>
              <a:t>Kalp ritminin bozulması: </a:t>
            </a:r>
            <a:r>
              <a:rPr kumimoji="0" lang="tr-TR" sz="18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Beyincikteki ritmik sinyallerin bozulması ile kalbin pompalama sistemimi bozulur ve kan akışı bozulur.</a:t>
            </a:r>
          </a:p>
          <a:p>
            <a:pPr marL="1787525" marR="0" lvl="0" indent="-1609725" algn="l" defTabSz="914400" rtl="0" eaLnBrk="1" fontAlgn="base" latinLnBrk="0" hangingPunct="1">
              <a:lnSpc>
                <a:spcPct val="110000"/>
              </a:lnSpc>
              <a:spcBef>
                <a:spcPts val="0"/>
              </a:spcBef>
              <a:spcAft>
                <a:spcPct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Arial" pitchFamily="34" charset="0"/>
                <a:ea typeface="ＭＳ Ｐゴシック" charset="-128"/>
                <a:cs typeface="+mn-cs"/>
              </a:rPr>
              <a:t>Beyne etkisi: </a:t>
            </a:r>
            <a:r>
              <a:rPr kumimoji="0" lang="tr-TR" sz="18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Beyne kanın götüreceği oksijenin gitmemesi nedeniyle komuta ve kumanda fonksiyonları bozulur.</a:t>
            </a:r>
          </a:p>
          <a:p>
            <a:pPr marL="1787525" marR="0" lvl="0" indent="-1609725" algn="l" defTabSz="914400" rtl="0" eaLnBrk="1" fontAlgn="base" latinLnBrk="0" hangingPunct="1">
              <a:lnSpc>
                <a:spcPct val="110000"/>
              </a:lnSpc>
              <a:spcBef>
                <a:spcPts val="0"/>
              </a:spcBef>
              <a:spcAft>
                <a:spcPct val="0"/>
              </a:spcAft>
              <a:buClrTx/>
              <a:buSzTx/>
              <a:buFontTx/>
              <a:buNone/>
              <a:tabLst/>
              <a:defRPr/>
            </a:pPr>
            <a:r>
              <a:rPr kumimoji="0" lang="tr-TR" sz="1800" b="0" i="0" u="none" strike="noStrike" kern="1200" cap="none" spc="0" normalizeH="0" baseline="0" noProof="0" dirty="0">
                <a:ln>
                  <a:noFill/>
                </a:ln>
                <a:solidFill>
                  <a:srgbClr val="FFFF00"/>
                </a:solidFill>
                <a:effectLst/>
                <a:uLnTx/>
                <a:uFillTx/>
                <a:latin typeface="Arial" pitchFamily="34" charset="0"/>
                <a:ea typeface="ＭＳ Ｐゴシック" charset="-128"/>
                <a:cs typeface="+mn-cs"/>
              </a:rPr>
              <a:t>Termal yanıklar</a:t>
            </a:r>
            <a:r>
              <a:rPr kumimoji="0" lang="tr-TR" sz="18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 Vücut üzerinden geçen aşırı elektrik akımları, akson etrafındaki </a:t>
            </a:r>
            <a:r>
              <a:rPr kumimoji="0" lang="tr-TR" sz="1800" b="0" i="0" u="none" strike="noStrike" kern="1200" cap="none" spc="0" normalizeH="0" baseline="0" noProof="0" dirty="0" err="1">
                <a:ln>
                  <a:noFill/>
                </a:ln>
                <a:solidFill>
                  <a:prstClr val="white"/>
                </a:solidFill>
                <a:effectLst/>
                <a:uLnTx/>
                <a:uFillTx/>
                <a:latin typeface="Arial" pitchFamily="34" charset="0"/>
                <a:ea typeface="ＭＳ Ｐゴシック" charset="-128"/>
                <a:cs typeface="+mn-cs"/>
              </a:rPr>
              <a:t>miyalinleri</a:t>
            </a:r>
            <a:r>
              <a:rPr kumimoji="0" lang="tr-TR" sz="18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rPr>
              <a:t> ve kas yapısını yakarak fonksiyonlarını bozar</a:t>
            </a:r>
          </a:p>
          <a:p>
            <a:pPr marL="1787525" marR="0" lvl="0" indent="-1787525" algn="l" defTabSz="914400" rtl="0" eaLnBrk="1" fontAlgn="base" latinLnBrk="0" hangingPunct="1">
              <a:lnSpc>
                <a:spcPct val="110000"/>
              </a:lnSpc>
              <a:spcBef>
                <a:spcPts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562657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238E247A-2152-44DD-AA45-5052C788A560}"/>
              </a:ext>
            </a:extLst>
          </p:cNvPr>
          <p:cNvSpPr txBox="1"/>
          <p:nvPr/>
        </p:nvSpPr>
        <p:spPr>
          <a:xfrm>
            <a:off x="683568" y="1268760"/>
            <a:ext cx="8030271" cy="58477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sp>
        <p:nvSpPr>
          <p:cNvPr id="6" name="Text Box 7">
            <a:extLst>
              <a:ext uri="{FF2B5EF4-FFF2-40B4-BE49-F238E27FC236}">
                <a16:creationId xmlns:a16="http://schemas.microsoft.com/office/drawing/2014/main" id="{B365F7C4-3742-44A3-9D14-19C34F138599}"/>
              </a:ext>
            </a:extLst>
          </p:cNvPr>
          <p:cNvSpPr txBox="1">
            <a:spLocks noChangeArrowheads="1"/>
          </p:cNvSpPr>
          <p:nvPr/>
        </p:nvSpPr>
        <p:spPr bwMode="auto">
          <a:xfrm>
            <a:off x="396081" y="2060848"/>
            <a:ext cx="8351837" cy="4478149"/>
          </a:xfrm>
          <a:prstGeom prst="rect">
            <a:avLst/>
          </a:prstGeom>
          <a:noFill/>
          <a:ln w="9525" algn="ctr">
            <a:solidFill>
              <a:schemeClr val="tx1"/>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ts val="600"/>
              </a:spcBef>
              <a:spcAft>
                <a:spcPct val="0"/>
              </a:spcAft>
              <a:buClrTx/>
              <a:buSzTx/>
              <a:buFont typeface="Wingdings" pitchFamily="2" charset="2"/>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TEHLİKELERİ,</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Topraklanması yapılmamış pano, tezgah ve cihazlar,</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Priz hattında KAR (</a:t>
            </a:r>
            <a:r>
              <a:rPr kumimoji="0" lang="tr-TR" sz="1600" b="0" i="0" u="none" strike="noStrike" kern="1200" cap="none" spc="0" normalizeH="0" baseline="0" noProof="0" dirty="0">
                <a:ln>
                  <a:noFill/>
                </a:ln>
                <a:solidFill>
                  <a:prstClr val="white"/>
                </a:solidFill>
                <a:effectLst/>
                <a:uLnTx/>
                <a:uFillTx/>
                <a:latin typeface="Arial" pitchFamily="34" charset="0"/>
                <a:ea typeface="+mn-ea"/>
                <a:cs typeface="+mn-cs"/>
              </a:rPr>
              <a:t>kaçak akım </a:t>
            </a:r>
            <a:r>
              <a:rPr kumimoji="0" lang="tr-TR" sz="1600" b="0" i="0" u="none" strike="noStrike" kern="1200" cap="none" spc="0" normalizeH="0" baseline="0" noProof="0" dirty="0" err="1">
                <a:ln>
                  <a:noFill/>
                </a:ln>
                <a:solidFill>
                  <a:prstClr val="white"/>
                </a:solidFill>
                <a:effectLst/>
                <a:uLnTx/>
                <a:uFillTx/>
                <a:latin typeface="Arial" pitchFamily="34" charset="0"/>
                <a:ea typeface="+mn-ea"/>
                <a:cs typeface="+mn-cs"/>
              </a:rPr>
              <a:t>Rolesi</a:t>
            </a:r>
            <a:r>
              <a:rPr kumimoji="0" lang="tr-TR" sz="1600" b="0" i="0" u="none" strike="noStrike" kern="1200" cap="none" spc="0" normalizeH="0" baseline="0" noProof="0" dirty="0">
                <a:ln>
                  <a:noFill/>
                </a:ln>
                <a:solidFill>
                  <a:prstClr val="white"/>
                </a:solidFill>
                <a:effectLst/>
                <a:uLnTx/>
                <a:uFillTx/>
                <a:latin typeface="Arial" pitchFamily="34" charset="0"/>
                <a:ea typeface="+mn-ea"/>
                <a:cs typeface="+mn-cs"/>
              </a:rPr>
              <a:t>)</a:t>
            </a: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olmayan priz devreleri,</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Gevşemiş elektrik bağlantı noktaları,</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Yıpranmış tesisat ve elektrikli el aletleri, </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Nötr ve Toprak hattı birleştirilmiş elektrik panoları, </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Renk standartlarına uygun bağlanmamış kablolar,</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Çift izolasyon olmayan el aletleri, </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 Koruma rölesi konulmamış besleme devreleri,</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Arial" pitchFamily="34" charset="0"/>
                <a:ea typeface="+mn-ea"/>
                <a:cs typeface="+mn-cs"/>
              </a:rPr>
              <a:t> </a:t>
            </a:r>
            <a:r>
              <a:rPr kumimoji="0" lang="tr-TR" sz="2400" b="0" i="0" u="none" strike="noStrike" kern="1200" cap="none" spc="0" normalizeH="0" baseline="0" noProof="0" dirty="0">
                <a:ln>
                  <a:noFill/>
                </a:ln>
                <a:solidFill>
                  <a:prstClr val="white"/>
                </a:solidFill>
                <a:effectLst/>
                <a:uLnTx/>
                <a:uFillTx/>
                <a:latin typeface="Arial" pitchFamily="34" charset="0"/>
                <a:ea typeface="+mn-ea"/>
                <a:cs typeface="+mn-cs"/>
              </a:rPr>
              <a:t>Kilitlenip güvenliği alınmamış panolar.</a:t>
            </a:r>
          </a:p>
        </p:txBody>
      </p:sp>
      <p:sp>
        <p:nvSpPr>
          <p:cNvPr id="7" name="Metin kutusu 6">
            <a:extLst>
              <a:ext uri="{FF2B5EF4-FFF2-40B4-BE49-F238E27FC236}">
                <a16:creationId xmlns:a16="http://schemas.microsoft.com/office/drawing/2014/main" id="{85E2A382-528A-4124-8292-D6C09D4E88E7}"/>
              </a:ext>
            </a:extLst>
          </p:cNvPr>
          <p:cNvSpPr txBox="1"/>
          <p:nvPr/>
        </p:nvSpPr>
        <p:spPr>
          <a:xfrm rot="18782449">
            <a:off x="7260261" y="3743243"/>
            <a:ext cx="156881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BİLGİSEL</a:t>
            </a:r>
          </a:p>
        </p:txBody>
      </p:sp>
    </p:spTree>
    <p:extLst>
      <p:ext uri="{BB962C8B-B14F-4D97-AF65-F5344CB8AC3E}">
        <p14:creationId xmlns:p14="http://schemas.microsoft.com/office/powerpoint/2010/main" val="2671185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683568" y="1268760"/>
            <a:ext cx="8030271" cy="58477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sp>
        <p:nvSpPr>
          <p:cNvPr id="6" name="Rectangle 3" descr="30%">
            <a:extLst>
              <a:ext uri="{FF2B5EF4-FFF2-40B4-BE49-F238E27FC236}">
                <a16:creationId xmlns:a16="http://schemas.microsoft.com/office/drawing/2014/main" id="{CF526767-CA58-41A7-9D95-82BA005B1DF3}"/>
              </a:ext>
            </a:extLst>
          </p:cNvPr>
          <p:cNvSpPr>
            <a:spLocks noChangeArrowheads="1"/>
          </p:cNvSpPr>
          <p:nvPr/>
        </p:nvSpPr>
        <p:spPr bwMode="auto">
          <a:xfrm>
            <a:off x="684213" y="1916832"/>
            <a:ext cx="8208962" cy="515938"/>
          </a:xfrm>
          <a:prstGeom prst="rect">
            <a:avLst/>
          </a:prstGeom>
          <a:noFill/>
          <a:ln w="9525">
            <a:solidFill>
              <a:srgbClr val="FF3300"/>
            </a:solid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mn-cs"/>
              </a:rPr>
              <a:t>TEMAS GERİLİMİ</a:t>
            </a:r>
            <a:endParaRPr kumimoji="0" lang="en-US" sz="28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mn-cs"/>
            </a:endParaRPr>
          </a:p>
        </p:txBody>
      </p:sp>
      <p:sp>
        <p:nvSpPr>
          <p:cNvPr id="8" name="Text Box 4">
            <a:extLst>
              <a:ext uri="{FF2B5EF4-FFF2-40B4-BE49-F238E27FC236}">
                <a16:creationId xmlns:a16="http://schemas.microsoft.com/office/drawing/2014/main" id="{0E8FD453-C4C7-496C-8EB7-561CBF6957F3}"/>
              </a:ext>
            </a:extLst>
          </p:cNvPr>
          <p:cNvSpPr txBox="1">
            <a:spLocks noChangeArrowheads="1"/>
          </p:cNvSpPr>
          <p:nvPr/>
        </p:nvSpPr>
        <p:spPr bwMode="auto">
          <a:xfrm>
            <a:off x="206375" y="2747848"/>
            <a:ext cx="8731250" cy="3354765"/>
          </a:xfrm>
          <a:prstGeom prst="rect">
            <a:avLst/>
          </a:prstGeom>
          <a:noFill/>
          <a:ln w="9525">
            <a:solidFill>
              <a:srgbClr val="FF0000"/>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tr-TR" sz="800" b="0" i="0" u="none" strike="noStrike" kern="0" cap="none" spc="0" normalizeH="0" baseline="0" noProof="0" dirty="0">
              <a:ln>
                <a:noFill/>
              </a:ln>
              <a:solidFill>
                <a:srgbClr val="FFFFFF"/>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sz="2800" b="1" i="0" u="none" strike="noStrike" kern="0" cap="none" spc="0" normalizeH="0" baseline="0" noProof="0" dirty="0">
                <a:ln>
                  <a:noFill/>
                </a:ln>
                <a:solidFill>
                  <a:srgbClr val="FFFF00"/>
                </a:solidFill>
                <a:effectLst/>
                <a:uLnTx/>
                <a:uFillTx/>
                <a:latin typeface="Times New Roman" pitchFamily="18" charset="0"/>
                <a:ea typeface="+mn-ea"/>
                <a:cs typeface="+mn-cs"/>
              </a:rPr>
              <a:t>(AC 50 V</a:t>
            </a:r>
            <a:r>
              <a:rPr kumimoji="0" lang="tr-TR" sz="2800" b="0" i="0" u="none" strike="noStrike" kern="0" cap="none" spc="0" normalizeH="0" baseline="0" noProof="0" dirty="0">
                <a:ln>
                  <a:noFill/>
                </a:ln>
                <a:solidFill>
                  <a:srgbClr val="FFFFFF"/>
                </a:solidFill>
                <a:effectLst/>
                <a:uLnTx/>
                <a:uFillTx/>
                <a:latin typeface="Times New Roman" pitchFamily="18" charset="0"/>
                <a:ea typeface="+mn-ea"/>
                <a:cs typeface="+mn-cs"/>
              </a:rPr>
              <a:t>.  50 </a:t>
            </a:r>
            <a:r>
              <a:rPr kumimoji="0" lang="tr-TR" sz="2800" b="0" i="0" u="none" strike="noStrike" kern="0" cap="none" spc="0" normalizeH="0" baseline="0" noProof="0" dirty="0" err="1">
                <a:ln>
                  <a:noFill/>
                </a:ln>
                <a:solidFill>
                  <a:srgbClr val="FFFFFF"/>
                </a:solidFill>
                <a:effectLst/>
                <a:uLnTx/>
                <a:uFillTx/>
                <a:latin typeface="Times New Roman" pitchFamily="18" charset="0"/>
                <a:ea typeface="+mn-ea"/>
                <a:cs typeface="+mn-cs"/>
              </a:rPr>
              <a:t>m.A</a:t>
            </a:r>
            <a:r>
              <a:rPr kumimoji="0" lang="tr-TR" sz="2800" b="0" i="0" u="none" strike="noStrike" kern="0" cap="none" spc="0" normalizeH="0" baseline="0" noProof="0" dirty="0">
                <a:ln>
                  <a:noFill/>
                </a:ln>
                <a:solidFill>
                  <a:srgbClr val="FFFFFF"/>
                </a:solidFill>
                <a:effectLst/>
                <a:uLnTx/>
                <a:uFillTx/>
                <a:latin typeface="Times New Roman" pitchFamily="18" charset="0"/>
                <a:ea typeface="+mn-ea"/>
                <a:cs typeface="+mn-cs"/>
              </a:rPr>
              <a:t> )  </a:t>
            </a:r>
            <a:r>
              <a:rPr kumimoji="0" lang="tr-TR" sz="2000" b="0" i="0" u="none" strike="noStrike" kern="0" cap="none" spc="0" normalizeH="0" baseline="0" noProof="0" dirty="0">
                <a:ln>
                  <a:noFill/>
                </a:ln>
                <a:solidFill>
                  <a:srgbClr val="FFFFFF"/>
                </a:solidFill>
                <a:effectLst/>
                <a:uLnTx/>
                <a:uFillTx/>
                <a:latin typeface="Times New Roman" pitchFamily="18" charset="0"/>
                <a:ea typeface="+mn-ea"/>
                <a:cs typeface="+mn-cs"/>
              </a:rPr>
              <a:t>(DC 120 V.  120 </a:t>
            </a:r>
            <a:r>
              <a:rPr kumimoji="0" lang="tr-TR" sz="2000" b="0" i="0" u="none" strike="noStrike" kern="0" cap="none" spc="0" normalizeH="0" baseline="0" noProof="0" dirty="0" err="1">
                <a:ln>
                  <a:noFill/>
                </a:ln>
                <a:solidFill>
                  <a:srgbClr val="FFFFFF"/>
                </a:solidFill>
                <a:effectLst/>
                <a:uLnTx/>
                <a:uFillTx/>
                <a:latin typeface="Times New Roman" pitchFamily="18" charset="0"/>
                <a:ea typeface="+mn-ea"/>
                <a:cs typeface="+mn-cs"/>
              </a:rPr>
              <a:t>mA</a:t>
            </a:r>
            <a:r>
              <a:rPr kumimoji="0" lang="tr-TR" sz="2000" b="0" i="0" u="none" strike="noStrike" kern="0" cap="none" spc="0" normalizeH="0" baseline="0" noProof="0" dirty="0">
                <a:ln>
                  <a:noFill/>
                </a:ln>
                <a:solidFill>
                  <a:srgbClr val="FFFFFF"/>
                </a:solidFill>
                <a:effectLst/>
                <a:uLnTx/>
                <a:uFillTx/>
                <a:latin typeface="Times New Roman" pitchFamily="18" charset="0"/>
                <a:ea typeface="+mn-ea"/>
                <a:cs typeface="+mn-cs"/>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sz="2800" b="0" i="0" u="none" strike="noStrike" kern="0" cap="none" spc="0" normalizeH="0" baseline="0" noProof="0" dirty="0">
                <a:ln>
                  <a:noFill/>
                </a:ln>
                <a:solidFill>
                  <a:srgbClr val="FFFFFF"/>
                </a:solidFill>
                <a:effectLst/>
                <a:uLnTx/>
                <a:uFillTx/>
                <a:latin typeface="Times New Roman" pitchFamily="18" charset="0"/>
                <a:ea typeface="+mn-ea"/>
                <a:cs typeface="+mn-cs"/>
              </a:rPr>
              <a:t>Geçen akımın devre direnci arttırılır.</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sz="2800" b="0" i="0" u="none" strike="noStrike" kern="0" cap="none" spc="0" normalizeH="0" baseline="0" noProof="0" dirty="0">
                <a:ln>
                  <a:noFill/>
                </a:ln>
                <a:solidFill>
                  <a:srgbClr val="FFFFFF"/>
                </a:solidFill>
                <a:effectLst/>
                <a:uLnTx/>
                <a:uFillTx/>
                <a:latin typeface="Times New Roman" pitchFamily="18" charset="0"/>
                <a:ea typeface="+mn-ea"/>
                <a:cs typeface="+mn-cs"/>
              </a:rPr>
              <a:t>Kumanda ve dağıtım pano önleri zemini izole hale getirilir,</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tr-TR" sz="2800" b="0" i="0" u="none" strike="noStrike" kern="0" cap="none" spc="0" normalizeH="0" baseline="0" noProof="0" dirty="0">
                <a:ln>
                  <a:noFill/>
                </a:ln>
                <a:solidFill>
                  <a:srgbClr val="FFFFFF"/>
                </a:solidFill>
                <a:effectLst/>
                <a:uLnTx/>
                <a:uFillTx/>
                <a:latin typeface="Times New Roman" pitchFamily="18" charset="0"/>
                <a:ea typeface="+mn-ea"/>
                <a:cs typeface="+mn-cs"/>
              </a:rPr>
              <a:t>Elektrikli cihazların insan değebilecek noktaları elektriğe karşı </a:t>
            </a:r>
            <a:r>
              <a:rPr kumimoji="0" lang="tr-TR" sz="2800" b="0" i="0" u="none" strike="noStrike" kern="0" cap="none" spc="0" normalizeH="0" baseline="0" noProof="0" dirty="0">
                <a:ln>
                  <a:noFill/>
                </a:ln>
                <a:solidFill>
                  <a:srgbClr val="FFFF00"/>
                </a:solidFill>
                <a:effectLst/>
                <a:uLnTx/>
                <a:uFillTx/>
                <a:latin typeface="Times New Roman" pitchFamily="18" charset="0"/>
                <a:ea typeface="+mn-ea"/>
                <a:cs typeface="+mn-cs"/>
              </a:rPr>
              <a:t>ya mekanik muhafazaya alınır veya izole edilir</a:t>
            </a:r>
            <a:r>
              <a:rPr kumimoji="0" lang="tr-TR" sz="2800" b="0" i="0" u="none" strike="noStrike" kern="0" cap="none" spc="0" normalizeH="0" baseline="0" noProof="0" dirty="0">
                <a:ln>
                  <a:noFill/>
                </a:ln>
                <a:solidFill>
                  <a:srgbClr val="FFFFFF"/>
                </a:solidFill>
                <a:effectLst/>
                <a:uLnTx/>
                <a:uFillTx/>
                <a:latin typeface="Times New Roman" pitchFamily="18"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800" b="0" i="0" u="none" strike="noStrike" kern="0" cap="none" spc="0" normalizeH="0" baseline="0" noProof="0" dirty="0">
              <a:ln>
                <a:noFill/>
              </a:ln>
              <a:solidFill>
                <a:srgbClr val="FFFFFF"/>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063582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721851" y="1295047"/>
            <a:ext cx="8028390" cy="5339923"/>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1800"/>
              </a:spcBef>
              <a:spcAft>
                <a:spcPct val="0"/>
              </a:spcAft>
              <a:buClrTx/>
              <a:buSzTx/>
              <a:buFontTx/>
              <a:buNone/>
              <a:tabLst/>
              <a:defRPr/>
            </a:pP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A) İŞE GİRİŞ İŞLEMLERİ</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Çalışacak elamanın sağlık açısında işe uygunluk durumu</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Ortamın tehlikelerini belirtir eğitimi verilmesi</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Eğitimin sınavının yapılması, (form imzalatılması)</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Sınav başarısız ise yeniden eğitim yeniden sınav yapılması</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KKD kullanım eğitimi verilip zimmetli teslimi,</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Yaka kartı (kan grubu ve acil telefonu) diğer bilgiler yazılı</a:t>
            </a:r>
          </a:p>
          <a:p>
            <a:pPr marL="457200" marR="0" lvl="0" indent="-457200" algn="l" defTabSz="914400" rtl="0" eaLnBrk="1" fontAlgn="base" latinLnBrk="0" hangingPunct="1">
              <a:lnSpc>
                <a:spcPct val="100000"/>
              </a:lnSpc>
              <a:spcBef>
                <a:spcPts val="600"/>
              </a:spcBef>
              <a:spcAft>
                <a:spcPct val="0"/>
              </a:spcAft>
              <a:buClrTx/>
              <a:buSzTx/>
              <a:buFontTx/>
              <a:buAutoNum type="arabicParenR"/>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Ekip başına işbaşı eğitimi vererek işe başlatması</a:t>
            </a:r>
          </a:p>
          <a:p>
            <a:pPr marL="0" marR="0" lvl="0" indent="0" algn="l" defTabSz="914400" rtl="0" eaLnBrk="1" fontAlgn="base" latinLnBrk="0" hangingPunct="1">
              <a:lnSpc>
                <a:spcPct val="100000"/>
              </a:lnSpc>
              <a:spcBef>
                <a:spcPts val="600"/>
              </a:spcBef>
              <a:spcAft>
                <a:spcPct val="0"/>
              </a:spcAft>
              <a:buClrTx/>
              <a:buSzTx/>
              <a:buFontTx/>
              <a:buNone/>
              <a:tabLst/>
              <a:defRPr/>
            </a:pPr>
            <a:endParaRPr kumimoji="0" lang="tr-TR" sz="800" b="0"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B) Tehlikeleri görüp önlemin alınma uyarısını yapmak, çalışanları ve alınan önlemleri kontrol etmek, kısım amirine rapor etmek, önerilerde bulunmak </a:t>
            </a:r>
            <a:endPar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71469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683568" y="1268760"/>
            <a:ext cx="8030271" cy="58477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sp>
        <p:nvSpPr>
          <p:cNvPr id="4" name="Rectangle 2">
            <a:extLst>
              <a:ext uri="{FF2B5EF4-FFF2-40B4-BE49-F238E27FC236}">
                <a16:creationId xmlns:a16="http://schemas.microsoft.com/office/drawing/2014/main" id="{2FF609A5-24A2-4D30-BAEC-C629898242A5}"/>
              </a:ext>
            </a:extLst>
          </p:cNvPr>
          <p:cNvSpPr>
            <a:spLocks noChangeArrowheads="1"/>
          </p:cNvSpPr>
          <p:nvPr/>
        </p:nvSpPr>
        <p:spPr bwMode="auto">
          <a:xfrm>
            <a:off x="1032009" y="1969021"/>
            <a:ext cx="7553325" cy="523220"/>
          </a:xfrm>
          <a:prstGeom prst="rect">
            <a:avLst/>
          </a:prstGeom>
          <a:noFill/>
          <a:ln w="28575">
            <a:solidFill>
              <a:srgbClr val="FFFFFF"/>
            </a:solidFill>
            <a:miter lim="800000"/>
            <a:headEnd/>
            <a:tailEnd/>
          </a:ln>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altLang="tr-TR" sz="28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KAÇAK AKIMIN RÖLESİ</a:t>
            </a:r>
          </a:p>
        </p:txBody>
      </p:sp>
      <p:pic>
        <p:nvPicPr>
          <p:cNvPr id="8" name="Resim 7" descr="http://www.federal.com.tr/tr/intranet/upl/products/561.jpg">
            <a:extLst>
              <a:ext uri="{FF2B5EF4-FFF2-40B4-BE49-F238E27FC236}">
                <a16:creationId xmlns:a16="http://schemas.microsoft.com/office/drawing/2014/main" id="{800E866D-EA43-4EB8-93D5-E2F819F19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4063" b="9904"/>
          <a:stretch>
            <a:fillRect/>
          </a:stretch>
        </p:blipFill>
        <p:spPr bwMode="auto">
          <a:xfrm>
            <a:off x="5262442" y="2585904"/>
            <a:ext cx="3330340" cy="387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descr="http://www.federal.com.tr/tr/intranet/upl/products/559.jpg">
            <a:extLst>
              <a:ext uri="{FF2B5EF4-FFF2-40B4-BE49-F238E27FC236}">
                <a16:creationId xmlns:a16="http://schemas.microsoft.com/office/drawing/2014/main" id="{552FD176-43A7-4B0D-97E5-984C13ABF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068" b="8057"/>
          <a:stretch>
            <a:fillRect/>
          </a:stretch>
        </p:blipFill>
        <p:spPr bwMode="auto">
          <a:xfrm>
            <a:off x="330786" y="2588941"/>
            <a:ext cx="3294707" cy="389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sim 9">
            <a:extLst>
              <a:ext uri="{FF2B5EF4-FFF2-40B4-BE49-F238E27FC236}">
                <a16:creationId xmlns:a16="http://schemas.microsoft.com/office/drawing/2014/main" id="{7DEA75FB-005E-4B27-933D-7E90481471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642" r="20201"/>
          <a:stretch/>
        </p:blipFill>
        <p:spPr>
          <a:xfrm>
            <a:off x="3026450" y="3002607"/>
            <a:ext cx="2017330" cy="3298626"/>
          </a:xfrm>
          <a:prstGeom prst="rect">
            <a:avLst/>
          </a:prstGeom>
        </p:spPr>
      </p:pic>
    </p:spTree>
    <p:extLst>
      <p:ext uri="{BB962C8B-B14F-4D97-AF65-F5344CB8AC3E}">
        <p14:creationId xmlns:p14="http://schemas.microsoft.com/office/powerpoint/2010/main" val="1390474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683568" y="1268760"/>
            <a:ext cx="8030271" cy="58477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sp>
        <p:nvSpPr>
          <p:cNvPr id="6" name="Rectangle 12">
            <a:extLst>
              <a:ext uri="{FF2B5EF4-FFF2-40B4-BE49-F238E27FC236}">
                <a16:creationId xmlns:a16="http://schemas.microsoft.com/office/drawing/2014/main" id="{3342E5D7-83C3-488D-9157-937C9D8CF942}"/>
              </a:ext>
            </a:extLst>
          </p:cNvPr>
          <p:cNvSpPr>
            <a:spLocks noChangeArrowheads="1"/>
          </p:cNvSpPr>
          <p:nvPr/>
        </p:nvSpPr>
        <p:spPr bwMode="auto">
          <a:xfrm>
            <a:off x="755576" y="1916832"/>
            <a:ext cx="7993062" cy="461665"/>
          </a:xfrm>
          <a:prstGeom prst="rect">
            <a:avLst/>
          </a:prstGeom>
          <a:noFill/>
          <a:ln w="9525">
            <a:solidFill>
              <a:srgbClr val="CC3300"/>
            </a:solidFill>
            <a:miter lim="800000"/>
            <a:headEnd/>
            <a:tailEnd/>
          </a:ln>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ELEKTRİK YANGINI</a:t>
            </a:r>
            <a:endParaRPr kumimoji="0" lang="en-US" altLang="tr-TR" sz="24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pic>
        <p:nvPicPr>
          <p:cNvPr id="7" name="Picture 2" descr="TMP23">
            <a:extLst>
              <a:ext uri="{FF2B5EF4-FFF2-40B4-BE49-F238E27FC236}">
                <a16:creationId xmlns:a16="http://schemas.microsoft.com/office/drawing/2014/main" id="{945EE96D-2BE6-4918-BB77-E94085234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939876"/>
            <a:ext cx="335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3">
            <a:extLst>
              <a:ext uri="{FF2B5EF4-FFF2-40B4-BE49-F238E27FC236}">
                <a16:creationId xmlns:a16="http://schemas.microsoft.com/office/drawing/2014/main" id="{2CE03BEB-6487-4193-B0D6-5568F4D432EF}"/>
              </a:ext>
            </a:extLst>
          </p:cNvPr>
          <p:cNvSpPr>
            <a:spLocks noChangeArrowheads="1"/>
          </p:cNvSpPr>
          <p:nvPr/>
        </p:nvSpPr>
        <p:spPr bwMode="auto">
          <a:xfrm>
            <a:off x="990600" y="2469976"/>
            <a:ext cx="914400" cy="381000"/>
          </a:xfrm>
          <a:prstGeom prst="wedgeRoundRectCallout">
            <a:avLst>
              <a:gd name="adj1" fmla="val 65454"/>
              <a:gd name="adj2" fmla="val 190000"/>
              <a:gd name="adj3" fmla="val 16667"/>
            </a:avLst>
          </a:prstGeom>
          <a:solidFill>
            <a:srgbClr val="FF0000"/>
          </a:solidFill>
          <a:ln w="9525">
            <a:solidFill>
              <a:schemeClr val="tx1"/>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kern="1200" cap="none" spc="0" normalizeH="0" baseline="0" noProof="0">
                <a:ln>
                  <a:noFill/>
                </a:ln>
                <a:solidFill>
                  <a:prstClr val="white"/>
                </a:solidFill>
                <a:effectLst/>
                <a:uLnTx/>
                <a:uFillTx/>
                <a:latin typeface="Times New Roman" pitchFamily="18" charset="0"/>
                <a:ea typeface="+mn-ea"/>
                <a:cs typeface="+mn-cs"/>
              </a:rPr>
              <a:t>OKSİT</a:t>
            </a:r>
            <a:endParaRPr kumimoji="0" lang="en-US" altLang="tr-TR" sz="1600" b="1" i="0" u="none" strike="noStrike" kern="1200" cap="none" spc="0" normalizeH="0" baseline="0" noProof="0">
              <a:ln>
                <a:noFill/>
              </a:ln>
              <a:solidFill>
                <a:prstClr val="white"/>
              </a:solidFill>
              <a:effectLst/>
              <a:uLnTx/>
              <a:uFillTx/>
              <a:latin typeface="Times New Roman" pitchFamily="18" charset="0"/>
              <a:ea typeface="+mn-ea"/>
              <a:cs typeface="+mn-cs"/>
            </a:endParaRPr>
          </a:p>
        </p:txBody>
      </p:sp>
      <p:pic>
        <p:nvPicPr>
          <p:cNvPr id="9" name="Picture 4" descr="TMP25">
            <a:extLst>
              <a:ext uri="{FF2B5EF4-FFF2-40B4-BE49-F238E27FC236}">
                <a16:creationId xmlns:a16="http://schemas.microsoft.com/office/drawing/2014/main" id="{424FA62F-2604-4598-9B76-07AC6C6EC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679776"/>
            <a:ext cx="13811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TMP24">
            <a:extLst>
              <a:ext uri="{FF2B5EF4-FFF2-40B4-BE49-F238E27FC236}">
                <a16:creationId xmlns:a16="http://schemas.microsoft.com/office/drawing/2014/main" id="{D5871104-FA98-4572-928C-C28FB23E6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209876"/>
            <a:ext cx="2030412" cy="2438400"/>
          </a:xfrm>
          <a:prstGeom prst="rect">
            <a:avLst/>
          </a:prstGeom>
          <a:noFill/>
          <a:effectLst>
            <a:outerShdw blurRad="25400" dir="17880000">
              <a:srgbClr val="000000">
                <a:alpha val="46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9">
            <a:extLst>
              <a:ext uri="{FF2B5EF4-FFF2-40B4-BE49-F238E27FC236}">
                <a16:creationId xmlns:a16="http://schemas.microsoft.com/office/drawing/2014/main" id="{BA198763-3089-49D7-859A-366A5F1E3C94}"/>
              </a:ext>
            </a:extLst>
          </p:cNvPr>
          <p:cNvSpPr>
            <a:spLocks noChangeArrowheads="1"/>
          </p:cNvSpPr>
          <p:nvPr/>
        </p:nvSpPr>
        <p:spPr bwMode="auto">
          <a:xfrm>
            <a:off x="1447800" y="6432376"/>
            <a:ext cx="914400" cy="381000"/>
          </a:xfrm>
          <a:prstGeom prst="wedgeRoundRectCallout">
            <a:avLst>
              <a:gd name="adj1" fmla="val 125870"/>
              <a:gd name="adj2" fmla="val -246250"/>
              <a:gd name="adj3" fmla="val 16667"/>
            </a:avLst>
          </a:prstGeom>
          <a:solidFill>
            <a:srgbClr val="FF0000"/>
          </a:solidFill>
          <a:ln w="9525">
            <a:solidFill>
              <a:schemeClr val="tx1"/>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kern="1200" cap="none" spc="0" normalizeH="0" baseline="0" noProof="0">
                <a:ln>
                  <a:noFill/>
                </a:ln>
                <a:solidFill>
                  <a:prstClr val="white"/>
                </a:solidFill>
                <a:effectLst/>
                <a:uLnTx/>
                <a:uFillTx/>
                <a:latin typeface="Times New Roman" pitchFamily="18" charset="0"/>
                <a:ea typeface="+mn-ea"/>
                <a:cs typeface="+mn-cs"/>
              </a:rPr>
              <a:t>OKSİT</a:t>
            </a:r>
            <a:endParaRPr kumimoji="0" lang="en-US" altLang="tr-TR" sz="1600" b="1" i="0" u="none" strike="noStrike" kern="1200" cap="none" spc="0" normalizeH="0" baseline="0" noProof="0">
              <a:ln>
                <a:noFill/>
              </a:ln>
              <a:solidFill>
                <a:prstClr val="white"/>
              </a:solidFill>
              <a:effectLst/>
              <a:uLnTx/>
              <a:uFillTx/>
              <a:latin typeface="Times New Roman" pitchFamily="18" charset="0"/>
              <a:ea typeface="+mn-ea"/>
              <a:cs typeface="+mn-cs"/>
            </a:endParaRPr>
          </a:p>
        </p:txBody>
      </p:sp>
      <p:sp>
        <p:nvSpPr>
          <p:cNvPr id="12" name="AutoShape 10">
            <a:extLst>
              <a:ext uri="{FF2B5EF4-FFF2-40B4-BE49-F238E27FC236}">
                <a16:creationId xmlns:a16="http://schemas.microsoft.com/office/drawing/2014/main" id="{48467138-E89E-4C0B-B293-276B406589A0}"/>
              </a:ext>
            </a:extLst>
          </p:cNvPr>
          <p:cNvSpPr>
            <a:spLocks noChangeArrowheads="1"/>
          </p:cNvSpPr>
          <p:nvPr/>
        </p:nvSpPr>
        <p:spPr bwMode="auto">
          <a:xfrm>
            <a:off x="3886200" y="3917776"/>
            <a:ext cx="914400" cy="381000"/>
          </a:xfrm>
          <a:prstGeom prst="wedgeRoundRectCallout">
            <a:avLst>
              <a:gd name="adj1" fmla="val -87676"/>
              <a:gd name="adj2" fmla="val 320000"/>
              <a:gd name="adj3" fmla="val 16667"/>
            </a:avLst>
          </a:prstGeom>
          <a:solidFill>
            <a:srgbClr val="FF0000"/>
          </a:solidFill>
          <a:ln w="9525">
            <a:solidFill>
              <a:schemeClr val="tx1"/>
            </a:solidFill>
            <a:miter lim="800000"/>
            <a:headEnd/>
            <a:tailEnd/>
          </a:ln>
        </p:spPr>
        <p:txBody>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1600" b="1" i="0" u="none" strike="noStrike" kern="1200" cap="none" spc="0" normalizeH="0" baseline="0" noProof="0">
                <a:ln>
                  <a:noFill/>
                </a:ln>
                <a:solidFill>
                  <a:prstClr val="white"/>
                </a:solidFill>
                <a:effectLst/>
                <a:uLnTx/>
                <a:uFillTx/>
                <a:latin typeface="Times New Roman" pitchFamily="18" charset="0"/>
                <a:ea typeface="+mn-ea"/>
                <a:cs typeface="+mn-cs"/>
              </a:rPr>
              <a:t>OKSİT</a:t>
            </a:r>
            <a:endParaRPr kumimoji="0" lang="en-US" altLang="tr-TR" sz="1600" b="1" i="0" u="none" strike="noStrike" kern="1200" cap="none" spc="0" normalizeH="0" baseline="0" noProof="0">
              <a:ln>
                <a:noFill/>
              </a:ln>
              <a:solidFill>
                <a:prstClr val="white"/>
              </a:solidFill>
              <a:effectLst/>
              <a:uLnTx/>
              <a:uFillTx/>
              <a:latin typeface="Times New Roman" pitchFamily="18" charset="0"/>
              <a:ea typeface="+mn-ea"/>
              <a:cs typeface="+mn-cs"/>
            </a:endParaRPr>
          </a:p>
        </p:txBody>
      </p:sp>
      <p:sp>
        <p:nvSpPr>
          <p:cNvPr id="13" name="Rectangle 11">
            <a:extLst>
              <a:ext uri="{FF2B5EF4-FFF2-40B4-BE49-F238E27FC236}">
                <a16:creationId xmlns:a16="http://schemas.microsoft.com/office/drawing/2014/main" id="{28E4AE31-19A0-4162-A01D-DC263612A744}"/>
              </a:ext>
            </a:extLst>
          </p:cNvPr>
          <p:cNvSpPr>
            <a:spLocks noChangeArrowheads="1"/>
          </p:cNvSpPr>
          <p:nvPr/>
        </p:nvSpPr>
        <p:spPr bwMode="auto">
          <a:xfrm>
            <a:off x="5076825" y="4281314"/>
            <a:ext cx="3887788" cy="2233612"/>
          </a:xfrm>
          <a:prstGeom prst="rect">
            <a:avLst/>
          </a:prstGeom>
          <a:noFill/>
          <a:ln w="9525">
            <a:solidFill>
              <a:srgbClr val="FF3300"/>
            </a:solidFill>
            <a:miter lim="800000"/>
            <a:headEnd/>
            <a:tailEnd/>
          </a:ln>
          <a:effectLst/>
        </p:spPr>
        <p:txBody>
          <a:bodyPr/>
          <a:lstStyle/>
          <a:p>
            <a:pPr marL="342900" marR="0" lvl="0" indent="-342900" algn="ctr" defTabSz="914400" rtl="0" eaLnBrk="1" fontAlgn="base" latinLnBrk="0" hangingPunct="1">
              <a:lnSpc>
                <a:spcPct val="90000"/>
              </a:lnSpc>
              <a:spcBef>
                <a:spcPct val="20000"/>
              </a:spcBef>
              <a:spcAft>
                <a:spcPct val="0"/>
              </a:spcAft>
              <a:buClr>
                <a:srgbClr val="E98052"/>
              </a:buClr>
              <a:buSzPct val="70000"/>
              <a:buFont typeface="Wingdings" pitchFamily="2" charset="2"/>
              <a:buChar char="n"/>
              <a:tabLst/>
              <a:defRPr/>
            </a:pPr>
            <a:r>
              <a:rPr kumimoji="0" lang="tr-TR" sz="20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pitchFamily="34" charset="0"/>
                <a:ea typeface="+mn-ea"/>
                <a:cs typeface="+mn-cs"/>
              </a:rPr>
              <a:t>Kötü temas noktalarında geçen akım küçük arklarla temas noktasında karbonlaşma olur, dolayısıyla geçen akım ile bu noktada ısı daha da yükselir ve neticede çevreyi yakarak yangına neden  olur.</a:t>
            </a:r>
            <a:endParaRPr kumimoji="0" lang="en-US" sz="2000" b="0" i="0" u="none" strike="noStrike" kern="1200" cap="none" spc="0" normalizeH="0" baseline="0" noProof="0">
              <a:ln>
                <a:noFill/>
              </a:ln>
              <a:solidFill>
                <a:prstClr val="white"/>
              </a:solidFill>
              <a:effectLst>
                <a:outerShdw blurRad="38100" dist="38100" dir="2700000" algn="tl">
                  <a:srgbClr val="000000"/>
                </a:outerShdw>
              </a:effectLst>
              <a:uLnTx/>
              <a:uFillTx/>
              <a:latin typeface="Tahoma" pitchFamily="34" charset="0"/>
              <a:ea typeface="+mn-ea"/>
              <a:cs typeface="+mn-cs"/>
            </a:endParaRPr>
          </a:p>
        </p:txBody>
      </p:sp>
      <p:sp>
        <p:nvSpPr>
          <p:cNvPr id="14" name="Text Box 13">
            <a:extLst>
              <a:ext uri="{FF2B5EF4-FFF2-40B4-BE49-F238E27FC236}">
                <a16:creationId xmlns:a16="http://schemas.microsoft.com/office/drawing/2014/main" id="{60CBE855-5BEB-4A24-A5CE-8987E2253E18}"/>
              </a:ext>
            </a:extLst>
          </p:cNvPr>
          <p:cNvSpPr txBox="1">
            <a:spLocks noChangeArrowheads="1"/>
          </p:cNvSpPr>
          <p:nvPr/>
        </p:nvSpPr>
        <p:spPr bwMode="auto">
          <a:xfrm>
            <a:off x="5219700" y="2698576"/>
            <a:ext cx="2808288"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2400" b="1" i="0" u="none" strike="noStrike" kern="1200" cap="none" spc="0" normalizeH="0" baseline="0" noProof="0">
                <a:ln>
                  <a:noFill/>
                </a:ln>
                <a:solidFill>
                  <a:prstClr val="white"/>
                </a:solidFill>
                <a:effectLst/>
                <a:uLnTx/>
                <a:uFillTx/>
                <a:latin typeface="Times New Roman" pitchFamily="18" charset="0"/>
                <a:ea typeface="+mn-ea"/>
                <a:cs typeface="+mn-cs"/>
              </a:rPr>
              <a:t>Gevşek bağlantı, </a:t>
            </a:r>
            <a:endParaRPr kumimoji="0" lang="en-US" altLang="tr-TR" sz="2400" b="1" i="0" u="none" strike="noStrike" kern="1200" cap="none" spc="0" normalizeH="0" baseline="0" noProof="0">
              <a:ln>
                <a:noFill/>
              </a:ln>
              <a:solidFill>
                <a:prstClr val="white"/>
              </a:solidFill>
              <a:effectLst/>
              <a:uLnTx/>
              <a:uFillTx/>
              <a:latin typeface="Times New Roman" pitchFamily="18" charset="0"/>
              <a:ea typeface="+mn-ea"/>
              <a:cs typeface="+mn-cs"/>
            </a:endParaRPr>
          </a:p>
        </p:txBody>
      </p:sp>
      <p:sp>
        <p:nvSpPr>
          <p:cNvPr id="15" name="Text Box 14">
            <a:extLst>
              <a:ext uri="{FF2B5EF4-FFF2-40B4-BE49-F238E27FC236}">
                <a16:creationId xmlns:a16="http://schemas.microsoft.com/office/drawing/2014/main" id="{3B1AB650-BB82-49A9-84ED-01ABAE14FB37}"/>
              </a:ext>
            </a:extLst>
          </p:cNvPr>
          <p:cNvSpPr txBox="1">
            <a:spLocks noChangeArrowheads="1"/>
          </p:cNvSpPr>
          <p:nvPr/>
        </p:nvSpPr>
        <p:spPr bwMode="auto">
          <a:xfrm>
            <a:off x="5292725" y="3273251"/>
            <a:ext cx="2735263"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2400" b="1" i="0" u="none" strike="noStrike" kern="1200" cap="none" spc="0" normalizeH="0" baseline="0" noProof="0">
                <a:ln>
                  <a:noFill/>
                </a:ln>
                <a:solidFill>
                  <a:prstClr val="white"/>
                </a:solidFill>
                <a:effectLst/>
                <a:uLnTx/>
                <a:uFillTx/>
                <a:latin typeface="Times New Roman" pitchFamily="18" charset="0"/>
                <a:ea typeface="+mn-ea"/>
                <a:cs typeface="+mn-cs"/>
              </a:rPr>
              <a:t>Gevşek temas</a:t>
            </a:r>
            <a:endParaRPr kumimoji="0" lang="en-US" altLang="tr-TR" sz="2400" b="1" i="0" u="none" strike="noStrike" kern="1200" cap="none" spc="0" normalizeH="0" baseline="0" noProof="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880210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par>
                          <p:cTn id="23" fill="hold">
                            <p:stCondLst>
                              <p:cond delay="500"/>
                            </p:stCondLst>
                            <p:childTnLst>
                              <p:par>
                                <p:cTn id="24" presetID="3" presetClass="entr" presetSubtype="1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par>
                          <p:cTn id="27" fill="hold">
                            <p:stCondLst>
                              <p:cond delay="1000"/>
                            </p:stCondLst>
                            <p:childTnLst>
                              <p:par>
                                <p:cTn id="28" presetID="3" presetClass="entr" presetSubtype="1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par>
                          <p:cTn id="41" fill="hold">
                            <p:stCondLst>
                              <p:cond delay="1000"/>
                            </p:stCondLst>
                            <p:childTnLst>
                              <p:par>
                                <p:cTn id="42" presetID="3" presetClass="entr" presetSubtype="1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par>
                          <p:cTn id="45" fill="hold">
                            <p:stCondLst>
                              <p:cond delay="1500"/>
                            </p:stCondLst>
                            <p:childTnLst>
                              <p:par>
                                <p:cTn id="46" presetID="3"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linds(horizont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12"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1283012" y="401228"/>
            <a:ext cx="6313323" cy="584775"/>
          </a:xfrm>
          <a:prstGeom prst="rect">
            <a:avLst/>
          </a:prstGeom>
          <a:solidFill>
            <a:srgbClr val="002060"/>
          </a:solid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sp>
        <p:nvSpPr>
          <p:cNvPr id="6" name="Rectangle 12">
            <a:extLst>
              <a:ext uri="{FF2B5EF4-FFF2-40B4-BE49-F238E27FC236}">
                <a16:creationId xmlns:a16="http://schemas.microsoft.com/office/drawing/2014/main" id="{3342E5D7-83C3-488D-9157-937C9D8CF942}"/>
              </a:ext>
            </a:extLst>
          </p:cNvPr>
          <p:cNvSpPr>
            <a:spLocks noChangeArrowheads="1"/>
          </p:cNvSpPr>
          <p:nvPr/>
        </p:nvSpPr>
        <p:spPr bwMode="auto">
          <a:xfrm>
            <a:off x="357467" y="1145517"/>
            <a:ext cx="7993062" cy="461665"/>
          </a:xfrm>
          <a:prstGeom prst="rect">
            <a:avLst/>
          </a:prstGeom>
          <a:noFill/>
          <a:ln w="9525">
            <a:solidFill>
              <a:srgbClr val="CC3300"/>
            </a:solidFill>
            <a:miter lim="800000"/>
            <a:headEnd/>
            <a:tailEnd/>
          </a:ln>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85725" marR="0" lvl="0" indent="0" algn="ctr" defTabSz="914400" rtl="0" eaLnBrk="1" fontAlgn="base" latinLnBrk="0" hangingPunct="1">
              <a:lnSpc>
                <a:spcPct val="100000"/>
              </a:lnSpc>
              <a:spcBef>
                <a:spcPts val="60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Bakım yapmak için 5 + 2 emniyet kuralını uygula</a:t>
            </a:r>
          </a:p>
        </p:txBody>
      </p:sp>
      <p:grpSp>
        <p:nvGrpSpPr>
          <p:cNvPr id="11" name="Grup 10">
            <a:extLst>
              <a:ext uri="{FF2B5EF4-FFF2-40B4-BE49-F238E27FC236}">
                <a16:creationId xmlns:a16="http://schemas.microsoft.com/office/drawing/2014/main" id="{41C45BA4-D3B0-4597-9274-85FCEE4651B4}"/>
              </a:ext>
            </a:extLst>
          </p:cNvPr>
          <p:cNvGrpSpPr/>
          <p:nvPr/>
        </p:nvGrpSpPr>
        <p:grpSpPr>
          <a:xfrm>
            <a:off x="268007" y="1898972"/>
            <a:ext cx="1423593" cy="974725"/>
            <a:chOff x="268007" y="1898972"/>
            <a:chExt cx="1423593" cy="974725"/>
          </a:xfrm>
        </p:grpSpPr>
        <p:pic>
          <p:nvPicPr>
            <p:cNvPr id="12" name="Picture 1">
              <a:extLst>
                <a:ext uri="{FF2B5EF4-FFF2-40B4-BE49-F238E27FC236}">
                  <a16:creationId xmlns:a16="http://schemas.microsoft.com/office/drawing/2014/main" id="{6D99054A-012B-4D55-80EE-2546DEEFE648}"/>
                </a:ext>
              </a:extLst>
            </p:cNvPr>
            <p:cNvPicPr/>
            <p:nvPr/>
          </p:nvPicPr>
          <p:blipFill rotWithShape="1">
            <a:blip r:embed="rId2">
              <a:extLst>
                <a:ext uri="{28A0092B-C50C-407E-A947-70E740481C1C}">
                  <a14:useLocalDpi xmlns:a14="http://schemas.microsoft.com/office/drawing/2010/main" val="0"/>
                </a:ext>
              </a:extLst>
            </a:blip>
            <a:srcRect l="52007" t="26731" r="24662" b="14490"/>
            <a:stretch/>
          </p:blipFill>
          <p:spPr bwMode="auto">
            <a:xfrm>
              <a:off x="268007" y="1898972"/>
              <a:ext cx="1343025" cy="9747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6" name="Oval 15">
              <a:extLst>
                <a:ext uri="{FF2B5EF4-FFF2-40B4-BE49-F238E27FC236}">
                  <a16:creationId xmlns:a16="http://schemas.microsoft.com/office/drawing/2014/main" id="{DA04829D-508D-452D-863E-68997E33691C}"/>
                </a:ext>
              </a:extLst>
            </p:cNvPr>
            <p:cNvSpPr/>
            <p:nvPr/>
          </p:nvSpPr>
          <p:spPr bwMode="auto">
            <a:xfrm>
              <a:off x="472829" y="1973751"/>
              <a:ext cx="1218771" cy="825168"/>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grpSp>
        <p:nvGrpSpPr>
          <p:cNvPr id="17" name="Grup 16">
            <a:extLst>
              <a:ext uri="{FF2B5EF4-FFF2-40B4-BE49-F238E27FC236}">
                <a16:creationId xmlns:a16="http://schemas.microsoft.com/office/drawing/2014/main" id="{78589580-CA18-4A2D-89A6-E9D993E44035}"/>
              </a:ext>
            </a:extLst>
          </p:cNvPr>
          <p:cNvGrpSpPr/>
          <p:nvPr/>
        </p:nvGrpSpPr>
        <p:grpSpPr>
          <a:xfrm>
            <a:off x="268007" y="2995612"/>
            <a:ext cx="1344536" cy="1091730"/>
            <a:chOff x="268007" y="2995612"/>
            <a:chExt cx="1344536" cy="1091730"/>
          </a:xfrm>
        </p:grpSpPr>
        <p:pic>
          <p:nvPicPr>
            <p:cNvPr id="18" name="Picture 9">
              <a:extLst>
                <a:ext uri="{FF2B5EF4-FFF2-40B4-BE49-F238E27FC236}">
                  <a16:creationId xmlns:a16="http://schemas.microsoft.com/office/drawing/2014/main" id="{3A5166A9-0CE0-4E8D-ABC3-4194DC7F58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07" y="3070390"/>
              <a:ext cx="1344536" cy="1016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a:extLst>
                <a:ext uri="{FF2B5EF4-FFF2-40B4-BE49-F238E27FC236}">
                  <a16:creationId xmlns:a16="http://schemas.microsoft.com/office/drawing/2014/main" id="{6A6DE20A-394B-450E-9791-E5AA4093BE08}"/>
                </a:ext>
              </a:extLst>
            </p:cNvPr>
            <p:cNvSpPr/>
            <p:nvPr/>
          </p:nvSpPr>
          <p:spPr bwMode="auto">
            <a:xfrm>
              <a:off x="350181" y="2995612"/>
              <a:ext cx="1218771" cy="1082562"/>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grpSp>
        <p:nvGrpSpPr>
          <p:cNvPr id="21" name="Grup 20">
            <a:extLst>
              <a:ext uri="{FF2B5EF4-FFF2-40B4-BE49-F238E27FC236}">
                <a16:creationId xmlns:a16="http://schemas.microsoft.com/office/drawing/2014/main" id="{7D625C5F-EE72-4ED6-A75A-9B038B523C6C}"/>
              </a:ext>
            </a:extLst>
          </p:cNvPr>
          <p:cNvGrpSpPr/>
          <p:nvPr/>
        </p:nvGrpSpPr>
        <p:grpSpPr>
          <a:xfrm>
            <a:off x="235220" y="4247897"/>
            <a:ext cx="1377323" cy="1378266"/>
            <a:chOff x="235220" y="4247897"/>
            <a:chExt cx="1377323" cy="1378266"/>
          </a:xfrm>
        </p:grpSpPr>
        <p:pic>
          <p:nvPicPr>
            <p:cNvPr id="22" name="Picture 6" descr="IMG_7887.JPG">
              <a:extLst>
                <a:ext uri="{FF2B5EF4-FFF2-40B4-BE49-F238E27FC236}">
                  <a16:creationId xmlns:a16="http://schemas.microsoft.com/office/drawing/2014/main" id="{AF0DEFFF-056A-41F8-8646-F5BAD30D9C1B}"/>
                </a:ext>
              </a:extLst>
            </p:cNvPr>
            <p:cNvPicPr>
              <a:picLocks noChangeAspect="1"/>
            </p:cNvPicPr>
            <p:nvPr/>
          </p:nvPicPr>
          <p:blipFill rotWithShape="1">
            <a:blip r:embed="rId4"/>
            <a:srcRect l="25036" t="7111" b="19005"/>
            <a:stretch/>
          </p:blipFill>
          <p:spPr>
            <a:xfrm>
              <a:off x="269518" y="4247897"/>
              <a:ext cx="1343025" cy="13782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5" name="Oval 24">
              <a:extLst>
                <a:ext uri="{FF2B5EF4-FFF2-40B4-BE49-F238E27FC236}">
                  <a16:creationId xmlns:a16="http://schemas.microsoft.com/office/drawing/2014/main" id="{9E167B04-8785-4E6F-A56A-484F23355963}"/>
                </a:ext>
              </a:extLst>
            </p:cNvPr>
            <p:cNvSpPr/>
            <p:nvPr/>
          </p:nvSpPr>
          <p:spPr bwMode="auto">
            <a:xfrm>
              <a:off x="235220" y="4348112"/>
              <a:ext cx="1218771" cy="1082562"/>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grpSp>
        <p:nvGrpSpPr>
          <p:cNvPr id="26" name="Grup 25">
            <a:extLst>
              <a:ext uri="{FF2B5EF4-FFF2-40B4-BE49-F238E27FC236}">
                <a16:creationId xmlns:a16="http://schemas.microsoft.com/office/drawing/2014/main" id="{EA6F5ED4-A721-4C94-933D-BE60E992EAA9}"/>
              </a:ext>
            </a:extLst>
          </p:cNvPr>
          <p:cNvGrpSpPr/>
          <p:nvPr/>
        </p:nvGrpSpPr>
        <p:grpSpPr>
          <a:xfrm>
            <a:off x="35370" y="5805330"/>
            <a:ext cx="1766934" cy="764798"/>
            <a:chOff x="35370" y="5805330"/>
            <a:chExt cx="1766934" cy="764798"/>
          </a:xfrm>
        </p:grpSpPr>
        <p:pic>
          <p:nvPicPr>
            <p:cNvPr id="27" name="Resim 26" descr="C:\Users\NI\AppData\Local\Microsoft\Windows\INetCache\Content.Word\ABS-Emniyet-Kilidi-kz-920.jpg">
              <a:extLst>
                <a:ext uri="{FF2B5EF4-FFF2-40B4-BE49-F238E27FC236}">
                  <a16:creationId xmlns:a16="http://schemas.microsoft.com/office/drawing/2014/main" id="{0E452DFB-D4DD-4C3A-9B25-CBC33DC83238}"/>
                </a:ext>
              </a:extLst>
            </p:cNvPr>
            <p:cNvPicPr/>
            <p:nvPr/>
          </p:nvPicPr>
          <p:blipFill rotWithShape="1">
            <a:blip r:embed="rId5" cstate="print">
              <a:extLst>
                <a:ext uri="{28A0092B-C50C-407E-A947-70E740481C1C}">
                  <a14:useLocalDpi xmlns:a14="http://schemas.microsoft.com/office/drawing/2010/main" val="0"/>
                </a:ext>
              </a:extLst>
            </a:blip>
            <a:srcRect l="4019" t="3536" r="3698" b="55145"/>
            <a:stretch/>
          </p:blipFill>
          <p:spPr bwMode="auto">
            <a:xfrm>
              <a:off x="252369" y="5896101"/>
              <a:ext cx="1439231" cy="555230"/>
            </a:xfrm>
            <a:prstGeom prst="rect">
              <a:avLst/>
            </a:prstGeom>
            <a:noFill/>
            <a:ln>
              <a:noFill/>
            </a:ln>
            <a:extLst>
              <a:ext uri="{53640926-AAD7-44D8-BBD7-CCE9431645EC}">
                <a14:shadowObscured xmlns:a14="http://schemas.microsoft.com/office/drawing/2010/main"/>
              </a:ext>
            </a:extLst>
          </p:spPr>
        </p:pic>
        <p:sp>
          <p:nvSpPr>
            <p:cNvPr id="28" name="Oval 27">
              <a:extLst>
                <a:ext uri="{FF2B5EF4-FFF2-40B4-BE49-F238E27FC236}">
                  <a16:creationId xmlns:a16="http://schemas.microsoft.com/office/drawing/2014/main" id="{63A8DF7C-8145-4965-9AB7-34CB61933FF5}"/>
                </a:ext>
              </a:extLst>
            </p:cNvPr>
            <p:cNvSpPr/>
            <p:nvPr/>
          </p:nvSpPr>
          <p:spPr bwMode="auto">
            <a:xfrm>
              <a:off x="35370" y="5805330"/>
              <a:ext cx="1766934" cy="764798"/>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sp>
        <p:nvSpPr>
          <p:cNvPr id="29" name="Metin kutusu 28">
            <a:extLst>
              <a:ext uri="{FF2B5EF4-FFF2-40B4-BE49-F238E27FC236}">
                <a16:creationId xmlns:a16="http://schemas.microsoft.com/office/drawing/2014/main" id="{EB5B46E3-5D22-429B-9615-FA3E0A88BA1F}"/>
              </a:ext>
            </a:extLst>
          </p:cNvPr>
          <p:cNvSpPr txBox="1"/>
          <p:nvPr/>
        </p:nvSpPr>
        <p:spPr>
          <a:xfrm>
            <a:off x="1744595" y="1543725"/>
            <a:ext cx="5446950" cy="5314275"/>
          </a:xfrm>
          <a:prstGeom prst="rect">
            <a:avLst/>
          </a:prstGeom>
          <a:noFill/>
        </p:spPr>
        <p:txBody>
          <a:bodyPr wrap="square">
            <a:spAutoFit/>
          </a:bodyPr>
          <a:lstStyle/>
          <a:p>
            <a:pPr marL="533400" marR="0" lvl="0" indent="-447675" algn="l" defTabSz="914400" rtl="0" eaLnBrk="1" fontAlgn="base" latinLnBrk="0" hangingPunct="1">
              <a:lnSpc>
                <a:spcPct val="100000"/>
              </a:lnSpc>
              <a:spcBef>
                <a:spcPts val="40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 </a:t>
            </a:r>
            <a:r>
              <a:rPr kumimoji="0" lang="tr-TR"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1.	</a:t>
            </a:r>
            <a:r>
              <a:rPr kumimoji="0" lang="tr-T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Enerji şalterden kapatılmalı, </a:t>
            </a:r>
          </a:p>
          <a:p>
            <a:pPr marL="531813" marR="0" lvl="0" indent="-354013" algn="l" defTabSz="355600" rtl="0" eaLnBrk="1" fontAlgn="base" latinLnBrk="0" hangingPunct="1">
              <a:lnSpc>
                <a:spcPct val="100000"/>
              </a:lnSpc>
              <a:spcBef>
                <a:spcPts val="4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2.	Şalterin kilitlenmesi yapılmalı, </a:t>
            </a:r>
          </a:p>
          <a:p>
            <a:pPr marL="531813" marR="0" lvl="0" indent="-354013" algn="l" defTabSz="355600" rtl="0" eaLnBrk="1" fontAlgn="base" latinLnBrk="0" hangingPunct="1">
              <a:lnSpc>
                <a:spcPct val="100000"/>
              </a:lnSpc>
              <a:spcBef>
                <a:spcPts val="4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3.	«Hatta çalışan var» Uyarı levhası asılmalı, </a:t>
            </a:r>
          </a:p>
          <a:p>
            <a:pPr marL="531813" marR="0" lvl="0" indent="-354013" algn="l" defTabSz="355600" rtl="0" eaLnBrk="1" fontAlgn="base" latinLnBrk="0" hangingPunct="1">
              <a:lnSpc>
                <a:spcPct val="100000"/>
              </a:lnSpc>
              <a:spcBef>
                <a:spcPts val="40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4.	Sigortalar çıkarılıp alınmalı, </a:t>
            </a:r>
          </a:p>
          <a:p>
            <a:pPr marL="635000" marR="0" lvl="0" indent="-457200" algn="l" defTabSz="355600" rtl="0" eaLnBrk="1" fontAlgn="base" latinLnBrk="0" hangingPunct="1">
              <a:lnSpc>
                <a:spcPct val="100000"/>
              </a:lnSpc>
              <a:spcBef>
                <a:spcPts val="400"/>
              </a:spcBef>
              <a:spcAft>
                <a:spcPct val="0"/>
              </a:spcAft>
              <a:buClrTx/>
              <a:buSzTx/>
              <a:buFontTx/>
              <a:buAutoNum type="arabicPeriod" startAt="5"/>
              <a:tabLst/>
              <a:defRPr/>
            </a:pPr>
            <a:r>
              <a:rPr kumimoji="0" lang="tr-T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Herhangi bir kaçağa karşı bakım yapılacak hatların kısa devre yapılıp toprak irtibatı yapılmalı, </a:t>
            </a:r>
          </a:p>
          <a:p>
            <a:pPr marL="533400" marR="0" lvl="0" indent="-350838" algn="l" defTabSz="355600" rtl="0" eaLnBrk="1" fontAlgn="base" latinLnBrk="0" hangingPunct="1">
              <a:lnSpc>
                <a:spcPct val="100000"/>
              </a:lnSpc>
              <a:spcBef>
                <a:spcPts val="400"/>
              </a:spcBef>
              <a:spcAft>
                <a:spcPct val="0"/>
              </a:spcAft>
              <a:buClrTx/>
              <a:buSzTx/>
              <a:buFontTx/>
              <a:buAutoNum type="arabicPeriod" startAt="5"/>
              <a:tabLst/>
              <a:defRPr/>
            </a:pPr>
            <a:r>
              <a:rPr kumimoji="0" lang="tr-TR" sz="24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mn-cs"/>
              </a:rPr>
              <a:t>Kapasitif</a:t>
            </a:r>
            <a:r>
              <a:rPr kumimoji="0" lang="tr-TR"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 yük varsa boşaltılmalı,</a:t>
            </a:r>
          </a:p>
          <a:p>
            <a:pPr marL="635000" marR="0" lvl="0" indent="-457200" algn="l" defTabSz="355600" rtl="0" eaLnBrk="1" fontAlgn="base" latinLnBrk="0" hangingPunct="1">
              <a:lnSpc>
                <a:spcPct val="100000"/>
              </a:lnSpc>
              <a:spcBef>
                <a:spcPts val="400"/>
              </a:spcBef>
              <a:spcAft>
                <a:spcPct val="0"/>
              </a:spcAft>
              <a:buClrTx/>
              <a:buSzTx/>
              <a:buFontTx/>
              <a:buAutoNum type="arabicPeriod" startAt="5"/>
              <a:tabLst/>
              <a:defRPr/>
            </a:pPr>
            <a:r>
              <a:rPr kumimoji="0" lang="tr-TR"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Ters besleme var mı? kontrolü yapılmalı,</a:t>
            </a:r>
          </a:p>
          <a:p>
            <a:pPr marL="635000" marR="0" lvl="0" indent="-457200" algn="l" defTabSz="355600" rtl="0" eaLnBrk="1" fontAlgn="base" latinLnBrk="0" hangingPunct="1">
              <a:lnSpc>
                <a:spcPct val="100000"/>
              </a:lnSpc>
              <a:spcBef>
                <a:spcPts val="400"/>
              </a:spcBef>
              <a:spcAft>
                <a:spcPct val="0"/>
              </a:spcAft>
              <a:buClrTx/>
              <a:buSzTx/>
              <a:buFontTx/>
              <a:buAutoNum type="arabicPeriod" startAt="5"/>
              <a:tabLst/>
              <a:defRPr/>
            </a:pPr>
            <a:r>
              <a:rPr kumimoji="0" lang="tr-TR"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mn-cs"/>
              </a:rPr>
              <a:t>Sonra geniş bakım işlemlerine geçilmeli.</a:t>
            </a:r>
            <a:endParaRPr kumimoji="0" lang="tr-TR"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30" name="Grup 29">
            <a:extLst>
              <a:ext uri="{FF2B5EF4-FFF2-40B4-BE49-F238E27FC236}">
                <a16:creationId xmlns:a16="http://schemas.microsoft.com/office/drawing/2014/main" id="{738A9F75-393E-46E4-96DC-43EF01C771C9}"/>
              </a:ext>
            </a:extLst>
          </p:cNvPr>
          <p:cNvGrpSpPr/>
          <p:nvPr/>
        </p:nvGrpSpPr>
        <p:grpSpPr>
          <a:xfrm>
            <a:off x="7407622" y="5027197"/>
            <a:ext cx="1584096" cy="1556265"/>
            <a:chOff x="7519073" y="4742268"/>
            <a:chExt cx="1584096" cy="1556265"/>
          </a:xfrm>
        </p:grpSpPr>
        <p:pic>
          <p:nvPicPr>
            <p:cNvPr id="31" name="Resim 30" descr="C:\Users\NI\AppData\Local\Microsoft\Windows\INetCache\Content.Word\1-56-108-57359101-3-8e567e6f375-czbktz.jpg">
              <a:extLst>
                <a:ext uri="{FF2B5EF4-FFF2-40B4-BE49-F238E27FC236}">
                  <a16:creationId xmlns:a16="http://schemas.microsoft.com/office/drawing/2014/main" id="{6EB87762-A184-4EE3-88FA-874CA749912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19073" y="4742268"/>
              <a:ext cx="1584096" cy="1492752"/>
            </a:xfrm>
            <a:prstGeom prst="rect">
              <a:avLst/>
            </a:prstGeom>
            <a:noFill/>
            <a:ln>
              <a:noFill/>
            </a:ln>
          </p:spPr>
        </p:pic>
        <p:sp>
          <p:nvSpPr>
            <p:cNvPr id="32" name="Oval 31">
              <a:extLst>
                <a:ext uri="{FF2B5EF4-FFF2-40B4-BE49-F238E27FC236}">
                  <a16:creationId xmlns:a16="http://schemas.microsoft.com/office/drawing/2014/main" id="{B0AADDE1-95A5-4748-B96B-EC103FC16A5C}"/>
                </a:ext>
              </a:extLst>
            </p:cNvPr>
            <p:cNvSpPr/>
            <p:nvPr/>
          </p:nvSpPr>
          <p:spPr bwMode="auto">
            <a:xfrm>
              <a:off x="7707004" y="5473365"/>
              <a:ext cx="1218771" cy="825168"/>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grpSp>
        <p:nvGrpSpPr>
          <p:cNvPr id="33" name="Grup 32">
            <a:extLst>
              <a:ext uri="{FF2B5EF4-FFF2-40B4-BE49-F238E27FC236}">
                <a16:creationId xmlns:a16="http://schemas.microsoft.com/office/drawing/2014/main" id="{7565F9FF-A566-40C9-AC68-52C2E2B2DAC4}"/>
              </a:ext>
            </a:extLst>
          </p:cNvPr>
          <p:cNvGrpSpPr/>
          <p:nvPr/>
        </p:nvGrpSpPr>
        <p:grpSpPr>
          <a:xfrm>
            <a:off x="7390630" y="3265779"/>
            <a:ext cx="1559102" cy="1437050"/>
            <a:chOff x="7519074" y="3217695"/>
            <a:chExt cx="1559102" cy="1437050"/>
          </a:xfrm>
        </p:grpSpPr>
        <p:pic>
          <p:nvPicPr>
            <p:cNvPr id="34" name="Picture 9" descr="IMG_4476.jpg">
              <a:extLst>
                <a:ext uri="{FF2B5EF4-FFF2-40B4-BE49-F238E27FC236}">
                  <a16:creationId xmlns:a16="http://schemas.microsoft.com/office/drawing/2014/main" id="{358A96CD-A9CB-44A3-B8EB-12252F3D115A}"/>
                </a:ext>
              </a:extLst>
            </p:cNvPr>
            <p:cNvPicPr>
              <a:picLocks noChangeArrowheads="1"/>
            </p:cNvPicPr>
            <p:nvPr/>
          </p:nvPicPr>
          <p:blipFill>
            <a:blip r:embed="rId7"/>
            <a:srcRect t="12089" b="12089"/>
            <a:stretch>
              <a:fillRect/>
            </a:stretch>
          </p:blipFill>
          <p:spPr bwMode="auto">
            <a:xfrm>
              <a:off x="7611078" y="3217695"/>
              <a:ext cx="1433140" cy="1437050"/>
            </a:xfrm>
            <a:prstGeom prst="rect">
              <a:avLst/>
            </a:prstGeom>
            <a:noFill/>
            <a:ln w="9525">
              <a:noFill/>
              <a:miter lim="800000"/>
              <a:headEnd/>
              <a:tailEnd/>
            </a:ln>
          </p:spPr>
        </p:pic>
        <p:sp>
          <p:nvSpPr>
            <p:cNvPr id="35" name="Oval 34">
              <a:extLst>
                <a:ext uri="{FF2B5EF4-FFF2-40B4-BE49-F238E27FC236}">
                  <a16:creationId xmlns:a16="http://schemas.microsoft.com/office/drawing/2014/main" id="{F2DDB94C-C0BB-4653-825C-441FCD044FD7}"/>
                </a:ext>
              </a:extLst>
            </p:cNvPr>
            <p:cNvSpPr/>
            <p:nvPr/>
          </p:nvSpPr>
          <p:spPr bwMode="auto">
            <a:xfrm>
              <a:off x="7519074" y="3284979"/>
              <a:ext cx="1559102" cy="1369765"/>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grpSp>
        <p:nvGrpSpPr>
          <p:cNvPr id="36" name="Grup 35">
            <a:extLst>
              <a:ext uri="{FF2B5EF4-FFF2-40B4-BE49-F238E27FC236}">
                <a16:creationId xmlns:a16="http://schemas.microsoft.com/office/drawing/2014/main" id="{AE5E2C9C-06F8-4849-B12B-34241625E6BD}"/>
              </a:ext>
            </a:extLst>
          </p:cNvPr>
          <p:cNvGrpSpPr/>
          <p:nvPr/>
        </p:nvGrpSpPr>
        <p:grpSpPr>
          <a:xfrm>
            <a:off x="7498669" y="1928907"/>
            <a:ext cx="1400838" cy="1036320"/>
            <a:chOff x="7654519" y="1989460"/>
            <a:chExt cx="1400838" cy="1036320"/>
          </a:xfrm>
        </p:grpSpPr>
        <p:pic>
          <p:nvPicPr>
            <p:cNvPr id="37" name="Picture 1">
              <a:extLst>
                <a:ext uri="{FF2B5EF4-FFF2-40B4-BE49-F238E27FC236}">
                  <a16:creationId xmlns:a16="http://schemas.microsoft.com/office/drawing/2014/main" id="{97D18EA8-F39E-4FF4-B17E-2BB3F9767F13}"/>
                </a:ext>
              </a:extLst>
            </p:cNvPr>
            <p:cNvPicPr/>
            <p:nvPr/>
          </p:nvPicPr>
          <p:blipFill rotWithShape="1">
            <a:blip r:embed="rId2">
              <a:extLst>
                <a:ext uri="{28A0092B-C50C-407E-A947-70E740481C1C}">
                  <a14:useLocalDpi xmlns:a14="http://schemas.microsoft.com/office/drawing/2010/main" val="0"/>
                </a:ext>
              </a:extLst>
            </a:blip>
            <a:srcRect l="76758" t="17687" r="1915" b="19835"/>
            <a:stretch/>
          </p:blipFill>
          <p:spPr bwMode="auto">
            <a:xfrm>
              <a:off x="7654519" y="1989460"/>
              <a:ext cx="1343025" cy="1036320"/>
            </a:xfrm>
            <a:prstGeom prst="rect">
              <a:avLst/>
            </a:prstGeom>
            <a:ln>
              <a:solidFill>
                <a:schemeClr val="accent5">
                  <a:lumMod val="40000"/>
                  <a:lumOff val="60000"/>
                </a:schemeClr>
              </a:solid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8" name="Oval 37">
              <a:extLst>
                <a:ext uri="{FF2B5EF4-FFF2-40B4-BE49-F238E27FC236}">
                  <a16:creationId xmlns:a16="http://schemas.microsoft.com/office/drawing/2014/main" id="{C8FBA4AF-99EB-4953-9DDE-81D18AE84451}"/>
                </a:ext>
              </a:extLst>
            </p:cNvPr>
            <p:cNvSpPr/>
            <p:nvPr/>
          </p:nvSpPr>
          <p:spPr bwMode="auto">
            <a:xfrm>
              <a:off x="7836586" y="2020690"/>
              <a:ext cx="1218771" cy="825168"/>
            </a:xfrm>
            <a:prstGeom prst="ellipse">
              <a:avLst/>
            </a:prstGeom>
            <a:noFill/>
            <a:ln w="28575">
              <a:solidFill>
                <a:srgbClr val="FF0000"/>
              </a:solidFill>
            </a:ln>
            <a:effectLst/>
          </p:spPr>
          <p:txBody>
            <a:bodyPr wrap="square" lIns="108000" tIns="54000" rIns="108000" bIns="54000" numCol="1" spcCol="72000" rtlCol="0" anchor="ctr">
              <a:noAutofit/>
            </a:bodyPr>
            <a:lstStyle/>
            <a:p>
              <a:pPr marL="0" marR="0" lvl="0" indent="0" algn="ctr" defTabSz="914400" rtl="0" eaLnBrk="1" fontAlgn="base" latinLnBrk="0" hangingPunct="1">
                <a:lnSpc>
                  <a:spcPct val="110000"/>
                </a:lnSpc>
                <a:spcBef>
                  <a:spcPct val="0"/>
                </a:spcBef>
                <a:spcAft>
                  <a:spcPct val="0"/>
                </a:spcAft>
                <a:buClrTx/>
                <a:buSzTx/>
                <a:buFont typeface="Wingdings" charset="0"/>
                <a:buNone/>
                <a:tabLst/>
                <a:defRPr/>
              </a:pPr>
              <a:endParaRPr kumimoji="0" lang="tr-TR" sz="1800" b="1" i="0" u="none" strike="noStrike" kern="1200" cap="none" spc="0" normalizeH="0" baseline="0" noProof="0" dirty="0" err="1">
                <a:ln>
                  <a:noFill/>
                </a:ln>
                <a:solidFill>
                  <a:prstClr val="white"/>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010259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additive="base">
                                        <p:cTn id="2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9">
                                            <p:txEl>
                                              <p:pRg st="5" end="5"/>
                                            </p:txEl>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9">
                                            <p:txEl>
                                              <p:pRg st="7" end="7"/>
                                            </p:txEl>
                                          </p:spTgt>
                                        </p:tgtEl>
                                        <p:attrNameLst>
                                          <p:attrName>style.visibility</p:attrName>
                                        </p:attrNameLst>
                                      </p:cBhvr>
                                      <p:to>
                                        <p:strVal val="visible"/>
                                      </p:to>
                                    </p:set>
                                  </p:childTnLst>
                                </p:cTn>
                              </p:par>
                            </p:childTnLst>
                          </p:cTn>
                        </p:par>
                        <p:par>
                          <p:cTn id="61" fill="hold">
                            <p:stCondLst>
                              <p:cond delay="0"/>
                            </p:stCondLst>
                            <p:childTnLst>
                              <p:par>
                                <p:cTn id="62" presetID="1" presetClass="entr" presetSubtype="0"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BFFDB79-4E33-4590-9945-31143EA09659}"/>
              </a:ext>
            </a:extLst>
          </p:cNvPr>
          <p:cNvSpPr txBox="1"/>
          <p:nvPr/>
        </p:nvSpPr>
        <p:spPr>
          <a:xfrm>
            <a:off x="683568" y="1268760"/>
            <a:ext cx="8030271" cy="584775"/>
          </a:xfrm>
          <a:prstGeom prst="rect">
            <a:avLst/>
          </a:prstGeom>
          <a:noFill/>
          <a:ln>
            <a:solidFill>
              <a:schemeClr val="accent1"/>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3200" b="1" i="0" u="none" strike="noStrike" kern="1200" cap="none" spc="0" normalizeH="0" baseline="0" noProof="0" dirty="0">
                <a:ln>
                  <a:noFill/>
                </a:ln>
                <a:solidFill>
                  <a:srgbClr val="FFFF00"/>
                </a:solidFill>
                <a:effectLst/>
                <a:uLnTx/>
                <a:uFillTx/>
                <a:latin typeface="Times New Roman" pitchFamily="18" charset="0"/>
                <a:ea typeface="+mn-ea"/>
                <a:cs typeface="+mn-cs"/>
              </a:rPr>
              <a:t>ELEKTRİK TEHLİKELER</a:t>
            </a:r>
          </a:p>
        </p:txBody>
      </p:sp>
      <p:grpSp>
        <p:nvGrpSpPr>
          <p:cNvPr id="4" name="Group 31">
            <a:extLst>
              <a:ext uri="{FF2B5EF4-FFF2-40B4-BE49-F238E27FC236}">
                <a16:creationId xmlns:a16="http://schemas.microsoft.com/office/drawing/2014/main" id="{57778C6C-9C0F-49F3-B9B3-51444E8A4886}"/>
              </a:ext>
            </a:extLst>
          </p:cNvPr>
          <p:cNvGrpSpPr>
            <a:grpSpLocks/>
          </p:cNvGrpSpPr>
          <p:nvPr/>
        </p:nvGrpSpPr>
        <p:grpSpPr bwMode="auto">
          <a:xfrm>
            <a:off x="683568" y="1887538"/>
            <a:ext cx="7920880" cy="4709814"/>
            <a:chOff x="748" y="799"/>
            <a:chExt cx="4808" cy="3131"/>
          </a:xfrm>
        </p:grpSpPr>
        <p:pic>
          <p:nvPicPr>
            <p:cNvPr id="5" name="Picture 3" descr="cable">
              <a:extLst>
                <a:ext uri="{FF2B5EF4-FFF2-40B4-BE49-F238E27FC236}">
                  <a16:creationId xmlns:a16="http://schemas.microsoft.com/office/drawing/2014/main" id="{EAB3EC5F-E37E-4A98-BB82-38DB3E737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799"/>
              <a:ext cx="4808" cy="3113"/>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18">
              <a:extLst>
                <a:ext uri="{FF2B5EF4-FFF2-40B4-BE49-F238E27FC236}">
                  <a16:creationId xmlns:a16="http://schemas.microsoft.com/office/drawing/2014/main" id="{2B955307-C2F9-49E8-80A5-577404C43A14}"/>
                </a:ext>
              </a:extLst>
            </p:cNvPr>
            <p:cNvGrpSpPr>
              <a:grpSpLocks/>
            </p:cNvGrpSpPr>
            <p:nvPr/>
          </p:nvGrpSpPr>
          <p:grpSpPr bwMode="auto">
            <a:xfrm>
              <a:off x="975" y="981"/>
              <a:ext cx="4264" cy="2949"/>
              <a:chOff x="975" y="799"/>
              <a:chExt cx="4264" cy="2949"/>
            </a:xfrm>
          </p:grpSpPr>
          <p:sp>
            <p:nvSpPr>
              <p:cNvPr id="8" name="Text Box 6">
                <a:extLst>
                  <a:ext uri="{FF2B5EF4-FFF2-40B4-BE49-F238E27FC236}">
                    <a16:creationId xmlns:a16="http://schemas.microsoft.com/office/drawing/2014/main" id="{E7825C74-BAA4-4775-B6D6-A8EA03C35DFC}"/>
                  </a:ext>
                </a:extLst>
              </p:cNvPr>
              <p:cNvSpPr txBox="1">
                <a:spLocks noChangeArrowheads="1"/>
              </p:cNvSpPr>
              <p:nvPr/>
            </p:nvSpPr>
            <p:spPr bwMode="auto">
              <a:xfrm>
                <a:off x="975" y="1933"/>
                <a:ext cx="113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000" b="1" i="0" u="none" strike="noStrike" kern="1200" cap="none" spc="0" normalizeH="0" baseline="0" noProof="0">
                    <a:ln>
                      <a:noFill/>
                    </a:ln>
                    <a:solidFill>
                      <a:srgbClr val="0033CC"/>
                    </a:solidFill>
                    <a:effectLst/>
                    <a:uLnTx/>
                    <a:uFillTx/>
                    <a:latin typeface="Times New Roman" pitchFamily="18" charset="0"/>
                    <a:ea typeface="+mn-ea"/>
                    <a:cs typeface="+mn-cs"/>
                  </a:rPr>
                  <a:t>Faz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000" b="1" i="0" u="none" strike="noStrike" kern="1200" cap="none" spc="0" normalizeH="0" baseline="0" noProof="0">
                    <a:ln>
                      <a:noFill/>
                    </a:ln>
                    <a:solidFill>
                      <a:srgbClr val="0033CC"/>
                    </a:solidFill>
                    <a:effectLst/>
                    <a:uLnTx/>
                    <a:uFillTx/>
                    <a:latin typeface="Times New Roman" pitchFamily="18" charset="0"/>
                    <a:ea typeface="+mn-ea"/>
                    <a:cs typeface="+mn-cs"/>
                  </a:rPr>
                  <a:t>İletkenleri</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tr-TR" altLang="tr-TR" sz="2000" b="1" i="0" u="none" strike="noStrike" kern="1200" cap="none" spc="0" normalizeH="0" baseline="0" noProof="0">
                    <a:ln>
                      <a:noFill/>
                    </a:ln>
                    <a:solidFill>
                      <a:srgbClr val="0033CC"/>
                    </a:solidFill>
                    <a:effectLst/>
                    <a:uLnTx/>
                    <a:uFillTx/>
                    <a:latin typeface="Times New Roman" pitchFamily="18" charset="0"/>
                    <a:ea typeface="+mn-ea"/>
                    <a:cs typeface="+mn-cs"/>
                  </a:rPr>
                  <a:t>renkler</a:t>
                </a:r>
              </a:p>
            </p:txBody>
          </p:sp>
          <p:sp>
            <p:nvSpPr>
              <p:cNvPr id="9" name="Text Box 7">
                <a:extLst>
                  <a:ext uri="{FF2B5EF4-FFF2-40B4-BE49-F238E27FC236}">
                    <a16:creationId xmlns:a16="http://schemas.microsoft.com/office/drawing/2014/main" id="{FABF969A-FFCA-4DD4-B6A5-0C805EC0BB69}"/>
                  </a:ext>
                </a:extLst>
              </p:cNvPr>
              <p:cNvSpPr txBox="1">
                <a:spLocks noChangeArrowheads="1"/>
              </p:cNvSpPr>
              <p:nvPr/>
            </p:nvSpPr>
            <p:spPr bwMode="auto">
              <a:xfrm>
                <a:off x="2381" y="799"/>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2000" b="1" i="0" u="none" strike="noStrike" kern="1200" cap="none" spc="0" normalizeH="0" baseline="0" noProof="0">
                    <a:ln>
                      <a:noFill/>
                    </a:ln>
                    <a:solidFill>
                      <a:srgbClr val="0033CC"/>
                    </a:solidFill>
                    <a:effectLst/>
                    <a:uLnTx/>
                    <a:uFillTx/>
                    <a:latin typeface="Times New Roman" pitchFamily="18" charset="0"/>
                    <a:ea typeface="+mn-ea"/>
                    <a:cs typeface="+mn-cs"/>
                  </a:rPr>
                  <a:t>Tek Faz</a:t>
                </a:r>
              </a:p>
            </p:txBody>
          </p:sp>
          <p:sp>
            <p:nvSpPr>
              <p:cNvPr id="10" name="Text Box 8">
                <a:extLst>
                  <a:ext uri="{FF2B5EF4-FFF2-40B4-BE49-F238E27FC236}">
                    <a16:creationId xmlns:a16="http://schemas.microsoft.com/office/drawing/2014/main" id="{4FCE1B97-1ECE-48D1-BCE2-A5A55D304CEB}"/>
                  </a:ext>
                </a:extLst>
              </p:cNvPr>
              <p:cNvSpPr txBox="1">
                <a:spLocks noChangeArrowheads="1"/>
              </p:cNvSpPr>
              <p:nvPr/>
            </p:nvSpPr>
            <p:spPr bwMode="auto">
              <a:xfrm>
                <a:off x="3969" y="799"/>
                <a:ext cx="127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2000" b="1" i="0" u="none" strike="noStrike" kern="1200" cap="none" spc="0" normalizeH="0" baseline="0" noProof="0">
                    <a:ln>
                      <a:noFill/>
                    </a:ln>
                    <a:solidFill>
                      <a:srgbClr val="0033CC"/>
                    </a:solidFill>
                    <a:effectLst/>
                    <a:uLnTx/>
                    <a:uFillTx/>
                    <a:latin typeface="Times New Roman" pitchFamily="18" charset="0"/>
                    <a:ea typeface="+mn-ea"/>
                    <a:cs typeface="+mn-cs"/>
                  </a:rPr>
                  <a:t>Üç Faz</a:t>
                </a:r>
              </a:p>
            </p:txBody>
          </p:sp>
          <p:sp>
            <p:nvSpPr>
              <p:cNvPr id="11" name="Text Box 9">
                <a:extLst>
                  <a:ext uri="{FF2B5EF4-FFF2-40B4-BE49-F238E27FC236}">
                    <a16:creationId xmlns:a16="http://schemas.microsoft.com/office/drawing/2014/main" id="{6359484E-50E7-4E53-8D3D-9DAA8D3A0E8A}"/>
                  </a:ext>
                </a:extLst>
              </p:cNvPr>
              <p:cNvSpPr txBox="1">
                <a:spLocks noChangeArrowheads="1"/>
              </p:cNvSpPr>
              <p:nvPr/>
            </p:nvSpPr>
            <p:spPr bwMode="auto">
              <a:xfrm>
                <a:off x="4195" y="1309"/>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800" b="1" i="0" u="none" strike="noStrike" kern="1200" cap="none" spc="0" normalizeH="0" baseline="0" noProof="0">
                    <a:ln>
                      <a:noFill/>
                    </a:ln>
                    <a:solidFill>
                      <a:srgbClr val="0033CC"/>
                    </a:solidFill>
                    <a:effectLst/>
                    <a:uLnTx/>
                    <a:uFillTx/>
                    <a:latin typeface="Times New Roman" pitchFamily="18" charset="0"/>
                    <a:ea typeface="+mn-ea"/>
                    <a:cs typeface="+mn-cs"/>
                  </a:rPr>
                  <a:t>Kahverengi</a:t>
                </a:r>
              </a:p>
            </p:txBody>
          </p:sp>
          <p:sp>
            <p:nvSpPr>
              <p:cNvPr id="12" name="Text Box 10">
                <a:extLst>
                  <a:ext uri="{FF2B5EF4-FFF2-40B4-BE49-F238E27FC236}">
                    <a16:creationId xmlns:a16="http://schemas.microsoft.com/office/drawing/2014/main" id="{D1D7E275-74A7-4C33-8B5B-D64FA1E4EB2B}"/>
                  </a:ext>
                </a:extLst>
              </p:cNvPr>
              <p:cNvSpPr txBox="1">
                <a:spLocks noChangeArrowheads="1"/>
              </p:cNvSpPr>
              <p:nvPr/>
            </p:nvSpPr>
            <p:spPr bwMode="auto">
              <a:xfrm>
                <a:off x="4150" y="1885"/>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800" b="1" i="0" u="none" strike="noStrike" kern="1200" cap="none" spc="0" normalizeH="0" baseline="0" noProof="0">
                    <a:ln>
                      <a:noFill/>
                    </a:ln>
                    <a:solidFill>
                      <a:srgbClr val="0033CC"/>
                    </a:solidFill>
                    <a:effectLst/>
                    <a:uLnTx/>
                    <a:uFillTx/>
                    <a:latin typeface="Times New Roman" pitchFamily="18" charset="0"/>
                    <a:ea typeface="+mn-ea"/>
                    <a:cs typeface="+mn-cs"/>
                  </a:rPr>
                  <a:t>Siyah</a:t>
                </a:r>
              </a:p>
            </p:txBody>
          </p:sp>
          <p:sp>
            <p:nvSpPr>
              <p:cNvPr id="13" name="Text Box 12">
                <a:extLst>
                  <a:ext uri="{FF2B5EF4-FFF2-40B4-BE49-F238E27FC236}">
                    <a16:creationId xmlns:a16="http://schemas.microsoft.com/office/drawing/2014/main" id="{3391DF72-75BA-4548-AB4C-913977D9346F}"/>
                  </a:ext>
                </a:extLst>
              </p:cNvPr>
              <p:cNvSpPr txBox="1">
                <a:spLocks noChangeArrowheads="1"/>
              </p:cNvSpPr>
              <p:nvPr/>
            </p:nvSpPr>
            <p:spPr bwMode="auto">
              <a:xfrm>
                <a:off x="4195" y="2437"/>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800" b="1" i="0" u="none" strike="noStrike" kern="1200" cap="none" spc="0" normalizeH="0" baseline="0" noProof="0">
                    <a:ln>
                      <a:noFill/>
                    </a:ln>
                    <a:solidFill>
                      <a:srgbClr val="0033CC"/>
                    </a:solidFill>
                    <a:effectLst/>
                    <a:uLnTx/>
                    <a:uFillTx/>
                    <a:latin typeface="Times New Roman" pitchFamily="18" charset="0"/>
                    <a:ea typeface="+mn-ea"/>
                    <a:cs typeface="+mn-cs"/>
                  </a:rPr>
                  <a:t>Gri</a:t>
                </a:r>
              </a:p>
            </p:txBody>
          </p:sp>
          <p:sp>
            <p:nvSpPr>
              <p:cNvPr id="14" name="Text Box 13">
                <a:extLst>
                  <a:ext uri="{FF2B5EF4-FFF2-40B4-BE49-F238E27FC236}">
                    <a16:creationId xmlns:a16="http://schemas.microsoft.com/office/drawing/2014/main" id="{A676CF50-BBD0-4AC7-A60E-06DD43714B5F}"/>
                  </a:ext>
                </a:extLst>
              </p:cNvPr>
              <p:cNvSpPr txBox="1">
                <a:spLocks noChangeArrowheads="1"/>
              </p:cNvSpPr>
              <p:nvPr/>
            </p:nvSpPr>
            <p:spPr bwMode="auto">
              <a:xfrm>
                <a:off x="2562" y="1929"/>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800" b="1" i="0" u="none" strike="noStrike" kern="1200" cap="none" spc="0" normalizeH="0" baseline="0" noProof="0">
                    <a:ln>
                      <a:noFill/>
                    </a:ln>
                    <a:solidFill>
                      <a:srgbClr val="0033CC"/>
                    </a:solidFill>
                    <a:effectLst/>
                    <a:uLnTx/>
                    <a:uFillTx/>
                    <a:latin typeface="Times New Roman" pitchFamily="18" charset="0"/>
                    <a:ea typeface="+mn-ea"/>
                    <a:cs typeface="+mn-cs"/>
                  </a:rPr>
                  <a:t>Kahverengi</a:t>
                </a:r>
              </a:p>
            </p:txBody>
          </p:sp>
          <p:sp>
            <p:nvSpPr>
              <p:cNvPr id="15" name="Text Box 14">
                <a:extLst>
                  <a:ext uri="{FF2B5EF4-FFF2-40B4-BE49-F238E27FC236}">
                    <a16:creationId xmlns:a16="http://schemas.microsoft.com/office/drawing/2014/main" id="{A17A8939-43A0-4CD2-84A9-4E8109243511}"/>
                  </a:ext>
                </a:extLst>
              </p:cNvPr>
              <p:cNvSpPr txBox="1">
                <a:spLocks noChangeArrowheads="1"/>
              </p:cNvSpPr>
              <p:nvPr/>
            </p:nvSpPr>
            <p:spPr bwMode="auto">
              <a:xfrm>
                <a:off x="3741" y="2927"/>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800" b="1" i="0" u="none" strike="noStrike" kern="1200" cap="none" spc="0" normalizeH="0" baseline="0" noProof="0">
                    <a:ln>
                      <a:noFill/>
                    </a:ln>
                    <a:solidFill>
                      <a:srgbClr val="0033CC"/>
                    </a:solidFill>
                    <a:effectLst/>
                    <a:uLnTx/>
                    <a:uFillTx/>
                    <a:latin typeface="Times New Roman" pitchFamily="18" charset="0"/>
                    <a:ea typeface="+mn-ea"/>
                    <a:cs typeface="+mn-cs"/>
                  </a:rPr>
                  <a:t>Mavi</a:t>
                </a:r>
              </a:p>
            </p:txBody>
          </p:sp>
          <p:sp>
            <p:nvSpPr>
              <p:cNvPr id="16" name="Text Box 15">
                <a:extLst>
                  <a:ext uri="{FF2B5EF4-FFF2-40B4-BE49-F238E27FC236}">
                    <a16:creationId xmlns:a16="http://schemas.microsoft.com/office/drawing/2014/main" id="{3F566251-3062-4859-B75D-223D31B94B4F}"/>
                  </a:ext>
                </a:extLst>
              </p:cNvPr>
              <p:cNvSpPr txBox="1">
                <a:spLocks noChangeArrowheads="1"/>
              </p:cNvSpPr>
              <p:nvPr/>
            </p:nvSpPr>
            <p:spPr bwMode="auto">
              <a:xfrm>
                <a:off x="1066" y="3003"/>
                <a:ext cx="9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600" b="1" i="0" u="none" strike="noStrike" kern="1200" cap="none" spc="0" normalizeH="0" baseline="0" noProof="0">
                    <a:ln>
                      <a:noFill/>
                    </a:ln>
                    <a:solidFill>
                      <a:srgbClr val="0033CC"/>
                    </a:solidFill>
                    <a:effectLst/>
                    <a:uLnTx/>
                    <a:uFillTx/>
                    <a:latin typeface="Times New Roman" pitchFamily="18" charset="0"/>
                    <a:ea typeface="+mn-ea"/>
                    <a:cs typeface="+mn-cs"/>
                  </a:rPr>
                  <a:t>Nötr kablosu</a:t>
                </a:r>
              </a:p>
            </p:txBody>
          </p:sp>
          <p:sp>
            <p:nvSpPr>
              <p:cNvPr id="17" name="Text Box 16">
                <a:extLst>
                  <a:ext uri="{FF2B5EF4-FFF2-40B4-BE49-F238E27FC236}">
                    <a16:creationId xmlns:a16="http://schemas.microsoft.com/office/drawing/2014/main" id="{DE94E27F-7892-4CDF-B31F-D3A3CED51B88}"/>
                  </a:ext>
                </a:extLst>
              </p:cNvPr>
              <p:cNvSpPr txBox="1">
                <a:spLocks noChangeArrowheads="1"/>
              </p:cNvSpPr>
              <p:nvPr/>
            </p:nvSpPr>
            <p:spPr bwMode="auto">
              <a:xfrm>
                <a:off x="1020" y="3536"/>
                <a:ext cx="1043" cy="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600" b="1" i="0" u="none" strike="noStrike" kern="1200" cap="none" spc="0" normalizeH="0" baseline="0" noProof="0">
                    <a:ln>
                      <a:noFill/>
                    </a:ln>
                    <a:solidFill>
                      <a:srgbClr val="0033CC"/>
                    </a:solidFill>
                    <a:effectLst/>
                    <a:uLnTx/>
                    <a:uFillTx/>
                    <a:latin typeface="Times New Roman" pitchFamily="18" charset="0"/>
                    <a:ea typeface="+mn-ea"/>
                    <a:cs typeface="+mn-cs"/>
                  </a:rPr>
                  <a:t>Toprak Kablosu</a:t>
                </a:r>
              </a:p>
            </p:txBody>
          </p:sp>
        </p:grpSp>
        <p:sp>
          <p:nvSpPr>
            <p:cNvPr id="7" name="Text Box 17">
              <a:extLst>
                <a:ext uri="{FF2B5EF4-FFF2-40B4-BE49-F238E27FC236}">
                  <a16:creationId xmlns:a16="http://schemas.microsoft.com/office/drawing/2014/main" id="{728C587D-FC26-4237-8E6A-382A03CF511B}"/>
                </a:ext>
              </a:extLst>
            </p:cNvPr>
            <p:cNvSpPr txBox="1">
              <a:spLocks noChangeArrowheads="1"/>
            </p:cNvSpPr>
            <p:nvPr/>
          </p:nvSpPr>
          <p:spPr bwMode="auto">
            <a:xfrm>
              <a:off x="4785" y="3427"/>
              <a:ext cx="63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b="1">
                  <a:solidFill>
                    <a:schemeClr val="tx1"/>
                  </a:solidFill>
                  <a:latin typeface="Times New Roman" panose="02020603050405020304" pitchFamily="18" charset="0"/>
                </a:defRPr>
              </a:lvl1pPr>
              <a:lvl2pPr marL="742950" indent="-285750">
                <a:defRPr sz="3600" b="1">
                  <a:solidFill>
                    <a:schemeClr val="tx1"/>
                  </a:solidFill>
                  <a:latin typeface="Times New Roman" panose="02020603050405020304" pitchFamily="18" charset="0"/>
                </a:defRPr>
              </a:lvl2pPr>
              <a:lvl3pPr marL="1143000" indent="-228600">
                <a:defRPr sz="3600" b="1">
                  <a:solidFill>
                    <a:schemeClr val="tx1"/>
                  </a:solidFill>
                  <a:latin typeface="Times New Roman" panose="02020603050405020304" pitchFamily="18" charset="0"/>
                </a:defRPr>
              </a:lvl3pPr>
              <a:lvl4pPr marL="1600200" indent="-228600">
                <a:defRPr sz="3600" b="1">
                  <a:solidFill>
                    <a:schemeClr val="tx1"/>
                  </a:solidFill>
                  <a:latin typeface="Times New Roman" panose="02020603050405020304" pitchFamily="18" charset="0"/>
                </a:defRPr>
              </a:lvl4pPr>
              <a:lvl5pPr marL="2057400" indent="-228600">
                <a:defRPr sz="3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b="1">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altLang="tr-TR" sz="1600" b="1" i="0" u="none" strike="noStrike" kern="1200" cap="none" spc="0" normalizeH="0" baseline="0" noProof="0">
                  <a:ln>
                    <a:noFill/>
                  </a:ln>
                  <a:solidFill>
                    <a:srgbClr val="0033CC"/>
                  </a:solidFill>
                  <a:effectLst/>
                  <a:uLnTx/>
                  <a:uFillTx/>
                  <a:latin typeface="Times New Roman" pitchFamily="18" charset="0"/>
                  <a:ea typeface="+mn-ea"/>
                  <a:cs typeface="+mn-cs"/>
                </a:rPr>
                <a:t>Yeşil-Sarı</a:t>
              </a:r>
            </a:p>
          </p:txBody>
        </p:sp>
      </p:grpSp>
    </p:spTree>
    <p:extLst>
      <p:ext uri="{BB962C8B-B14F-4D97-AF65-F5344CB8AC3E}">
        <p14:creationId xmlns:p14="http://schemas.microsoft.com/office/powerpoint/2010/main" val="406081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179388" y="5300663"/>
            <a:ext cx="1268412" cy="1008062"/>
          </a:xfrm>
          <a:prstGeom prst="rect">
            <a:avLst/>
          </a:prstGeom>
          <a:solidFill>
            <a:schemeClr val="bg1"/>
          </a:solidFill>
          <a:ln w="254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Sistemi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kontrol et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rPr>
              <a:t>ve Yönet</a:t>
            </a:r>
            <a:endParaRPr kumimoji="0" lang="en-GB" sz="1800" b="1" i="0" u="none" strike="noStrike" kern="1200" cap="none" spc="0" normalizeH="0" baseline="0" noProof="0">
              <a:ln>
                <a:noFill/>
              </a:ln>
              <a:solidFill>
                <a:srgbClr val="FFFFFF"/>
              </a:solidFill>
              <a:effectLst/>
              <a:uLnTx/>
              <a:uFillTx/>
              <a:latin typeface="Arial" pitchFamily="34" charset="0"/>
              <a:ea typeface="+mn-ea"/>
              <a:cs typeface="Times New Roman" pitchFamily="18" charset="0"/>
            </a:endParaRPr>
          </a:p>
        </p:txBody>
      </p:sp>
      <p:sp>
        <p:nvSpPr>
          <p:cNvPr id="427012" name="Rectangle 4"/>
          <p:cNvSpPr>
            <a:spLocks noChangeArrowheads="1"/>
          </p:cNvSpPr>
          <p:nvPr/>
        </p:nvSpPr>
        <p:spPr bwMode="auto">
          <a:xfrm>
            <a:off x="100013" y="4868863"/>
            <a:ext cx="1592262" cy="287337"/>
          </a:xfrm>
          <a:prstGeom prst="rect">
            <a:avLst/>
          </a:prstGeom>
          <a:solidFill>
            <a:schemeClr val="bg1"/>
          </a:solidFill>
          <a:ln w="254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Tehlikeleri azalt</a:t>
            </a:r>
            <a:endParaRPr kumimoji="0" lang="en-GB" sz="16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427013" name="Rectangle 5"/>
          <p:cNvSpPr>
            <a:spLocks noChangeArrowheads="1"/>
          </p:cNvSpPr>
          <p:nvPr/>
        </p:nvSpPr>
        <p:spPr bwMode="auto">
          <a:xfrm>
            <a:off x="6804248" y="5516563"/>
            <a:ext cx="2266950" cy="935037"/>
          </a:xfrm>
          <a:prstGeom prst="rect">
            <a:avLst/>
          </a:prstGeom>
          <a:solidFill>
            <a:schemeClr val="bg1"/>
          </a:solidFill>
          <a:ln w="254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Olayları irdele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Kazanın kök  nedenini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araştır.</a:t>
            </a:r>
            <a:endParaRPr kumimoji="0" lang="en-GB" sz="18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sp>
        <p:nvSpPr>
          <p:cNvPr id="427014" name="Text Box 6"/>
          <p:cNvSpPr txBox="1">
            <a:spLocks noChangeArrowheads="1"/>
          </p:cNvSpPr>
          <p:nvPr/>
        </p:nvSpPr>
        <p:spPr bwMode="auto">
          <a:xfrm>
            <a:off x="1403350" y="354013"/>
            <a:ext cx="5413375" cy="554037"/>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0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rPr>
              <a:t>Kazanın meydana gelme analizi</a:t>
            </a:r>
            <a:endParaRPr kumimoji="0" lang="en-US" sz="3000" b="1" i="0" u="none" strike="noStrike" kern="1200" cap="none" spc="0" normalizeH="0" baseline="0" noProof="0">
              <a:ln>
                <a:noFill/>
              </a:ln>
              <a:solidFill>
                <a:srgbClr val="FFFFFF"/>
              </a:solidFill>
              <a:effectLst/>
              <a:uLnTx/>
              <a:uFillTx/>
              <a:latin typeface="Times New Roman" pitchFamily="18" charset="0"/>
              <a:ea typeface="+mn-ea"/>
              <a:cs typeface="Times New Roman" pitchFamily="18" charset="0"/>
            </a:endParaRPr>
          </a:p>
        </p:txBody>
      </p:sp>
      <p:grpSp>
        <p:nvGrpSpPr>
          <p:cNvPr id="2" name="Group 7"/>
          <p:cNvGrpSpPr>
            <a:grpSpLocks/>
          </p:cNvGrpSpPr>
          <p:nvPr/>
        </p:nvGrpSpPr>
        <p:grpSpPr bwMode="auto">
          <a:xfrm>
            <a:off x="4140200" y="2907507"/>
            <a:ext cx="1490662" cy="1385094"/>
            <a:chOff x="2654" y="1570"/>
            <a:chExt cx="634" cy="590"/>
          </a:xfrm>
        </p:grpSpPr>
        <p:sp>
          <p:nvSpPr>
            <p:cNvPr id="44134" name="Freeform 8"/>
            <p:cNvSpPr>
              <a:spLocks/>
            </p:cNvSpPr>
            <p:nvPr/>
          </p:nvSpPr>
          <p:spPr bwMode="auto">
            <a:xfrm>
              <a:off x="2654" y="1570"/>
              <a:ext cx="634" cy="590"/>
            </a:xfrm>
            <a:custGeom>
              <a:avLst/>
              <a:gdLst>
                <a:gd name="T0" fmla="*/ 1 w 1238"/>
                <a:gd name="T1" fmla="*/ 1 h 904"/>
                <a:gd name="T2" fmla="*/ 1 w 1238"/>
                <a:gd name="T3" fmla="*/ 1 h 904"/>
                <a:gd name="T4" fmla="*/ 1 w 1238"/>
                <a:gd name="T5" fmla="*/ 1 h 904"/>
                <a:gd name="T6" fmla="*/ 1 w 1238"/>
                <a:gd name="T7" fmla="*/ 1 h 904"/>
                <a:gd name="T8" fmla="*/ 1 w 1238"/>
                <a:gd name="T9" fmla="*/ 1 h 904"/>
                <a:gd name="T10" fmla="*/ 1 w 1238"/>
                <a:gd name="T11" fmla="*/ 1 h 904"/>
                <a:gd name="T12" fmla="*/ 1 w 1238"/>
                <a:gd name="T13" fmla="*/ 1 h 904"/>
                <a:gd name="T14" fmla="*/ 0 w 1238"/>
                <a:gd name="T15" fmla="*/ 1 h 904"/>
                <a:gd name="T16" fmla="*/ 1 w 1238"/>
                <a:gd name="T17" fmla="*/ 1 h 904"/>
                <a:gd name="T18" fmla="*/ 1 w 1238"/>
                <a:gd name="T19" fmla="*/ 1 h 904"/>
                <a:gd name="T20" fmla="*/ 1 w 1238"/>
                <a:gd name="T21" fmla="*/ 1 h 904"/>
                <a:gd name="T22" fmla="*/ 1 w 1238"/>
                <a:gd name="T23" fmla="*/ 1 h 904"/>
                <a:gd name="T24" fmla="*/ 1 w 1238"/>
                <a:gd name="T25" fmla="*/ 1 h 904"/>
                <a:gd name="T26" fmla="*/ 1 w 1238"/>
                <a:gd name="T27" fmla="*/ 1 h 904"/>
                <a:gd name="T28" fmla="*/ 1 w 1238"/>
                <a:gd name="T29" fmla="*/ 1 h 904"/>
                <a:gd name="T30" fmla="*/ 1 w 1238"/>
                <a:gd name="T31" fmla="*/ 1 h 904"/>
                <a:gd name="T32" fmla="*/ 1 w 1238"/>
                <a:gd name="T33" fmla="*/ 1 h 904"/>
                <a:gd name="T34" fmla="*/ 1 w 1238"/>
                <a:gd name="T35" fmla="*/ 1 h 904"/>
                <a:gd name="T36" fmla="*/ 1 w 1238"/>
                <a:gd name="T37" fmla="*/ 1 h 904"/>
                <a:gd name="T38" fmla="*/ 1 w 1238"/>
                <a:gd name="T39" fmla="*/ 1 h 904"/>
                <a:gd name="T40" fmla="*/ 1 w 1238"/>
                <a:gd name="T41" fmla="*/ 1 h 904"/>
                <a:gd name="T42" fmla="*/ 1 w 1238"/>
                <a:gd name="T43" fmla="*/ 1 h 904"/>
                <a:gd name="T44" fmla="*/ 1 w 1238"/>
                <a:gd name="T45" fmla="*/ 1 h 904"/>
                <a:gd name="T46" fmla="*/ 1 w 1238"/>
                <a:gd name="T47" fmla="*/ 1 h 904"/>
                <a:gd name="T48" fmla="*/ 1 w 1238"/>
                <a:gd name="T49" fmla="*/ 1 h 904"/>
                <a:gd name="T50" fmla="*/ 1 w 1238"/>
                <a:gd name="T51" fmla="*/ 1 h 904"/>
                <a:gd name="T52" fmla="*/ 1 w 1238"/>
                <a:gd name="T53" fmla="*/ 1 h 904"/>
                <a:gd name="T54" fmla="*/ 1 w 1238"/>
                <a:gd name="T55" fmla="*/ 0 h 904"/>
                <a:gd name="T56" fmla="*/ 1 w 1238"/>
                <a:gd name="T57" fmla="*/ 1 h 9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38"/>
                <a:gd name="T88" fmla="*/ 0 h 904"/>
                <a:gd name="T89" fmla="*/ 1238 w 1238"/>
                <a:gd name="T90" fmla="*/ 904 h 9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38" h="904">
                  <a:moveTo>
                    <a:pt x="657" y="182"/>
                  </a:moveTo>
                  <a:lnTo>
                    <a:pt x="558" y="79"/>
                  </a:lnTo>
                  <a:lnTo>
                    <a:pt x="490" y="268"/>
                  </a:lnTo>
                  <a:lnTo>
                    <a:pt x="258" y="153"/>
                  </a:lnTo>
                  <a:lnTo>
                    <a:pt x="308" y="327"/>
                  </a:lnTo>
                  <a:lnTo>
                    <a:pt x="68" y="347"/>
                  </a:lnTo>
                  <a:lnTo>
                    <a:pt x="226" y="486"/>
                  </a:lnTo>
                  <a:lnTo>
                    <a:pt x="0" y="539"/>
                  </a:lnTo>
                  <a:lnTo>
                    <a:pt x="191" y="642"/>
                  </a:lnTo>
                  <a:lnTo>
                    <a:pt x="74" y="746"/>
                  </a:lnTo>
                  <a:lnTo>
                    <a:pt x="276" y="763"/>
                  </a:lnTo>
                  <a:lnTo>
                    <a:pt x="282" y="904"/>
                  </a:lnTo>
                  <a:lnTo>
                    <a:pt x="431" y="759"/>
                  </a:lnTo>
                  <a:lnTo>
                    <a:pt x="498" y="825"/>
                  </a:lnTo>
                  <a:lnTo>
                    <a:pt x="565" y="728"/>
                  </a:lnTo>
                  <a:lnTo>
                    <a:pt x="665" y="789"/>
                  </a:lnTo>
                  <a:lnTo>
                    <a:pt x="698" y="666"/>
                  </a:lnTo>
                  <a:lnTo>
                    <a:pt x="857" y="728"/>
                  </a:lnTo>
                  <a:lnTo>
                    <a:pt x="839" y="601"/>
                  </a:lnTo>
                  <a:lnTo>
                    <a:pt x="1081" y="654"/>
                  </a:lnTo>
                  <a:lnTo>
                    <a:pt x="938" y="515"/>
                  </a:lnTo>
                  <a:lnTo>
                    <a:pt x="1047" y="472"/>
                  </a:lnTo>
                  <a:lnTo>
                    <a:pt x="974" y="393"/>
                  </a:lnTo>
                  <a:lnTo>
                    <a:pt x="1238" y="277"/>
                  </a:lnTo>
                  <a:lnTo>
                    <a:pt x="938" y="274"/>
                  </a:lnTo>
                  <a:lnTo>
                    <a:pt x="1032" y="133"/>
                  </a:lnTo>
                  <a:lnTo>
                    <a:pt x="833" y="242"/>
                  </a:lnTo>
                  <a:lnTo>
                    <a:pt x="847" y="0"/>
                  </a:lnTo>
                  <a:lnTo>
                    <a:pt x="657" y="182"/>
                  </a:lnTo>
                  <a:close/>
                </a:path>
              </a:pathLst>
            </a:custGeom>
            <a:solidFill>
              <a:srgbClr val="FF0000"/>
            </a:solidFill>
            <a:ln w="9525">
              <a:solidFill>
                <a:srgbClr val="8383AD"/>
              </a:solidFill>
              <a:prstDash val="solid"/>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35" name="Rectangle 9"/>
            <p:cNvSpPr>
              <a:spLocks noChangeArrowheads="1"/>
            </p:cNvSpPr>
            <p:nvPr/>
          </p:nvSpPr>
          <p:spPr bwMode="auto">
            <a:xfrm>
              <a:off x="2757" y="1759"/>
              <a:ext cx="36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12121C"/>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err="1">
                  <a:ln>
                    <a:noFill/>
                  </a:ln>
                  <a:solidFill>
                    <a:srgbClr val="12121C"/>
                  </a:solidFill>
                  <a:effectLst/>
                  <a:uLnTx/>
                  <a:uFillTx/>
                  <a:latin typeface="Arial" pitchFamily="34" charset="0"/>
                  <a:ea typeface="+mn-ea"/>
                  <a:cs typeface="+mn-cs"/>
                </a:rPr>
                <a:t>İş</a:t>
              </a:r>
              <a:r>
                <a:rPr kumimoji="0" lang="en-US" sz="1400" b="1" i="0" u="none" strike="noStrike" kern="1200" cap="none" spc="0" normalizeH="0" baseline="0" noProof="0" dirty="0">
                  <a:ln>
                    <a:noFill/>
                  </a:ln>
                  <a:solidFill>
                    <a:srgbClr val="12121C"/>
                  </a:solidFill>
                  <a:effectLst/>
                  <a:uLnTx/>
                  <a:uFillTx/>
                  <a:latin typeface="Arial" pitchFamily="34" charset="0"/>
                  <a:ea typeface="+mn-ea"/>
                  <a:cs typeface="+mn-cs"/>
                </a:rPr>
                <a:t> </a:t>
              </a:r>
              <a:r>
                <a:rPr kumimoji="0" lang="en-US" sz="1400" b="1" i="0" u="none" strike="noStrike" kern="1200" cap="none" spc="0" normalizeH="0" baseline="0" noProof="0" dirty="0" err="1">
                  <a:ln>
                    <a:noFill/>
                  </a:ln>
                  <a:solidFill>
                    <a:srgbClr val="12121C"/>
                  </a:solidFill>
                  <a:effectLst/>
                  <a:uLnTx/>
                  <a:uFillTx/>
                  <a:latin typeface="Arial" pitchFamily="34" charset="0"/>
                  <a:ea typeface="+mn-ea"/>
                  <a:cs typeface="+mn-cs"/>
                </a:rPr>
                <a:t>kazası</a:t>
              </a:r>
              <a:endParaRPr kumimoji="0" lang="en-US" sz="1400" b="1" i="0" u="none" strike="noStrike" kern="1200" cap="none" spc="0" normalizeH="0" baseline="0" noProof="0" dirty="0">
                <a:ln>
                  <a:noFill/>
                </a:ln>
                <a:solidFill>
                  <a:srgbClr val="12121C"/>
                </a:solidFill>
                <a:effectLst/>
                <a:uLnTx/>
                <a:uFillTx/>
                <a:latin typeface="Arial" pitchFamily="34" charset="0"/>
                <a:ea typeface="+mn-ea"/>
                <a:cs typeface="+mn-cs"/>
              </a:endParaRPr>
            </a:p>
          </p:txBody>
        </p:sp>
      </p:grpSp>
      <p:sp>
        <p:nvSpPr>
          <p:cNvPr id="427018" name="Text Box 10"/>
          <p:cNvSpPr txBox="1">
            <a:spLocks noChangeArrowheads="1"/>
          </p:cNvSpPr>
          <p:nvPr/>
        </p:nvSpPr>
        <p:spPr bwMode="auto">
          <a:xfrm>
            <a:off x="6588125" y="1773238"/>
            <a:ext cx="1512888" cy="650875"/>
          </a:xfrm>
          <a:prstGeom prst="rect">
            <a:avLst/>
          </a:prstGeom>
          <a:solidFill>
            <a:schemeClr val="accent2"/>
          </a:solidFill>
          <a:ln w="9525" algn="ctr">
            <a:solidFill>
              <a:schemeClr val="tx1"/>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mn-cs"/>
              </a:rPr>
              <a:t>TEHLİKELİ DAVRANIŞ</a:t>
            </a:r>
            <a:endParaRPr kumimoji="0" lang="en-US" sz="18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27019" name="Rectangle 11"/>
          <p:cNvSpPr>
            <a:spLocks noChangeArrowheads="1"/>
          </p:cNvSpPr>
          <p:nvPr/>
        </p:nvSpPr>
        <p:spPr bwMode="auto">
          <a:xfrm>
            <a:off x="5895975" y="1498600"/>
            <a:ext cx="144463" cy="503238"/>
          </a:xfrm>
          <a:prstGeom prst="rect">
            <a:avLst/>
          </a:prstGeom>
          <a:solidFill>
            <a:schemeClr val="hlink"/>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20" name="AutoShape 12"/>
          <p:cNvSpPr>
            <a:spLocks noChangeArrowheads="1"/>
          </p:cNvSpPr>
          <p:nvPr/>
        </p:nvSpPr>
        <p:spPr bwMode="auto">
          <a:xfrm>
            <a:off x="6011863" y="1873250"/>
            <a:ext cx="576262" cy="447675"/>
          </a:xfrm>
          <a:prstGeom prst="leftArrow">
            <a:avLst>
              <a:gd name="adj1" fmla="val 50000"/>
              <a:gd name="adj2" fmla="val 32181"/>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21" name="Rectangle 13"/>
          <p:cNvSpPr>
            <a:spLocks noChangeArrowheads="1"/>
          </p:cNvSpPr>
          <p:nvPr/>
        </p:nvSpPr>
        <p:spPr bwMode="auto">
          <a:xfrm>
            <a:off x="5910263" y="2176463"/>
            <a:ext cx="144462" cy="503237"/>
          </a:xfrm>
          <a:prstGeom prst="rect">
            <a:avLst/>
          </a:prstGeom>
          <a:solidFill>
            <a:schemeClr val="hlink"/>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22" name="AutoShape 14"/>
          <p:cNvSpPr>
            <a:spLocks noChangeArrowheads="1"/>
          </p:cNvSpPr>
          <p:nvPr/>
        </p:nvSpPr>
        <p:spPr bwMode="auto">
          <a:xfrm rot="10800000">
            <a:off x="5364163" y="1989138"/>
            <a:ext cx="574675"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23" name="Text Box 15"/>
          <p:cNvSpPr txBox="1">
            <a:spLocks noChangeArrowheads="1"/>
          </p:cNvSpPr>
          <p:nvPr/>
        </p:nvSpPr>
        <p:spPr bwMode="auto">
          <a:xfrm>
            <a:off x="1403350" y="1773238"/>
            <a:ext cx="1439863" cy="650875"/>
          </a:xfrm>
          <a:prstGeom prst="rect">
            <a:avLst/>
          </a:prstGeom>
          <a:solidFill>
            <a:srgbClr val="FF0000"/>
          </a:solidFill>
          <a:ln w="9525" algn="ctr">
            <a:solidFill>
              <a:schemeClr val="tx1"/>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mn-cs"/>
              </a:rPr>
              <a:t>TEHLİKELİ ORTAM</a:t>
            </a:r>
            <a:endParaRPr kumimoji="0" lang="en-US" sz="1800" b="1"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27024" name="AutoShape 16"/>
          <p:cNvSpPr>
            <a:spLocks noChangeArrowheads="1"/>
          </p:cNvSpPr>
          <p:nvPr/>
        </p:nvSpPr>
        <p:spPr bwMode="auto">
          <a:xfrm>
            <a:off x="2828925" y="1874838"/>
            <a:ext cx="576263" cy="490537"/>
          </a:xfrm>
          <a:prstGeom prst="rightArrow">
            <a:avLst>
              <a:gd name="adj1" fmla="val 50000"/>
              <a:gd name="adj2" fmla="val 33230"/>
            </a:avLst>
          </a:pr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3" name="Group 17"/>
          <p:cNvGrpSpPr>
            <a:grpSpLocks/>
          </p:cNvGrpSpPr>
          <p:nvPr/>
        </p:nvGrpSpPr>
        <p:grpSpPr bwMode="auto">
          <a:xfrm>
            <a:off x="3346450" y="1484313"/>
            <a:ext cx="174625" cy="1223962"/>
            <a:chOff x="2108" y="935"/>
            <a:chExt cx="110" cy="771"/>
          </a:xfrm>
        </p:grpSpPr>
        <p:sp>
          <p:nvSpPr>
            <p:cNvPr id="44132" name="Rectangle 18"/>
            <p:cNvSpPr>
              <a:spLocks noChangeArrowheads="1"/>
            </p:cNvSpPr>
            <p:nvPr/>
          </p:nvSpPr>
          <p:spPr bwMode="auto">
            <a:xfrm>
              <a:off x="2108" y="935"/>
              <a:ext cx="91" cy="317"/>
            </a:xfrm>
            <a:prstGeom prst="rect">
              <a:avLst/>
            </a:prstGeom>
            <a:solidFill>
              <a:schemeClr val="hlink"/>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3333CC"/>
                </a:solidFill>
                <a:effectLst/>
                <a:uLnTx/>
                <a:uFillTx/>
                <a:latin typeface="Arial" pitchFamily="34" charset="0"/>
                <a:ea typeface="+mn-ea"/>
                <a:cs typeface="+mn-cs"/>
              </a:endParaRPr>
            </a:p>
          </p:txBody>
        </p:sp>
        <p:sp>
          <p:nvSpPr>
            <p:cNvPr id="44133" name="Rectangle 19"/>
            <p:cNvSpPr>
              <a:spLocks noChangeArrowheads="1"/>
            </p:cNvSpPr>
            <p:nvPr/>
          </p:nvSpPr>
          <p:spPr bwMode="auto">
            <a:xfrm>
              <a:off x="2127" y="1389"/>
              <a:ext cx="91" cy="317"/>
            </a:xfrm>
            <a:prstGeom prst="rect">
              <a:avLst/>
            </a:prstGeom>
            <a:solidFill>
              <a:schemeClr val="hlink"/>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800" b="1" i="0" u="none" strike="noStrike" kern="1200" cap="none" spc="0" normalizeH="0" baseline="0" noProof="0">
                <a:ln>
                  <a:noFill/>
                </a:ln>
                <a:solidFill>
                  <a:srgbClr val="3333CC"/>
                </a:solidFill>
                <a:effectLst/>
                <a:uLnTx/>
                <a:uFillTx/>
                <a:latin typeface="Arial" pitchFamily="34" charset="0"/>
                <a:ea typeface="+mn-ea"/>
                <a:cs typeface="+mn-cs"/>
              </a:endParaRPr>
            </a:p>
          </p:txBody>
        </p:sp>
      </p:grpSp>
      <p:sp>
        <p:nvSpPr>
          <p:cNvPr id="427030" name="AutoShape 22"/>
          <p:cNvSpPr>
            <a:spLocks noChangeArrowheads="1"/>
          </p:cNvSpPr>
          <p:nvPr/>
        </p:nvSpPr>
        <p:spPr bwMode="auto">
          <a:xfrm rot="10800000">
            <a:off x="4859338" y="2062163"/>
            <a:ext cx="433387" cy="287337"/>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31" name="Text Box 23"/>
          <p:cNvSpPr txBox="1">
            <a:spLocks noChangeArrowheads="1"/>
          </p:cNvSpPr>
          <p:nvPr/>
        </p:nvSpPr>
        <p:spPr bwMode="auto">
          <a:xfrm>
            <a:off x="323850" y="2492375"/>
            <a:ext cx="2447925" cy="830263"/>
          </a:xfrm>
          <a:prstGeom prst="rect">
            <a:avLst/>
          </a:prstGeom>
          <a:solidFill>
            <a:schemeClr val="bg1"/>
          </a:solidFill>
          <a:ln w="28575">
            <a:solidFill>
              <a:srgbClr val="3333CC"/>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a:ln>
                  <a:noFill/>
                </a:ln>
                <a:solidFill>
                  <a:srgbClr val="FFFFFF"/>
                </a:solidFill>
                <a:effectLst/>
                <a:uLnTx/>
                <a:uFillTx/>
                <a:latin typeface="Arial" pitchFamily="34" charset="0"/>
                <a:ea typeface="+mn-ea"/>
                <a:cs typeface="+mn-cs"/>
              </a:rPr>
              <a:t>Ortamda tehlikeleri yok edici veya azaltıcı önlemler alınır</a:t>
            </a:r>
          </a:p>
        </p:txBody>
      </p:sp>
      <p:sp>
        <p:nvSpPr>
          <p:cNvPr id="427032" name="Text Box 24"/>
          <p:cNvSpPr txBox="1">
            <a:spLocks noChangeArrowheads="1"/>
          </p:cNvSpPr>
          <p:nvPr/>
        </p:nvSpPr>
        <p:spPr bwMode="auto">
          <a:xfrm>
            <a:off x="6192838" y="2565400"/>
            <a:ext cx="2700337" cy="1169988"/>
          </a:xfrm>
          <a:prstGeom prst="rect">
            <a:avLst/>
          </a:prstGeom>
          <a:solidFill>
            <a:schemeClr val="bg1"/>
          </a:solidFill>
          <a:ln w="28575">
            <a:solidFill>
              <a:srgbClr val="3333CC"/>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Eğitimler verilir</a:t>
            </a:r>
          </a:p>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Prosedürler yazılır</a:t>
            </a:r>
          </a:p>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Talimatlar yazılır</a:t>
            </a:r>
          </a:p>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Kontrol edilir</a:t>
            </a:r>
          </a:p>
          <a:p>
            <a:pPr marL="0" marR="0" lvl="0" indent="0" algn="ctr" defTabSz="914400" rtl="0" eaLnBrk="1" fontAlgn="base" latinLnBrk="0" hangingPunct="1">
              <a:lnSpc>
                <a:spcPct val="100000"/>
              </a:lnSpc>
              <a:spcBef>
                <a:spcPct val="0"/>
              </a:spcBef>
              <a:spcAft>
                <a:spcPct val="0"/>
              </a:spcAft>
              <a:buClrTx/>
              <a:buSzTx/>
              <a:buFontTx/>
              <a:buChar char="•"/>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İşbaşı eğitimleri verilir</a:t>
            </a:r>
          </a:p>
        </p:txBody>
      </p:sp>
      <p:cxnSp>
        <p:nvCxnSpPr>
          <p:cNvPr id="427033" name="AutoShape 25"/>
          <p:cNvCxnSpPr>
            <a:cxnSpLocks noChangeShapeType="1"/>
            <a:stCxn id="427032" idx="1"/>
            <a:endCxn id="427021" idx="2"/>
          </p:cNvCxnSpPr>
          <p:nvPr/>
        </p:nvCxnSpPr>
        <p:spPr bwMode="auto">
          <a:xfrm rot="10800000">
            <a:off x="5983288" y="2679700"/>
            <a:ext cx="209550" cy="469900"/>
          </a:xfrm>
          <a:prstGeom prst="bentConnector2">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427034" name="AutoShape 26"/>
          <p:cNvCxnSpPr>
            <a:cxnSpLocks noChangeShapeType="1"/>
            <a:stCxn id="427031" idx="3"/>
            <a:endCxn id="44133" idx="2"/>
          </p:cNvCxnSpPr>
          <p:nvPr/>
        </p:nvCxnSpPr>
        <p:spPr bwMode="auto">
          <a:xfrm flipV="1">
            <a:off x="2771775" y="2708275"/>
            <a:ext cx="677863" cy="200025"/>
          </a:xfrm>
          <a:prstGeom prst="bentConnector2">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427035" name="Text Box 27"/>
          <p:cNvSpPr txBox="1">
            <a:spLocks noChangeArrowheads="1"/>
          </p:cNvSpPr>
          <p:nvPr/>
        </p:nvSpPr>
        <p:spPr bwMode="auto">
          <a:xfrm>
            <a:off x="1908175" y="4293096"/>
            <a:ext cx="4608041" cy="1815882"/>
          </a:xfrm>
          <a:prstGeom prst="rect">
            <a:avLst/>
          </a:prstGeom>
          <a:solidFill>
            <a:schemeClr val="accent1"/>
          </a:solidFill>
          <a:ln w="38100">
            <a:solidFill>
              <a:schemeClr val="accent2"/>
            </a:solid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Arial" pitchFamily="34" charset="0"/>
                <a:ea typeface="+mn-ea"/>
                <a:cs typeface="+mn-cs"/>
              </a:rPr>
              <a:t>KAZA  SONRASI  ANALİZİ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Arial" pitchFamily="34" charset="0"/>
                <a:ea typeface="+mn-ea"/>
                <a:cs typeface="+mn-cs"/>
              </a:rPr>
              <a:t>Bu kaza mahallinde daha önce;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Times New Roman" pitchFamily="18" charset="0"/>
                <a:ea typeface="+mn-ea"/>
                <a:cs typeface="+mn-cs"/>
              </a:rPr>
              <a:t>Risk analizi yapılmış mı?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Times New Roman" pitchFamily="18" charset="0"/>
                <a:ea typeface="+mn-ea"/>
                <a:cs typeface="+mn-cs"/>
              </a:rPr>
              <a:t>Kaza neden meydana geldi?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Arial" pitchFamily="34" charset="0"/>
                <a:ea typeface="+mn-ea"/>
                <a:cs typeface="+mn-cs"/>
              </a:rPr>
              <a:t>Kabul edilebilir riskten mi? </a:t>
            </a:r>
            <a:r>
              <a:rPr kumimoji="0" lang="tr-TR" sz="1400" b="1" i="0" u="none" strike="noStrike" kern="1200" cap="none" spc="0" normalizeH="0" baseline="0" noProof="0" dirty="0">
                <a:ln>
                  <a:noFill/>
                </a:ln>
                <a:solidFill>
                  <a:srgbClr val="000066"/>
                </a:solidFill>
                <a:effectLst/>
                <a:uLnTx/>
                <a:uFillTx/>
                <a:latin typeface="Arial" pitchFamily="34" charset="0"/>
                <a:ea typeface="+mn-ea"/>
                <a:cs typeface="+mn-cs"/>
              </a:rPr>
              <a:t>Kaynaklandı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Arial" pitchFamily="34" charset="0"/>
                <a:ea typeface="+mn-ea"/>
                <a:cs typeface="+mn-cs"/>
              </a:rPr>
              <a:t>Görülemeyen bir tehlikeden mi? </a:t>
            </a:r>
            <a:r>
              <a:rPr kumimoji="0" lang="tr-TR" sz="1400" b="1" i="0" u="none" strike="noStrike" kern="1200" cap="none" spc="0" normalizeH="0" baseline="0" noProof="0" dirty="0">
                <a:ln>
                  <a:noFill/>
                </a:ln>
                <a:solidFill>
                  <a:srgbClr val="000066"/>
                </a:solidFill>
                <a:effectLst/>
                <a:uLnTx/>
                <a:uFillTx/>
                <a:latin typeface="Arial" pitchFamily="34" charset="0"/>
                <a:ea typeface="+mn-ea"/>
                <a:cs typeface="+mn-cs"/>
              </a:rPr>
              <a:t>Kaynaklandı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dirty="0">
                <a:ln>
                  <a:noFill/>
                </a:ln>
                <a:solidFill>
                  <a:srgbClr val="000066"/>
                </a:solidFill>
                <a:effectLst/>
                <a:uLnTx/>
                <a:uFillTx/>
                <a:latin typeface="Arial" pitchFamily="34" charset="0"/>
                <a:ea typeface="+mn-ea"/>
                <a:cs typeface="+mn-cs"/>
              </a:rPr>
              <a:t>Kurulan sistemden mi? </a:t>
            </a:r>
            <a:r>
              <a:rPr kumimoji="0" lang="tr-TR" sz="1400" b="1" i="0" u="none" strike="noStrike" kern="1200" cap="none" spc="0" normalizeH="0" baseline="0" noProof="0" dirty="0">
                <a:ln>
                  <a:noFill/>
                </a:ln>
                <a:solidFill>
                  <a:srgbClr val="000066"/>
                </a:solidFill>
                <a:effectLst/>
                <a:uLnTx/>
                <a:uFillTx/>
                <a:latin typeface="Arial" pitchFamily="34" charset="0"/>
                <a:ea typeface="+mn-ea"/>
                <a:cs typeface="+mn-cs"/>
              </a:rPr>
              <a:t>kaynaklandı</a:t>
            </a:r>
          </a:p>
        </p:txBody>
      </p:sp>
      <p:sp>
        <p:nvSpPr>
          <p:cNvPr id="427036" name="Text Box 28"/>
          <p:cNvSpPr txBox="1">
            <a:spLocks noChangeArrowheads="1"/>
          </p:cNvSpPr>
          <p:nvPr/>
        </p:nvSpPr>
        <p:spPr bwMode="auto">
          <a:xfrm>
            <a:off x="4067175" y="981075"/>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mn-cs"/>
              </a:rPr>
              <a:t>Önlemler</a:t>
            </a:r>
          </a:p>
        </p:txBody>
      </p:sp>
      <p:cxnSp>
        <p:nvCxnSpPr>
          <p:cNvPr id="427037" name="AutoShape 29"/>
          <p:cNvCxnSpPr>
            <a:cxnSpLocks noChangeShapeType="1"/>
            <a:stCxn id="427036" idx="3"/>
            <a:endCxn id="427019" idx="0"/>
          </p:cNvCxnSpPr>
          <p:nvPr/>
        </p:nvCxnSpPr>
        <p:spPr bwMode="auto">
          <a:xfrm>
            <a:off x="5292725" y="1165225"/>
            <a:ext cx="676275" cy="323850"/>
          </a:xfrm>
          <a:prstGeom prst="bentConnector2">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427038" name="AutoShape 30"/>
          <p:cNvCxnSpPr>
            <a:cxnSpLocks noChangeShapeType="1"/>
            <a:stCxn id="427036" idx="1"/>
            <a:endCxn id="44132" idx="0"/>
          </p:cNvCxnSpPr>
          <p:nvPr/>
        </p:nvCxnSpPr>
        <p:spPr bwMode="auto">
          <a:xfrm rot="10800000" flipV="1">
            <a:off x="3419475" y="1165225"/>
            <a:ext cx="647700" cy="309563"/>
          </a:xfrm>
          <a:prstGeom prst="bentConnector2">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cxnSp>
      <p:grpSp>
        <p:nvGrpSpPr>
          <p:cNvPr id="44056" name="Group 31"/>
          <p:cNvGrpSpPr>
            <a:grpSpLocks/>
          </p:cNvGrpSpPr>
          <p:nvPr/>
        </p:nvGrpSpPr>
        <p:grpSpPr bwMode="auto">
          <a:xfrm>
            <a:off x="4140200" y="2420938"/>
            <a:ext cx="936625" cy="142875"/>
            <a:chOff x="2517" y="1616"/>
            <a:chExt cx="590" cy="90"/>
          </a:xfrm>
        </p:grpSpPr>
        <p:sp>
          <p:nvSpPr>
            <p:cNvPr id="44125" name="Rectangle 32"/>
            <p:cNvSpPr>
              <a:spLocks noChangeArrowheads="1"/>
            </p:cNvSpPr>
            <p:nvPr/>
          </p:nvSpPr>
          <p:spPr bwMode="auto">
            <a:xfrm>
              <a:off x="27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126" name="Group 33"/>
            <p:cNvGrpSpPr>
              <a:grpSpLocks/>
            </p:cNvGrpSpPr>
            <p:nvPr/>
          </p:nvGrpSpPr>
          <p:grpSpPr bwMode="auto">
            <a:xfrm>
              <a:off x="2517" y="1616"/>
              <a:ext cx="590" cy="90"/>
              <a:chOff x="2526" y="1616"/>
              <a:chExt cx="590" cy="90"/>
            </a:xfrm>
          </p:grpSpPr>
          <p:sp>
            <p:nvSpPr>
              <p:cNvPr id="44127" name="Rectangle 34"/>
              <p:cNvSpPr>
                <a:spLocks noChangeArrowheads="1"/>
              </p:cNvSpPr>
              <p:nvPr/>
            </p:nvSpPr>
            <p:spPr bwMode="auto">
              <a:xfrm>
                <a:off x="28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28" name="Rectangle 35"/>
              <p:cNvSpPr>
                <a:spLocks noChangeArrowheads="1"/>
              </p:cNvSpPr>
              <p:nvPr/>
            </p:nvSpPr>
            <p:spPr bwMode="auto">
              <a:xfrm>
                <a:off x="25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29" name="Rectangle 36"/>
              <p:cNvSpPr>
                <a:spLocks noChangeArrowheads="1"/>
              </p:cNvSpPr>
              <p:nvPr/>
            </p:nvSpPr>
            <p:spPr bwMode="auto">
              <a:xfrm>
                <a:off x="26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30" name="Rectangle 37"/>
              <p:cNvSpPr>
                <a:spLocks noChangeArrowheads="1"/>
              </p:cNvSpPr>
              <p:nvPr/>
            </p:nvSpPr>
            <p:spPr bwMode="auto">
              <a:xfrm>
                <a:off x="2925"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31" name="Rectangle 38"/>
              <p:cNvSpPr>
                <a:spLocks noChangeArrowheads="1"/>
              </p:cNvSpPr>
              <p:nvPr/>
            </p:nvSpPr>
            <p:spPr bwMode="auto">
              <a:xfrm>
                <a:off x="3025"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grpSp>
        <p:nvGrpSpPr>
          <p:cNvPr id="7" name="Group 39"/>
          <p:cNvGrpSpPr>
            <a:grpSpLocks/>
          </p:cNvGrpSpPr>
          <p:nvPr/>
        </p:nvGrpSpPr>
        <p:grpSpPr bwMode="auto">
          <a:xfrm>
            <a:off x="4140200" y="2428875"/>
            <a:ext cx="936625" cy="142875"/>
            <a:chOff x="2517" y="1616"/>
            <a:chExt cx="590" cy="90"/>
          </a:xfrm>
        </p:grpSpPr>
        <p:sp>
          <p:nvSpPr>
            <p:cNvPr id="44118" name="Rectangle 40"/>
            <p:cNvSpPr>
              <a:spLocks noChangeArrowheads="1"/>
            </p:cNvSpPr>
            <p:nvPr/>
          </p:nvSpPr>
          <p:spPr bwMode="auto">
            <a:xfrm>
              <a:off x="27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119" name="Group 41"/>
            <p:cNvGrpSpPr>
              <a:grpSpLocks/>
            </p:cNvGrpSpPr>
            <p:nvPr/>
          </p:nvGrpSpPr>
          <p:grpSpPr bwMode="auto">
            <a:xfrm>
              <a:off x="2517" y="1616"/>
              <a:ext cx="590" cy="90"/>
              <a:chOff x="2526" y="1616"/>
              <a:chExt cx="590" cy="90"/>
            </a:xfrm>
          </p:grpSpPr>
          <p:sp>
            <p:nvSpPr>
              <p:cNvPr id="44120" name="Rectangle 42"/>
              <p:cNvSpPr>
                <a:spLocks noChangeArrowheads="1"/>
              </p:cNvSpPr>
              <p:nvPr/>
            </p:nvSpPr>
            <p:spPr bwMode="auto">
              <a:xfrm>
                <a:off x="28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21" name="Rectangle 43"/>
              <p:cNvSpPr>
                <a:spLocks noChangeArrowheads="1"/>
              </p:cNvSpPr>
              <p:nvPr/>
            </p:nvSpPr>
            <p:spPr bwMode="auto">
              <a:xfrm>
                <a:off x="25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22" name="Rectangle 44"/>
              <p:cNvSpPr>
                <a:spLocks noChangeArrowheads="1"/>
              </p:cNvSpPr>
              <p:nvPr/>
            </p:nvSpPr>
            <p:spPr bwMode="auto">
              <a:xfrm>
                <a:off x="26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23" name="Rectangle 45"/>
              <p:cNvSpPr>
                <a:spLocks noChangeArrowheads="1"/>
              </p:cNvSpPr>
              <p:nvPr/>
            </p:nvSpPr>
            <p:spPr bwMode="auto">
              <a:xfrm>
                <a:off x="2925"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24" name="Rectangle 46"/>
              <p:cNvSpPr>
                <a:spLocks noChangeArrowheads="1"/>
              </p:cNvSpPr>
              <p:nvPr/>
            </p:nvSpPr>
            <p:spPr bwMode="auto">
              <a:xfrm>
                <a:off x="3025"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grpSp>
        <p:nvGrpSpPr>
          <p:cNvPr id="9" name="Group 47"/>
          <p:cNvGrpSpPr>
            <a:grpSpLocks/>
          </p:cNvGrpSpPr>
          <p:nvPr/>
        </p:nvGrpSpPr>
        <p:grpSpPr bwMode="auto">
          <a:xfrm>
            <a:off x="4140200" y="2424113"/>
            <a:ext cx="936625" cy="142875"/>
            <a:chOff x="2517" y="1616"/>
            <a:chExt cx="590" cy="90"/>
          </a:xfrm>
        </p:grpSpPr>
        <p:sp>
          <p:nvSpPr>
            <p:cNvPr id="44111" name="Rectangle 48"/>
            <p:cNvSpPr>
              <a:spLocks noChangeArrowheads="1"/>
            </p:cNvSpPr>
            <p:nvPr/>
          </p:nvSpPr>
          <p:spPr bwMode="auto">
            <a:xfrm>
              <a:off x="27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112" name="Group 49"/>
            <p:cNvGrpSpPr>
              <a:grpSpLocks/>
            </p:cNvGrpSpPr>
            <p:nvPr/>
          </p:nvGrpSpPr>
          <p:grpSpPr bwMode="auto">
            <a:xfrm>
              <a:off x="2517" y="1616"/>
              <a:ext cx="590" cy="90"/>
              <a:chOff x="2526" y="1616"/>
              <a:chExt cx="590" cy="90"/>
            </a:xfrm>
          </p:grpSpPr>
          <p:sp>
            <p:nvSpPr>
              <p:cNvPr id="44113" name="Rectangle 50"/>
              <p:cNvSpPr>
                <a:spLocks noChangeArrowheads="1"/>
              </p:cNvSpPr>
              <p:nvPr/>
            </p:nvSpPr>
            <p:spPr bwMode="auto">
              <a:xfrm>
                <a:off x="28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14" name="Rectangle 51"/>
              <p:cNvSpPr>
                <a:spLocks noChangeArrowheads="1"/>
              </p:cNvSpPr>
              <p:nvPr/>
            </p:nvSpPr>
            <p:spPr bwMode="auto">
              <a:xfrm>
                <a:off x="25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15" name="Rectangle 52"/>
              <p:cNvSpPr>
                <a:spLocks noChangeArrowheads="1"/>
              </p:cNvSpPr>
              <p:nvPr/>
            </p:nvSpPr>
            <p:spPr bwMode="auto">
              <a:xfrm>
                <a:off x="26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16" name="Rectangle 53"/>
              <p:cNvSpPr>
                <a:spLocks noChangeArrowheads="1"/>
              </p:cNvSpPr>
              <p:nvPr/>
            </p:nvSpPr>
            <p:spPr bwMode="auto">
              <a:xfrm>
                <a:off x="2925"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17" name="Rectangle 54"/>
              <p:cNvSpPr>
                <a:spLocks noChangeArrowheads="1"/>
              </p:cNvSpPr>
              <p:nvPr/>
            </p:nvSpPr>
            <p:spPr bwMode="auto">
              <a:xfrm>
                <a:off x="30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grpSp>
        <p:nvGrpSpPr>
          <p:cNvPr id="11" name="Group 55"/>
          <p:cNvGrpSpPr>
            <a:grpSpLocks/>
          </p:cNvGrpSpPr>
          <p:nvPr/>
        </p:nvGrpSpPr>
        <p:grpSpPr bwMode="auto">
          <a:xfrm>
            <a:off x="4140200" y="2433638"/>
            <a:ext cx="936625" cy="142875"/>
            <a:chOff x="2517" y="1616"/>
            <a:chExt cx="590" cy="90"/>
          </a:xfrm>
        </p:grpSpPr>
        <p:sp>
          <p:nvSpPr>
            <p:cNvPr id="44104" name="Rectangle 56"/>
            <p:cNvSpPr>
              <a:spLocks noChangeArrowheads="1"/>
            </p:cNvSpPr>
            <p:nvPr/>
          </p:nvSpPr>
          <p:spPr bwMode="auto">
            <a:xfrm>
              <a:off x="27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105" name="Group 57"/>
            <p:cNvGrpSpPr>
              <a:grpSpLocks/>
            </p:cNvGrpSpPr>
            <p:nvPr/>
          </p:nvGrpSpPr>
          <p:grpSpPr bwMode="auto">
            <a:xfrm>
              <a:off x="2517" y="1616"/>
              <a:ext cx="590" cy="90"/>
              <a:chOff x="2526" y="1616"/>
              <a:chExt cx="590" cy="90"/>
            </a:xfrm>
          </p:grpSpPr>
          <p:sp>
            <p:nvSpPr>
              <p:cNvPr id="44106" name="Rectangle 58"/>
              <p:cNvSpPr>
                <a:spLocks noChangeArrowheads="1"/>
              </p:cNvSpPr>
              <p:nvPr/>
            </p:nvSpPr>
            <p:spPr bwMode="auto">
              <a:xfrm>
                <a:off x="28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7" name="Rectangle 59"/>
              <p:cNvSpPr>
                <a:spLocks noChangeArrowheads="1"/>
              </p:cNvSpPr>
              <p:nvPr/>
            </p:nvSpPr>
            <p:spPr bwMode="auto">
              <a:xfrm>
                <a:off x="25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8" name="Rectangle 60"/>
              <p:cNvSpPr>
                <a:spLocks noChangeArrowheads="1"/>
              </p:cNvSpPr>
              <p:nvPr/>
            </p:nvSpPr>
            <p:spPr bwMode="auto">
              <a:xfrm>
                <a:off x="26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9" name="Rectangle 61"/>
              <p:cNvSpPr>
                <a:spLocks noChangeArrowheads="1"/>
              </p:cNvSpPr>
              <p:nvPr/>
            </p:nvSpPr>
            <p:spPr bwMode="auto">
              <a:xfrm>
                <a:off x="2925"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10" name="Rectangle 62"/>
              <p:cNvSpPr>
                <a:spLocks noChangeArrowheads="1"/>
              </p:cNvSpPr>
              <p:nvPr/>
            </p:nvSpPr>
            <p:spPr bwMode="auto">
              <a:xfrm>
                <a:off x="30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grpSp>
        <p:nvGrpSpPr>
          <p:cNvPr id="13" name="Group 63"/>
          <p:cNvGrpSpPr>
            <a:grpSpLocks/>
          </p:cNvGrpSpPr>
          <p:nvPr/>
        </p:nvGrpSpPr>
        <p:grpSpPr bwMode="auto">
          <a:xfrm>
            <a:off x="4140200" y="2441575"/>
            <a:ext cx="936625" cy="142875"/>
            <a:chOff x="2517" y="1616"/>
            <a:chExt cx="590" cy="90"/>
          </a:xfrm>
        </p:grpSpPr>
        <p:sp>
          <p:nvSpPr>
            <p:cNvPr id="44097" name="Rectangle 64"/>
            <p:cNvSpPr>
              <a:spLocks noChangeArrowheads="1"/>
            </p:cNvSpPr>
            <p:nvPr/>
          </p:nvSpPr>
          <p:spPr bwMode="auto">
            <a:xfrm>
              <a:off x="27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098" name="Group 65"/>
            <p:cNvGrpSpPr>
              <a:grpSpLocks/>
            </p:cNvGrpSpPr>
            <p:nvPr/>
          </p:nvGrpSpPr>
          <p:grpSpPr bwMode="auto">
            <a:xfrm>
              <a:off x="2517" y="1616"/>
              <a:ext cx="590" cy="90"/>
              <a:chOff x="2526" y="1616"/>
              <a:chExt cx="590" cy="90"/>
            </a:xfrm>
          </p:grpSpPr>
          <p:sp>
            <p:nvSpPr>
              <p:cNvPr id="44099" name="Rectangle 66"/>
              <p:cNvSpPr>
                <a:spLocks noChangeArrowheads="1"/>
              </p:cNvSpPr>
              <p:nvPr/>
            </p:nvSpPr>
            <p:spPr bwMode="auto">
              <a:xfrm>
                <a:off x="28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0" name="Rectangle 67"/>
              <p:cNvSpPr>
                <a:spLocks noChangeArrowheads="1"/>
              </p:cNvSpPr>
              <p:nvPr/>
            </p:nvSpPr>
            <p:spPr bwMode="auto">
              <a:xfrm>
                <a:off x="25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1" name="Rectangle 68"/>
              <p:cNvSpPr>
                <a:spLocks noChangeArrowheads="1"/>
              </p:cNvSpPr>
              <p:nvPr/>
            </p:nvSpPr>
            <p:spPr bwMode="auto">
              <a:xfrm>
                <a:off x="26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2" name="Rectangle 69"/>
              <p:cNvSpPr>
                <a:spLocks noChangeArrowheads="1"/>
              </p:cNvSpPr>
              <p:nvPr/>
            </p:nvSpPr>
            <p:spPr bwMode="auto">
              <a:xfrm>
                <a:off x="29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103" name="Rectangle 70"/>
              <p:cNvSpPr>
                <a:spLocks noChangeArrowheads="1"/>
              </p:cNvSpPr>
              <p:nvPr/>
            </p:nvSpPr>
            <p:spPr bwMode="auto">
              <a:xfrm>
                <a:off x="30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sp>
        <p:nvSpPr>
          <p:cNvPr id="427080" name="Text Box 72"/>
          <p:cNvSpPr txBox="1">
            <a:spLocks noChangeArrowheads="1"/>
          </p:cNvSpPr>
          <p:nvPr/>
        </p:nvSpPr>
        <p:spPr bwMode="auto">
          <a:xfrm>
            <a:off x="322263" y="3908425"/>
            <a:ext cx="3602037" cy="307975"/>
          </a:xfrm>
          <a:prstGeom prst="rect">
            <a:avLst/>
          </a:prstGeom>
          <a:solidFill>
            <a:schemeClr val="bg1"/>
          </a:solidFill>
          <a:ln w="9525">
            <a:solidFill>
              <a:schemeClr val="accent2"/>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Yeni durumda önlemlerin alınmaması</a:t>
            </a:r>
          </a:p>
        </p:txBody>
      </p:sp>
      <p:sp>
        <p:nvSpPr>
          <p:cNvPr id="427081" name="Text Box 73"/>
          <p:cNvSpPr txBox="1">
            <a:spLocks noChangeArrowheads="1"/>
          </p:cNvSpPr>
          <p:nvPr/>
        </p:nvSpPr>
        <p:spPr bwMode="auto">
          <a:xfrm>
            <a:off x="323850" y="3487738"/>
            <a:ext cx="3168650" cy="307975"/>
          </a:xfrm>
          <a:prstGeom prst="rect">
            <a:avLst/>
          </a:prstGeom>
          <a:solidFill>
            <a:srgbClr val="00B050"/>
          </a:solidFill>
          <a:ln w="9525">
            <a:solidFill>
              <a:schemeClr val="accent2"/>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Kontrolün doğru uygulanmaması</a:t>
            </a:r>
          </a:p>
        </p:txBody>
      </p:sp>
      <p:sp>
        <p:nvSpPr>
          <p:cNvPr id="427082" name="Text Box 74"/>
          <p:cNvSpPr txBox="1">
            <a:spLocks noChangeArrowheads="1"/>
          </p:cNvSpPr>
          <p:nvPr/>
        </p:nvSpPr>
        <p:spPr bwMode="auto">
          <a:xfrm>
            <a:off x="6660232" y="3861048"/>
            <a:ext cx="2303463" cy="338554"/>
          </a:xfrm>
          <a:prstGeom prst="rect">
            <a:avLst/>
          </a:prstGeom>
          <a:solidFill>
            <a:srgbClr val="00B050"/>
          </a:solidFill>
          <a:ln w="9525">
            <a:solidFill>
              <a:schemeClr val="accent2"/>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dirty="0">
                <a:ln>
                  <a:noFill/>
                </a:ln>
                <a:solidFill>
                  <a:srgbClr val="FFFFFF"/>
                </a:solidFill>
                <a:effectLst/>
                <a:uLnTx/>
                <a:uFillTx/>
                <a:latin typeface="Arial" pitchFamily="34" charset="0"/>
                <a:ea typeface="+mn-ea"/>
                <a:cs typeface="+mn-cs"/>
              </a:rPr>
              <a:t>Algılamada azalma</a:t>
            </a:r>
          </a:p>
        </p:txBody>
      </p:sp>
      <p:sp>
        <p:nvSpPr>
          <p:cNvPr id="427083" name="Text Box 75"/>
          <p:cNvSpPr txBox="1">
            <a:spLocks noChangeArrowheads="1"/>
          </p:cNvSpPr>
          <p:nvPr/>
        </p:nvSpPr>
        <p:spPr bwMode="auto">
          <a:xfrm>
            <a:off x="6660232" y="4276899"/>
            <a:ext cx="2303463" cy="376237"/>
          </a:xfrm>
          <a:prstGeom prst="rect">
            <a:avLst/>
          </a:prstGeom>
          <a:solidFill>
            <a:schemeClr val="bg1"/>
          </a:solidFill>
          <a:ln w="9525">
            <a:solidFill>
              <a:schemeClr val="accent2"/>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mn-cs"/>
              </a:rPr>
              <a:t>Umursamama</a:t>
            </a:r>
          </a:p>
        </p:txBody>
      </p:sp>
      <p:sp>
        <p:nvSpPr>
          <p:cNvPr id="427084" name="AutoShape 76"/>
          <p:cNvSpPr>
            <a:spLocks noChangeArrowheads="1"/>
          </p:cNvSpPr>
          <p:nvPr/>
        </p:nvSpPr>
        <p:spPr bwMode="auto">
          <a:xfrm>
            <a:off x="3419475" y="1989138"/>
            <a:ext cx="574675"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85" name="AutoShape 77"/>
          <p:cNvSpPr>
            <a:spLocks noChangeArrowheads="1"/>
          </p:cNvSpPr>
          <p:nvPr/>
        </p:nvSpPr>
        <p:spPr bwMode="auto">
          <a:xfrm rot="5400000">
            <a:off x="3981450" y="1976438"/>
            <a:ext cx="317500" cy="431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27086" name="Text Box 78"/>
          <p:cNvSpPr txBox="1">
            <a:spLocks noChangeArrowheads="1"/>
          </p:cNvSpPr>
          <p:nvPr/>
        </p:nvSpPr>
        <p:spPr bwMode="auto">
          <a:xfrm>
            <a:off x="6733034" y="4869160"/>
            <a:ext cx="2303462" cy="376238"/>
          </a:xfrm>
          <a:prstGeom prst="rect">
            <a:avLst/>
          </a:prstGeom>
          <a:solidFill>
            <a:schemeClr val="bg1"/>
          </a:solidFill>
          <a:ln w="9525">
            <a:solidFill>
              <a:schemeClr val="accent2"/>
            </a:solidFill>
            <a:miter lim="800000"/>
            <a:headEnd/>
            <a:tailEnd/>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800" b="1" i="0" u="none" strike="noStrike" kern="1200" cap="none" spc="0" normalizeH="0" baseline="0" noProof="0">
                <a:ln>
                  <a:noFill/>
                </a:ln>
                <a:solidFill>
                  <a:srgbClr val="FFFFFF"/>
                </a:solidFill>
                <a:effectLst/>
                <a:uLnTx/>
                <a:uFillTx/>
                <a:latin typeface="Arial" pitchFamily="34" charset="0"/>
                <a:ea typeface="+mn-ea"/>
                <a:cs typeface="+mn-cs"/>
              </a:rPr>
              <a:t>Bir anlık dalgınlık </a:t>
            </a:r>
          </a:p>
        </p:txBody>
      </p:sp>
      <p:sp>
        <p:nvSpPr>
          <p:cNvPr id="427087" name="AutoShape 79"/>
          <p:cNvSpPr>
            <a:spLocks noChangeArrowheads="1"/>
          </p:cNvSpPr>
          <p:nvPr/>
        </p:nvSpPr>
        <p:spPr bwMode="auto">
          <a:xfrm rot="10800000">
            <a:off x="6517357" y="5603578"/>
            <a:ext cx="286891" cy="504826"/>
          </a:xfrm>
          <a:prstGeom prst="rightArrow">
            <a:avLst>
              <a:gd name="adj1" fmla="val 50000"/>
              <a:gd name="adj2" fmla="val 25032"/>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15" name="Group 63"/>
          <p:cNvGrpSpPr>
            <a:grpSpLocks/>
          </p:cNvGrpSpPr>
          <p:nvPr/>
        </p:nvGrpSpPr>
        <p:grpSpPr bwMode="auto">
          <a:xfrm>
            <a:off x="4140200" y="2439988"/>
            <a:ext cx="936625" cy="142875"/>
            <a:chOff x="2517" y="1616"/>
            <a:chExt cx="590" cy="90"/>
          </a:xfrm>
        </p:grpSpPr>
        <p:sp>
          <p:nvSpPr>
            <p:cNvPr id="44090" name="Rectangle 64"/>
            <p:cNvSpPr>
              <a:spLocks noChangeArrowheads="1"/>
            </p:cNvSpPr>
            <p:nvPr/>
          </p:nvSpPr>
          <p:spPr bwMode="auto">
            <a:xfrm>
              <a:off x="2726" y="1616"/>
              <a:ext cx="91" cy="90"/>
            </a:xfrm>
            <a:prstGeom prst="rect">
              <a:avLst/>
            </a:prstGeom>
            <a:solidFill>
              <a:srgbClr val="007635"/>
            </a:solidFill>
            <a:ln w="9525">
              <a:solidFill>
                <a:srgbClr val="0070C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091" name="Group 65"/>
            <p:cNvGrpSpPr>
              <a:grpSpLocks/>
            </p:cNvGrpSpPr>
            <p:nvPr/>
          </p:nvGrpSpPr>
          <p:grpSpPr bwMode="auto">
            <a:xfrm>
              <a:off x="2517" y="1616"/>
              <a:ext cx="590" cy="90"/>
              <a:chOff x="2526" y="1616"/>
              <a:chExt cx="590" cy="90"/>
            </a:xfrm>
          </p:grpSpPr>
          <p:sp>
            <p:nvSpPr>
              <p:cNvPr id="44092" name="Rectangle 66"/>
              <p:cNvSpPr>
                <a:spLocks noChangeArrowheads="1"/>
              </p:cNvSpPr>
              <p:nvPr/>
            </p:nvSpPr>
            <p:spPr bwMode="auto">
              <a:xfrm>
                <a:off x="2826" y="1616"/>
                <a:ext cx="91" cy="90"/>
              </a:xfrm>
              <a:prstGeom prst="rect">
                <a:avLst/>
              </a:prstGeom>
              <a:solidFill>
                <a:srgbClr val="FF00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93" name="Rectangle 67"/>
              <p:cNvSpPr>
                <a:spLocks noChangeArrowheads="1"/>
              </p:cNvSpPr>
              <p:nvPr/>
            </p:nvSpPr>
            <p:spPr bwMode="auto">
              <a:xfrm>
                <a:off x="25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94" name="Rectangle 68"/>
              <p:cNvSpPr>
                <a:spLocks noChangeArrowheads="1"/>
              </p:cNvSpPr>
              <p:nvPr/>
            </p:nvSpPr>
            <p:spPr bwMode="auto">
              <a:xfrm>
                <a:off x="26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95" name="Rectangle 69"/>
              <p:cNvSpPr>
                <a:spLocks noChangeArrowheads="1"/>
              </p:cNvSpPr>
              <p:nvPr/>
            </p:nvSpPr>
            <p:spPr bwMode="auto">
              <a:xfrm>
                <a:off x="29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96" name="Rectangle 70"/>
              <p:cNvSpPr>
                <a:spLocks noChangeArrowheads="1"/>
              </p:cNvSpPr>
              <p:nvPr/>
            </p:nvSpPr>
            <p:spPr bwMode="auto">
              <a:xfrm>
                <a:off x="30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sp>
        <p:nvSpPr>
          <p:cNvPr id="88" name="Text Box 72"/>
          <p:cNvSpPr txBox="1">
            <a:spLocks noChangeArrowheads="1"/>
          </p:cNvSpPr>
          <p:nvPr/>
        </p:nvSpPr>
        <p:spPr bwMode="auto">
          <a:xfrm>
            <a:off x="34925" y="4292600"/>
            <a:ext cx="1657349" cy="523220"/>
          </a:xfrm>
          <a:prstGeom prst="rect">
            <a:avLst/>
          </a:prstGeom>
          <a:solidFill>
            <a:schemeClr val="bg1"/>
          </a:solidFill>
          <a:ln w="9525">
            <a:solidFill>
              <a:schemeClr val="accent2"/>
            </a:solid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1400" b="1" i="0" u="none" strike="noStrike" kern="1200" cap="none" spc="0" normalizeH="0" baseline="0" noProof="0">
                <a:ln>
                  <a:noFill/>
                </a:ln>
                <a:solidFill>
                  <a:srgbClr val="FFFFFF"/>
                </a:solidFill>
                <a:effectLst/>
                <a:uLnTx/>
                <a:uFillTx/>
                <a:latin typeface="Arial" pitchFamily="34" charset="0"/>
                <a:ea typeface="+mn-ea"/>
                <a:cs typeface="+mn-cs"/>
              </a:rPr>
              <a:t>Kontrolün kaldırılması</a:t>
            </a:r>
          </a:p>
        </p:txBody>
      </p:sp>
      <p:grpSp>
        <p:nvGrpSpPr>
          <p:cNvPr id="17" name="Group 63"/>
          <p:cNvGrpSpPr>
            <a:grpSpLocks/>
          </p:cNvGrpSpPr>
          <p:nvPr/>
        </p:nvGrpSpPr>
        <p:grpSpPr bwMode="auto">
          <a:xfrm>
            <a:off x="4140200" y="2435225"/>
            <a:ext cx="936625" cy="142875"/>
            <a:chOff x="2517" y="1616"/>
            <a:chExt cx="590" cy="90"/>
          </a:xfrm>
        </p:grpSpPr>
        <p:sp>
          <p:nvSpPr>
            <p:cNvPr id="44083" name="Rectangle 64"/>
            <p:cNvSpPr>
              <a:spLocks noChangeArrowheads="1"/>
            </p:cNvSpPr>
            <p:nvPr/>
          </p:nvSpPr>
          <p:spPr bwMode="auto">
            <a:xfrm>
              <a:off x="2726" y="1616"/>
              <a:ext cx="91" cy="90"/>
            </a:xfrm>
            <a:prstGeom prst="rect">
              <a:avLst/>
            </a:prstGeom>
            <a:solidFill>
              <a:srgbClr val="007635"/>
            </a:solidFill>
            <a:ln w="9525">
              <a:solidFill>
                <a:srgbClr val="0070C0"/>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nvGrpSpPr>
            <p:cNvPr id="44084" name="Group 65"/>
            <p:cNvGrpSpPr>
              <a:grpSpLocks/>
            </p:cNvGrpSpPr>
            <p:nvPr/>
          </p:nvGrpSpPr>
          <p:grpSpPr bwMode="auto">
            <a:xfrm>
              <a:off x="2517" y="1616"/>
              <a:ext cx="590" cy="90"/>
              <a:chOff x="2526" y="1616"/>
              <a:chExt cx="590" cy="90"/>
            </a:xfrm>
          </p:grpSpPr>
          <p:sp>
            <p:nvSpPr>
              <p:cNvPr id="44085" name="Rectangle 66"/>
              <p:cNvSpPr>
                <a:spLocks noChangeArrowheads="1"/>
              </p:cNvSpPr>
              <p:nvPr/>
            </p:nvSpPr>
            <p:spPr bwMode="auto">
              <a:xfrm>
                <a:off x="2826" y="1616"/>
                <a:ext cx="91" cy="90"/>
              </a:xfrm>
              <a:prstGeom prst="rect">
                <a:avLst/>
              </a:prstGeom>
              <a:solidFill>
                <a:srgbClr val="007635"/>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86" name="Rectangle 67"/>
              <p:cNvSpPr>
                <a:spLocks noChangeArrowheads="1"/>
              </p:cNvSpPr>
              <p:nvPr/>
            </p:nvSpPr>
            <p:spPr bwMode="auto">
              <a:xfrm>
                <a:off x="25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87" name="Rectangle 68"/>
              <p:cNvSpPr>
                <a:spLocks noChangeArrowheads="1"/>
              </p:cNvSpPr>
              <p:nvPr/>
            </p:nvSpPr>
            <p:spPr bwMode="auto">
              <a:xfrm>
                <a:off x="2626"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88" name="Rectangle 69"/>
              <p:cNvSpPr>
                <a:spLocks noChangeArrowheads="1"/>
              </p:cNvSpPr>
              <p:nvPr/>
            </p:nvSpPr>
            <p:spPr bwMode="auto">
              <a:xfrm>
                <a:off x="29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4089" name="Rectangle 70"/>
              <p:cNvSpPr>
                <a:spLocks noChangeArrowheads="1"/>
              </p:cNvSpPr>
              <p:nvPr/>
            </p:nvSpPr>
            <p:spPr bwMode="auto">
              <a:xfrm>
                <a:off x="3025" y="1616"/>
                <a:ext cx="91" cy="90"/>
              </a:xfrm>
              <a:prstGeom prst="rect">
                <a:avLst/>
              </a:prstGeom>
              <a:solidFill>
                <a:srgbClr val="0099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pSp>
      </p:grpSp>
      <p:sp>
        <p:nvSpPr>
          <p:cNvPr id="44072" name="96 Metin kutusu"/>
          <p:cNvSpPr txBox="1">
            <a:spLocks noChangeArrowheads="1"/>
          </p:cNvSpPr>
          <p:nvPr/>
        </p:nvSpPr>
        <p:spPr bwMode="auto">
          <a:xfrm>
            <a:off x="3779838" y="2565400"/>
            <a:ext cx="15843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000" b="1" i="0" u="none" strike="noStrike" kern="1200" cap="none" spc="0" normalizeH="0" baseline="0" noProof="0">
                <a:ln>
                  <a:noFill/>
                </a:ln>
                <a:solidFill>
                  <a:srgbClr val="FFFFFF"/>
                </a:solidFill>
                <a:effectLst/>
                <a:uLnTx/>
                <a:uFillTx/>
                <a:latin typeface="Times New Roman" pitchFamily="18" charset="0"/>
                <a:ea typeface="+mn-ea"/>
                <a:cs typeface="+mn-cs"/>
              </a:rPr>
              <a:t>Kazanın Şifreli kilidi</a:t>
            </a:r>
          </a:p>
        </p:txBody>
      </p:sp>
      <p:sp>
        <p:nvSpPr>
          <p:cNvPr id="98" name="97 Sağ Ok"/>
          <p:cNvSpPr/>
          <p:nvPr/>
        </p:nvSpPr>
        <p:spPr>
          <a:xfrm rot="10800000">
            <a:off x="1692274" y="4868861"/>
            <a:ext cx="251383" cy="28733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ahoma"/>
              <a:ea typeface="+mn-ea"/>
              <a:cs typeface="+mn-cs"/>
            </a:endParaRPr>
          </a:p>
        </p:txBody>
      </p:sp>
      <p:sp>
        <p:nvSpPr>
          <p:cNvPr id="99" name="98 Sağ Ok"/>
          <p:cNvSpPr/>
          <p:nvPr/>
        </p:nvSpPr>
        <p:spPr>
          <a:xfrm rot="10800000">
            <a:off x="1403350" y="5589586"/>
            <a:ext cx="504825" cy="3944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FFFFFF"/>
              </a:solidFill>
              <a:effectLst/>
              <a:uLnTx/>
              <a:uFillTx/>
              <a:latin typeface="Tahoma"/>
              <a:ea typeface="+mn-ea"/>
              <a:cs typeface="+mn-cs"/>
            </a:endParaRPr>
          </a:p>
        </p:txBody>
      </p:sp>
      <p:sp>
        <p:nvSpPr>
          <p:cNvPr id="100" name="99 Metin kutusu"/>
          <p:cNvSpPr txBox="1">
            <a:spLocks noChangeArrowheads="1"/>
          </p:cNvSpPr>
          <p:nvPr/>
        </p:nvSpPr>
        <p:spPr bwMode="auto">
          <a:xfrm>
            <a:off x="3924300" y="2406650"/>
            <a:ext cx="1295400" cy="369888"/>
          </a:xfrm>
          <a:prstGeom prst="rect">
            <a:avLst/>
          </a:prstGeom>
          <a:solidFill>
            <a:schemeClr val="bg2">
              <a:lumMod val="75000"/>
            </a:schemeClr>
          </a:solidFill>
          <a:ln w="9525">
            <a:solidFill>
              <a:srgbClr val="000000"/>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95DBC429-D4ED-4787-A902-F649EBC3EDF4}" type="slidenum">
              <a:rPr kumimoji="0" lang="tr-T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tr-T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endParaRPr>
          </a:p>
        </p:txBody>
      </p:sp>
      <p:sp>
        <p:nvSpPr>
          <p:cNvPr id="44078" name="6 Metin kutusu"/>
          <p:cNvSpPr txBox="1">
            <a:spLocks noChangeArrowheads="1"/>
          </p:cNvSpPr>
          <p:nvPr/>
        </p:nvSpPr>
        <p:spPr bwMode="auto">
          <a:xfrm>
            <a:off x="250825" y="981075"/>
            <a:ext cx="411163"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a:ln>
                  <a:noFill/>
                </a:ln>
                <a:solidFill>
                  <a:srgbClr val="000066"/>
                </a:solidFill>
                <a:effectLst/>
                <a:uLnTx/>
                <a:uFillTx/>
                <a:latin typeface="Times New Roman" pitchFamily="18" charset="0"/>
                <a:ea typeface="+mn-ea"/>
                <a:cs typeface="+mn-cs"/>
              </a:rPr>
              <a:t>3</a:t>
            </a:r>
          </a:p>
        </p:txBody>
      </p:sp>
      <p:sp>
        <p:nvSpPr>
          <p:cNvPr id="5" name="Metin kutusu 4"/>
          <p:cNvSpPr txBox="1"/>
          <p:nvPr/>
        </p:nvSpPr>
        <p:spPr>
          <a:xfrm>
            <a:off x="1943658" y="6165304"/>
            <a:ext cx="4572557" cy="461665"/>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000066"/>
                </a:solidFill>
                <a:effectLst/>
                <a:uLnTx/>
                <a:uFillTx/>
                <a:latin typeface="Times New Roman" pitchFamily="18" charset="0"/>
                <a:ea typeface="+mn-ea"/>
                <a:cs typeface="+mn-cs"/>
              </a:rPr>
              <a:t>Kaza maliyet analizi yap</a:t>
            </a:r>
          </a:p>
        </p:txBody>
      </p:sp>
    </p:spTree>
    <p:extLst>
      <p:ext uri="{BB962C8B-B14F-4D97-AF65-F5344CB8AC3E}">
        <p14:creationId xmlns:p14="http://schemas.microsoft.com/office/powerpoint/2010/main" val="3582845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27014"/>
                                        </p:tgtEl>
                                        <p:attrNameLst>
                                          <p:attrName>style.visibility</p:attrName>
                                        </p:attrNameLst>
                                      </p:cBhvr>
                                      <p:to>
                                        <p:strVal val="visible"/>
                                      </p:to>
                                    </p:set>
                                    <p:animEffect transition="in" filter="checkerboard(across)">
                                      <p:cBhvr>
                                        <p:cTn id="7" dur="500"/>
                                        <p:tgtEl>
                                          <p:spTgt spid="4270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7023"/>
                                        </p:tgtEl>
                                        <p:attrNameLst>
                                          <p:attrName>style.visibility</p:attrName>
                                        </p:attrNameLst>
                                      </p:cBhvr>
                                      <p:to>
                                        <p:strVal val="visible"/>
                                      </p:to>
                                    </p:set>
                                    <p:animEffect transition="in" filter="box(in)">
                                      <p:cBhvr>
                                        <p:cTn id="12" dur="500"/>
                                        <p:tgtEl>
                                          <p:spTgt spid="4270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27018"/>
                                        </p:tgtEl>
                                        <p:attrNameLst>
                                          <p:attrName>style.visibility</p:attrName>
                                        </p:attrNameLst>
                                      </p:cBhvr>
                                      <p:to>
                                        <p:strVal val="visible"/>
                                      </p:to>
                                    </p:set>
                                    <p:animEffect transition="in" filter="box(in)">
                                      <p:cBhvr>
                                        <p:cTn id="17" dur="500"/>
                                        <p:tgtEl>
                                          <p:spTgt spid="4270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27024"/>
                                        </p:tgtEl>
                                        <p:attrNameLst>
                                          <p:attrName>style.visibility</p:attrName>
                                        </p:attrNameLst>
                                      </p:cBhvr>
                                      <p:to>
                                        <p:strVal val="visible"/>
                                      </p:to>
                                    </p:set>
                                    <p:animEffect transition="in" filter="box(in)">
                                      <p:cBhvr>
                                        <p:cTn id="22" dur="500"/>
                                        <p:tgtEl>
                                          <p:spTgt spid="427024"/>
                                        </p:tgtEl>
                                      </p:cBhvr>
                                    </p:animEffect>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427020"/>
                                        </p:tgtEl>
                                        <p:attrNameLst>
                                          <p:attrName>style.visibility</p:attrName>
                                        </p:attrNameLst>
                                      </p:cBhvr>
                                      <p:to>
                                        <p:strVal val="visible"/>
                                      </p:to>
                                    </p:set>
                                    <p:animEffect transition="in" filter="box(in)">
                                      <p:cBhvr>
                                        <p:cTn id="26" dur="500"/>
                                        <p:tgtEl>
                                          <p:spTgt spid="42702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427036"/>
                                        </p:tgtEl>
                                        <p:attrNameLst>
                                          <p:attrName>style.visibility</p:attrName>
                                        </p:attrNameLst>
                                      </p:cBhvr>
                                      <p:to>
                                        <p:strVal val="visible"/>
                                      </p:to>
                                    </p:set>
                                    <p:animEffect transition="in" filter="box(in)">
                                      <p:cBhvr>
                                        <p:cTn id="31" dur="500"/>
                                        <p:tgtEl>
                                          <p:spTgt spid="427036"/>
                                        </p:tgtEl>
                                      </p:cBhvr>
                                    </p:animEffect>
                                  </p:childTnLst>
                                </p:cTn>
                              </p:par>
                            </p:childTnLst>
                          </p:cTn>
                        </p:par>
                        <p:par>
                          <p:cTn id="32" fill="hold" nodeType="afterGroup">
                            <p:stCondLst>
                              <p:cond delay="500"/>
                            </p:stCondLst>
                            <p:childTnLst>
                              <p:par>
                                <p:cTn id="33" presetID="4" presetClass="entr" presetSubtype="16" fill="hold" nodeType="afterEffect">
                                  <p:stCondLst>
                                    <p:cond delay="0"/>
                                  </p:stCondLst>
                                  <p:childTnLst>
                                    <p:set>
                                      <p:cBhvr>
                                        <p:cTn id="34" dur="1" fill="hold">
                                          <p:stCondLst>
                                            <p:cond delay="0"/>
                                          </p:stCondLst>
                                        </p:cTn>
                                        <p:tgtEl>
                                          <p:spTgt spid="427038"/>
                                        </p:tgtEl>
                                        <p:attrNameLst>
                                          <p:attrName>style.visibility</p:attrName>
                                        </p:attrNameLst>
                                      </p:cBhvr>
                                      <p:to>
                                        <p:strVal val="visible"/>
                                      </p:to>
                                    </p:set>
                                    <p:animEffect transition="in" filter="box(in)">
                                      <p:cBhvr>
                                        <p:cTn id="35" dur="500"/>
                                        <p:tgtEl>
                                          <p:spTgt spid="427038"/>
                                        </p:tgtEl>
                                      </p:cBhvr>
                                    </p:animEffect>
                                  </p:childTnLst>
                                </p:cTn>
                              </p:par>
                            </p:childTnLst>
                          </p:cTn>
                        </p:par>
                        <p:par>
                          <p:cTn id="36" fill="hold" nodeType="afterGroup">
                            <p:stCondLst>
                              <p:cond delay="1000"/>
                            </p:stCondLst>
                            <p:childTnLst>
                              <p:par>
                                <p:cTn id="37" presetID="4" presetClass="entr" presetSubtype="16" fill="hold" nodeType="afterEffect">
                                  <p:stCondLst>
                                    <p:cond delay="0"/>
                                  </p:stCondLst>
                                  <p:childTnLst>
                                    <p:set>
                                      <p:cBhvr>
                                        <p:cTn id="38" dur="1" fill="hold">
                                          <p:stCondLst>
                                            <p:cond delay="0"/>
                                          </p:stCondLst>
                                        </p:cTn>
                                        <p:tgtEl>
                                          <p:spTgt spid="427037"/>
                                        </p:tgtEl>
                                        <p:attrNameLst>
                                          <p:attrName>style.visibility</p:attrName>
                                        </p:attrNameLst>
                                      </p:cBhvr>
                                      <p:to>
                                        <p:strVal val="visible"/>
                                      </p:to>
                                    </p:set>
                                    <p:animEffect transition="in" filter="box(in)">
                                      <p:cBhvr>
                                        <p:cTn id="39" dur="500"/>
                                        <p:tgtEl>
                                          <p:spTgt spid="42703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427031"/>
                                        </p:tgtEl>
                                        <p:attrNameLst>
                                          <p:attrName>style.visibility</p:attrName>
                                        </p:attrNameLst>
                                      </p:cBhvr>
                                      <p:to>
                                        <p:strVal val="visible"/>
                                      </p:to>
                                    </p:set>
                                    <p:animEffect transition="in" filter="box(in)">
                                      <p:cBhvr>
                                        <p:cTn id="44" dur="500"/>
                                        <p:tgtEl>
                                          <p:spTgt spid="427031"/>
                                        </p:tgtEl>
                                      </p:cBhvr>
                                    </p:animEffect>
                                  </p:childTnLst>
                                </p:cTn>
                              </p:par>
                            </p:childTnLst>
                          </p:cTn>
                        </p:par>
                        <p:par>
                          <p:cTn id="45" fill="hold" nodeType="afterGroup">
                            <p:stCondLst>
                              <p:cond delay="500"/>
                            </p:stCondLst>
                            <p:childTnLst>
                              <p:par>
                                <p:cTn id="46" presetID="4" presetClass="entr" presetSubtype="16" fill="hold" nodeType="afterEffect">
                                  <p:stCondLst>
                                    <p:cond delay="0"/>
                                  </p:stCondLst>
                                  <p:childTnLst>
                                    <p:set>
                                      <p:cBhvr>
                                        <p:cTn id="47" dur="1" fill="hold">
                                          <p:stCondLst>
                                            <p:cond delay="0"/>
                                          </p:stCondLst>
                                        </p:cTn>
                                        <p:tgtEl>
                                          <p:spTgt spid="427034"/>
                                        </p:tgtEl>
                                        <p:attrNameLst>
                                          <p:attrName>style.visibility</p:attrName>
                                        </p:attrNameLst>
                                      </p:cBhvr>
                                      <p:to>
                                        <p:strVal val="visible"/>
                                      </p:to>
                                    </p:set>
                                    <p:animEffect transition="in" filter="box(in)">
                                      <p:cBhvr>
                                        <p:cTn id="48" dur="500"/>
                                        <p:tgtEl>
                                          <p:spTgt spid="427034"/>
                                        </p:tgtEl>
                                      </p:cBhvr>
                                    </p:animEffect>
                                  </p:childTnLst>
                                </p:cTn>
                              </p:par>
                            </p:childTnLst>
                          </p:cTn>
                        </p:par>
                        <p:par>
                          <p:cTn id="49" fill="hold" nodeType="afterGroup">
                            <p:stCondLst>
                              <p:cond delay="1000"/>
                            </p:stCondLst>
                            <p:childTnLst>
                              <p:par>
                                <p:cTn id="50" presetID="4"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ox(in)">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27032"/>
                                        </p:tgtEl>
                                        <p:attrNameLst>
                                          <p:attrName>style.visibility</p:attrName>
                                        </p:attrNameLst>
                                      </p:cBhvr>
                                      <p:to>
                                        <p:strVal val="visible"/>
                                      </p:to>
                                    </p:set>
                                    <p:animEffect transition="in" filter="box(in)">
                                      <p:cBhvr>
                                        <p:cTn id="57" dur="500"/>
                                        <p:tgtEl>
                                          <p:spTgt spid="427032"/>
                                        </p:tgtEl>
                                      </p:cBhvr>
                                    </p:animEffect>
                                  </p:childTnLst>
                                </p:cTn>
                              </p:par>
                            </p:childTnLst>
                          </p:cTn>
                        </p:par>
                        <p:par>
                          <p:cTn id="58" fill="hold" nodeType="afterGroup">
                            <p:stCondLst>
                              <p:cond delay="500"/>
                            </p:stCondLst>
                            <p:childTnLst>
                              <p:par>
                                <p:cTn id="59" presetID="4" presetClass="entr" presetSubtype="16" fill="hold" nodeType="afterEffect">
                                  <p:stCondLst>
                                    <p:cond delay="0"/>
                                  </p:stCondLst>
                                  <p:childTnLst>
                                    <p:set>
                                      <p:cBhvr>
                                        <p:cTn id="60" dur="1" fill="hold">
                                          <p:stCondLst>
                                            <p:cond delay="0"/>
                                          </p:stCondLst>
                                        </p:cTn>
                                        <p:tgtEl>
                                          <p:spTgt spid="427033"/>
                                        </p:tgtEl>
                                        <p:attrNameLst>
                                          <p:attrName>style.visibility</p:attrName>
                                        </p:attrNameLst>
                                      </p:cBhvr>
                                      <p:to>
                                        <p:strVal val="visible"/>
                                      </p:to>
                                    </p:set>
                                    <p:animEffect transition="in" filter="box(in)">
                                      <p:cBhvr>
                                        <p:cTn id="61" dur="500"/>
                                        <p:tgtEl>
                                          <p:spTgt spid="427033"/>
                                        </p:tgtEl>
                                      </p:cBhvr>
                                    </p:animEffect>
                                  </p:childTnLst>
                                </p:cTn>
                              </p:par>
                            </p:childTnLst>
                          </p:cTn>
                        </p:par>
                        <p:par>
                          <p:cTn id="62" fill="hold" nodeType="afterGroup">
                            <p:stCondLst>
                              <p:cond delay="1000"/>
                            </p:stCondLst>
                            <p:childTnLst>
                              <p:par>
                                <p:cTn id="63" presetID="4" presetClass="entr" presetSubtype="16" fill="hold" grpId="0" nodeType="afterEffect">
                                  <p:stCondLst>
                                    <p:cond delay="0"/>
                                  </p:stCondLst>
                                  <p:childTnLst>
                                    <p:set>
                                      <p:cBhvr>
                                        <p:cTn id="64" dur="1" fill="hold">
                                          <p:stCondLst>
                                            <p:cond delay="0"/>
                                          </p:stCondLst>
                                        </p:cTn>
                                        <p:tgtEl>
                                          <p:spTgt spid="427021"/>
                                        </p:tgtEl>
                                        <p:attrNameLst>
                                          <p:attrName>style.visibility</p:attrName>
                                        </p:attrNameLst>
                                      </p:cBhvr>
                                      <p:to>
                                        <p:strVal val="visible"/>
                                      </p:to>
                                    </p:set>
                                    <p:animEffect transition="in" filter="box(in)">
                                      <p:cBhvr>
                                        <p:cTn id="65" dur="500"/>
                                        <p:tgtEl>
                                          <p:spTgt spid="427021"/>
                                        </p:tgtEl>
                                      </p:cBhvr>
                                    </p:animEffect>
                                  </p:childTnLst>
                                </p:cTn>
                              </p:par>
                            </p:childTnLst>
                          </p:cTn>
                        </p:par>
                        <p:par>
                          <p:cTn id="66" fill="hold" nodeType="afterGroup">
                            <p:stCondLst>
                              <p:cond delay="1500"/>
                            </p:stCondLst>
                            <p:childTnLst>
                              <p:par>
                                <p:cTn id="67" presetID="4" presetClass="entr" presetSubtype="16" fill="hold" grpId="0" nodeType="afterEffect">
                                  <p:stCondLst>
                                    <p:cond delay="0"/>
                                  </p:stCondLst>
                                  <p:childTnLst>
                                    <p:set>
                                      <p:cBhvr>
                                        <p:cTn id="68" dur="1" fill="hold">
                                          <p:stCondLst>
                                            <p:cond delay="0"/>
                                          </p:stCondLst>
                                        </p:cTn>
                                        <p:tgtEl>
                                          <p:spTgt spid="427019"/>
                                        </p:tgtEl>
                                        <p:attrNameLst>
                                          <p:attrName>style.visibility</p:attrName>
                                        </p:attrNameLst>
                                      </p:cBhvr>
                                      <p:to>
                                        <p:strVal val="visible"/>
                                      </p:to>
                                    </p:set>
                                    <p:animEffect transition="in" filter="box(in)">
                                      <p:cBhvr>
                                        <p:cTn id="69" dur="500"/>
                                        <p:tgtEl>
                                          <p:spTgt spid="427019"/>
                                        </p:tgtEl>
                                      </p:cBhvr>
                                    </p:animEffect>
                                  </p:childTnLst>
                                </p:cTn>
                              </p:par>
                            </p:childTnLst>
                          </p:cTn>
                        </p:par>
                      </p:childTnLst>
                    </p:cTn>
                  </p:par>
                  <p:par>
                    <p:cTn id="70" fill="hold">
                      <p:stCondLst>
                        <p:cond delay="indefinite"/>
                      </p:stCondLst>
                      <p:childTnLst>
                        <p:par>
                          <p:cTn id="71" fill="hold" nodeType="afterGroup">
                            <p:stCondLst>
                              <p:cond delay="0"/>
                            </p:stCondLst>
                            <p:childTnLst>
                              <p:par>
                                <p:cTn id="72" presetID="8" presetClass="exit" presetSubtype="16" fill="hold" grpId="0" nodeType="clickEffect">
                                  <p:stCondLst>
                                    <p:cond delay="0"/>
                                  </p:stCondLst>
                                  <p:childTnLst>
                                    <p:animEffect transition="out" filter="diamond(in)">
                                      <p:cBhvr>
                                        <p:cTn id="73" dur="2000"/>
                                        <p:tgtEl>
                                          <p:spTgt spid="100"/>
                                        </p:tgtEl>
                                      </p:cBhvr>
                                    </p:animEffect>
                                    <p:set>
                                      <p:cBhvr>
                                        <p:cTn id="74" dur="1" fill="hold">
                                          <p:stCondLst>
                                            <p:cond delay="1999"/>
                                          </p:stCondLst>
                                        </p:cTn>
                                        <p:tgtEl>
                                          <p:spTgt spid="100"/>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427081"/>
                                        </p:tgtEl>
                                        <p:attrNameLst>
                                          <p:attrName>style.visibility</p:attrName>
                                        </p:attrNameLst>
                                      </p:cBhvr>
                                      <p:to>
                                        <p:strVal val="visible"/>
                                      </p:to>
                                    </p:set>
                                    <p:animEffect transition="in" filter="box(in)">
                                      <p:cBhvr>
                                        <p:cTn id="79" dur="500"/>
                                        <p:tgtEl>
                                          <p:spTgt spid="427081"/>
                                        </p:tgtEl>
                                      </p:cBhvr>
                                    </p:animEffect>
                                  </p:childTnLst>
                                </p:cTn>
                              </p:par>
                            </p:childTnLst>
                          </p:cTn>
                        </p:par>
                        <p:par>
                          <p:cTn id="80" fill="hold" nodeType="afterGroup">
                            <p:stCondLst>
                              <p:cond delay="500"/>
                            </p:stCondLst>
                            <p:childTnLst>
                              <p:par>
                                <p:cTn id="81" presetID="4" presetClass="entr" presetSubtype="16" fill="hold" grpId="0" nodeType="afterEffect">
                                  <p:stCondLst>
                                    <p:cond delay="0"/>
                                  </p:stCondLst>
                                  <p:childTnLst>
                                    <p:set>
                                      <p:cBhvr>
                                        <p:cTn id="82" dur="1" fill="hold">
                                          <p:stCondLst>
                                            <p:cond delay="0"/>
                                          </p:stCondLst>
                                        </p:cTn>
                                        <p:tgtEl>
                                          <p:spTgt spid="427084"/>
                                        </p:tgtEl>
                                        <p:attrNameLst>
                                          <p:attrName>style.visibility</p:attrName>
                                        </p:attrNameLst>
                                      </p:cBhvr>
                                      <p:to>
                                        <p:strVal val="visible"/>
                                      </p:to>
                                    </p:set>
                                    <p:animEffect transition="in" filter="box(in)">
                                      <p:cBhvr>
                                        <p:cTn id="83" dur="500"/>
                                        <p:tgtEl>
                                          <p:spTgt spid="427084"/>
                                        </p:tgtEl>
                                      </p:cBhvr>
                                    </p:animEffect>
                                  </p:childTnLst>
                                </p:cTn>
                              </p:par>
                            </p:childTnLst>
                          </p:cTn>
                        </p:par>
                        <p:par>
                          <p:cTn id="84" fill="hold" nodeType="afterGroup">
                            <p:stCondLst>
                              <p:cond delay="1000"/>
                            </p:stCondLst>
                            <p:childTnLst>
                              <p:par>
                                <p:cTn id="85" presetID="4" presetClass="entr" presetSubtype="16" fill="hold" grpId="0" nodeType="afterEffect">
                                  <p:stCondLst>
                                    <p:cond delay="0"/>
                                  </p:stCondLst>
                                  <p:childTnLst>
                                    <p:set>
                                      <p:cBhvr>
                                        <p:cTn id="86" dur="1" fill="hold">
                                          <p:stCondLst>
                                            <p:cond delay="0"/>
                                          </p:stCondLst>
                                        </p:cTn>
                                        <p:tgtEl>
                                          <p:spTgt spid="427085"/>
                                        </p:tgtEl>
                                        <p:attrNameLst>
                                          <p:attrName>style.visibility</p:attrName>
                                        </p:attrNameLst>
                                      </p:cBhvr>
                                      <p:to>
                                        <p:strVal val="visible"/>
                                      </p:to>
                                    </p:set>
                                    <p:animEffect transition="in" filter="box(in)">
                                      <p:cBhvr>
                                        <p:cTn id="87" dur="500"/>
                                        <p:tgtEl>
                                          <p:spTgt spid="427085"/>
                                        </p:tgtEl>
                                      </p:cBhvr>
                                    </p:animEffect>
                                  </p:childTnLst>
                                </p:cTn>
                              </p:par>
                            </p:childTnLst>
                          </p:cTn>
                        </p:par>
                        <p:par>
                          <p:cTn id="88" fill="hold" nodeType="afterGroup">
                            <p:stCondLst>
                              <p:cond delay="1500"/>
                            </p:stCondLst>
                            <p:childTnLst>
                              <p:par>
                                <p:cTn id="89" presetID="4" presetClass="entr" presetSubtype="16"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box(in)">
                                      <p:cBhvr>
                                        <p:cTn id="91" dur="500"/>
                                        <p:tgtEl>
                                          <p:spTgt spid="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427082"/>
                                        </p:tgtEl>
                                        <p:attrNameLst>
                                          <p:attrName>style.visibility</p:attrName>
                                        </p:attrNameLst>
                                      </p:cBhvr>
                                      <p:to>
                                        <p:strVal val="visible"/>
                                      </p:to>
                                    </p:set>
                                    <p:animEffect transition="in" filter="box(in)">
                                      <p:cBhvr>
                                        <p:cTn id="96" dur="500"/>
                                        <p:tgtEl>
                                          <p:spTgt spid="427082"/>
                                        </p:tgtEl>
                                      </p:cBhvr>
                                    </p:animEffect>
                                  </p:childTnLst>
                                </p:cTn>
                              </p:par>
                            </p:childTnLst>
                          </p:cTn>
                        </p:par>
                        <p:par>
                          <p:cTn id="97" fill="hold" nodeType="afterGroup">
                            <p:stCondLst>
                              <p:cond delay="500"/>
                            </p:stCondLst>
                            <p:childTnLst>
                              <p:par>
                                <p:cTn id="98" presetID="4" presetClass="entr" presetSubtype="16" fill="hold" grpId="0" nodeType="afterEffect">
                                  <p:stCondLst>
                                    <p:cond delay="0"/>
                                  </p:stCondLst>
                                  <p:childTnLst>
                                    <p:set>
                                      <p:cBhvr>
                                        <p:cTn id="99" dur="1" fill="hold">
                                          <p:stCondLst>
                                            <p:cond delay="0"/>
                                          </p:stCondLst>
                                        </p:cTn>
                                        <p:tgtEl>
                                          <p:spTgt spid="427022"/>
                                        </p:tgtEl>
                                        <p:attrNameLst>
                                          <p:attrName>style.visibility</p:attrName>
                                        </p:attrNameLst>
                                      </p:cBhvr>
                                      <p:to>
                                        <p:strVal val="visible"/>
                                      </p:to>
                                    </p:set>
                                    <p:animEffect transition="in" filter="box(in)">
                                      <p:cBhvr>
                                        <p:cTn id="100" dur="500"/>
                                        <p:tgtEl>
                                          <p:spTgt spid="427022"/>
                                        </p:tgtEl>
                                      </p:cBhvr>
                                    </p:animEffect>
                                  </p:childTnLst>
                                </p:cTn>
                              </p:par>
                            </p:childTnLst>
                          </p:cTn>
                        </p:par>
                        <p:par>
                          <p:cTn id="101" fill="hold" nodeType="afterGroup">
                            <p:stCondLst>
                              <p:cond delay="1000"/>
                            </p:stCondLst>
                            <p:childTnLst>
                              <p:par>
                                <p:cTn id="102" presetID="4" presetClass="entr" presetSubtype="16" fill="hold" grpId="0" nodeType="afterEffect">
                                  <p:stCondLst>
                                    <p:cond delay="0"/>
                                  </p:stCondLst>
                                  <p:childTnLst>
                                    <p:set>
                                      <p:cBhvr>
                                        <p:cTn id="103" dur="1" fill="hold">
                                          <p:stCondLst>
                                            <p:cond delay="0"/>
                                          </p:stCondLst>
                                        </p:cTn>
                                        <p:tgtEl>
                                          <p:spTgt spid="427030"/>
                                        </p:tgtEl>
                                        <p:attrNameLst>
                                          <p:attrName>style.visibility</p:attrName>
                                        </p:attrNameLst>
                                      </p:cBhvr>
                                      <p:to>
                                        <p:strVal val="visible"/>
                                      </p:to>
                                    </p:set>
                                    <p:animEffect transition="in" filter="box(in)">
                                      <p:cBhvr>
                                        <p:cTn id="104" dur="500"/>
                                        <p:tgtEl>
                                          <p:spTgt spid="427030"/>
                                        </p:tgtEl>
                                      </p:cBhvr>
                                    </p:animEffect>
                                  </p:childTnLst>
                                </p:cTn>
                              </p:par>
                            </p:childTnLst>
                          </p:cTn>
                        </p:par>
                        <p:par>
                          <p:cTn id="105" fill="hold" nodeType="afterGroup">
                            <p:stCondLst>
                              <p:cond delay="1500"/>
                            </p:stCondLst>
                            <p:childTnLst>
                              <p:par>
                                <p:cTn id="106" presetID="4" presetClass="entr" presetSubtype="16" fill="hold" nodeType="after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box(in)">
                                      <p:cBhvr>
                                        <p:cTn id="108" dur="500"/>
                                        <p:tgtEl>
                                          <p:spTgt spid="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4" presetClass="entr" presetSubtype="16" fill="hold" grpId="0" nodeType="clickEffect">
                                  <p:stCondLst>
                                    <p:cond delay="0"/>
                                  </p:stCondLst>
                                  <p:childTnLst>
                                    <p:set>
                                      <p:cBhvr>
                                        <p:cTn id="112" dur="1" fill="hold">
                                          <p:stCondLst>
                                            <p:cond delay="0"/>
                                          </p:stCondLst>
                                        </p:cTn>
                                        <p:tgtEl>
                                          <p:spTgt spid="427080"/>
                                        </p:tgtEl>
                                        <p:attrNameLst>
                                          <p:attrName>style.visibility</p:attrName>
                                        </p:attrNameLst>
                                      </p:cBhvr>
                                      <p:to>
                                        <p:strVal val="visible"/>
                                      </p:to>
                                    </p:set>
                                    <p:animEffect transition="in" filter="box(in)">
                                      <p:cBhvr>
                                        <p:cTn id="113" dur="500"/>
                                        <p:tgtEl>
                                          <p:spTgt spid="427080"/>
                                        </p:tgtEl>
                                      </p:cBhvr>
                                    </p:animEffect>
                                  </p:childTnLst>
                                </p:cTn>
                              </p:par>
                            </p:childTnLst>
                          </p:cTn>
                        </p:par>
                        <p:par>
                          <p:cTn id="114" fill="hold" nodeType="afterGroup">
                            <p:stCondLst>
                              <p:cond delay="500"/>
                            </p:stCondLst>
                            <p:childTnLst>
                              <p:par>
                                <p:cTn id="115" presetID="4" presetClass="entr" presetSubtype="16" fill="hold" nodeType="after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box(in)">
                                      <p:cBhvr>
                                        <p:cTn id="117" dur="500"/>
                                        <p:tgtEl>
                                          <p:spTgt spid="1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427083"/>
                                        </p:tgtEl>
                                        <p:attrNameLst>
                                          <p:attrName>style.visibility</p:attrName>
                                        </p:attrNameLst>
                                      </p:cBhvr>
                                      <p:to>
                                        <p:strVal val="visible"/>
                                      </p:to>
                                    </p:set>
                                    <p:animEffect transition="in" filter="box(in)">
                                      <p:cBhvr>
                                        <p:cTn id="122" dur="500"/>
                                        <p:tgtEl>
                                          <p:spTgt spid="427083"/>
                                        </p:tgtEl>
                                      </p:cBhvr>
                                    </p:animEffect>
                                  </p:childTnLst>
                                </p:cTn>
                              </p:par>
                            </p:childTnLst>
                          </p:cTn>
                        </p:par>
                        <p:par>
                          <p:cTn id="123" fill="hold" nodeType="afterGroup">
                            <p:stCondLst>
                              <p:cond delay="500"/>
                            </p:stCondLst>
                            <p:childTnLst>
                              <p:par>
                                <p:cTn id="124" presetID="4" presetClass="entr" presetSubtype="16" fill="hold" nodeType="after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box(in)">
                                      <p:cBhvr>
                                        <p:cTn id="126" dur="500"/>
                                        <p:tgtEl>
                                          <p:spTgt spid="13"/>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ntr" presetSubtype="16" fill="hold" grpId="0" nodeType="click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box(in)">
                                      <p:cBhvr>
                                        <p:cTn id="131" dur="500"/>
                                        <p:tgtEl>
                                          <p:spTgt spid="88"/>
                                        </p:tgtEl>
                                      </p:cBhvr>
                                    </p:animEffect>
                                  </p:childTnLst>
                                </p:cTn>
                              </p:par>
                            </p:childTnLst>
                          </p:cTn>
                        </p:par>
                        <p:par>
                          <p:cTn id="132" fill="hold" nodeType="afterGroup">
                            <p:stCondLst>
                              <p:cond delay="500"/>
                            </p:stCondLst>
                            <p:childTnLst>
                              <p:par>
                                <p:cTn id="133" presetID="4" presetClass="entr" presetSubtype="16" fill="hold" nodeType="afterEffect">
                                  <p:stCondLst>
                                    <p:cond delay="0"/>
                                  </p:stCondLst>
                                  <p:childTnLst>
                                    <p:set>
                                      <p:cBhvr>
                                        <p:cTn id="134" dur="1" fill="hold">
                                          <p:stCondLst>
                                            <p:cond delay="0"/>
                                          </p:stCondLst>
                                        </p:cTn>
                                        <p:tgtEl>
                                          <p:spTgt spid="15"/>
                                        </p:tgtEl>
                                        <p:attrNameLst>
                                          <p:attrName>style.visibility</p:attrName>
                                        </p:attrNameLst>
                                      </p:cBhvr>
                                      <p:to>
                                        <p:strVal val="visible"/>
                                      </p:to>
                                    </p:set>
                                    <p:animEffect transition="in" filter="box(in)">
                                      <p:cBhvr>
                                        <p:cTn id="135" dur="500"/>
                                        <p:tgtEl>
                                          <p:spTgt spid="15"/>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427086"/>
                                        </p:tgtEl>
                                        <p:attrNameLst>
                                          <p:attrName>style.visibility</p:attrName>
                                        </p:attrNameLst>
                                      </p:cBhvr>
                                      <p:to>
                                        <p:strVal val="visible"/>
                                      </p:to>
                                    </p:set>
                                    <p:animEffect transition="in" filter="box(in)">
                                      <p:cBhvr>
                                        <p:cTn id="140" dur="500"/>
                                        <p:tgtEl>
                                          <p:spTgt spid="427086"/>
                                        </p:tgtEl>
                                      </p:cBhvr>
                                    </p:animEffect>
                                  </p:childTnLst>
                                </p:cTn>
                              </p:par>
                            </p:childTnLst>
                          </p:cTn>
                        </p:par>
                        <p:par>
                          <p:cTn id="141" fill="hold" nodeType="afterGroup">
                            <p:stCondLst>
                              <p:cond delay="500"/>
                            </p:stCondLst>
                            <p:childTnLst>
                              <p:par>
                                <p:cTn id="142" presetID="4" presetClass="entr" presetSubtype="16" fill="hold" nodeType="afterEffect">
                                  <p:stCondLst>
                                    <p:cond delay="0"/>
                                  </p:stCondLst>
                                  <p:childTnLst>
                                    <p:set>
                                      <p:cBhvr>
                                        <p:cTn id="143" dur="1" fill="hold">
                                          <p:stCondLst>
                                            <p:cond delay="0"/>
                                          </p:stCondLst>
                                        </p:cTn>
                                        <p:tgtEl>
                                          <p:spTgt spid="17"/>
                                        </p:tgtEl>
                                        <p:attrNameLst>
                                          <p:attrName>style.visibility</p:attrName>
                                        </p:attrNameLst>
                                      </p:cBhvr>
                                      <p:to>
                                        <p:strVal val="visible"/>
                                      </p:to>
                                    </p:set>
                                    <p:animEffect transition="in" filter="box(in)">
                                      <p:cBhvr>
                                        <p:cTn id="144" dur="500"/>
                                        <p:tgtEl>
                                          <p:spTgt spid="17"/>
                                        </p:tgtEl>
                                      </p:cBhvr>
                                    </p:animEffect>
                                  </p:childTnLst>
                                </p:cTn>
                              </p:par>
                            </p:childTnLst>
                          </p:cTn>
                        </p:par>
                        <p:par>
                          <p:cTn id="145" fill="hold" nodeType="afterGroup">
                            <p:stCondLst>
                              <p:cond delay="1000"/>
                            </p:stCondLst>
                            <p:childTnLst>
                              <p:par>
                                <p:cTn id="146" presetID="8" presetClass="entr" presetSubtype="16" fill="hold" nodeType="afterEffect">
                                  <p:stCondLst>
                                    <p:cond delay="0"/>
                                  </p:stCondLst>
                                  <p:childTnLst>
                                    <p:set>
                                      <p:cBhvr>
                                        <p:cTn id="147" dur="1" fill="hold">
                                          <p:stCondLst>
                                            <p:cond delay="0"/>
                                          </p:stCondLst>
                                        </p:cTn>
                                        <p:tgtEl>
                                          <p:spTgt spid="2"/>
                                        </p:tgtEl>
                                        <p:attrNameLst>
                                          <p:attrName>style.visibility</p:attrName>
                                        </p:attrNameLst>
                                      </p:cBhvr>
                                      <p:to>
                                        <p:strVal val="visible"/>
                                      </p:to>
                                    </p:set>
                                    <p:animEffect transition="in" filter="diamond(in)">
                                      <p:cBhvr>
                                        <p:cTn id="148" dur="2000"/>
                                        <p:tgtEl>
                                          <p:spTgt spid="2"/>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53" presetClass="entr" presetSubtype="16" fill="hold" grpId="0" nodeType="clickEffect">
                                  <p:stCondLst>
                                    <p:cond delay="0"/>
                                  </p:stCondLst>
                                  <p:childTnLst>
                                    <p:set>
                                      <p:cBhvr>
                                        <p:cTn id="152" dur="1" fill="hold">
                                          <p:stCondLst>
                                            <p:cond delay="0"/>
                                          </p:stCondLst>
                                        </p:cTn>
                                        <p:tgtEl>
                                          <p:spTgt spid="427013"/>
                                        </p:tgtEl>
                                        <p:attrNameLst>
                                          <p:attrName>style.visibility</p:attrName>
                                        </p:attrNameLst>
                                      </p:cBhvr>
                                      <p:to>
                                        <p:strVal val="visible"/>
                                      </p:to>
                                    </p:set>
                                    <p:anim calcmode="lin" valueType="num">
                                      <p:cBhvr>
                                        <p:cTn id="153" dur="500" fill="hold"/>
                                        <p:tgtEl>
                                          <p:spTgt spid="427013"/>
                                        </p:tgtEl>
                                        <p:attrNameLst>
                                          <p:attrName>ppt_w</p:attrName>
                                        </p:attrNameLst>
                                      </p:cBhvr>
                                      <p:tavLst>
                                        <p:tav tm="0">
                                          <p:val>
                                            <p:fltVal val="0"/>
                                          </p:val>
                                        </p:tav>
                                        <p:tav tm="100000">
                                          <p:val>
                                            <p:strVal val="#ppt_w"/>
                                          </p:val>
                                        </p:tav>
                                      </p:tavLst>
                                    </p:anim>
                                    <p:anim calcmode="lin" valueType="num">
                                      <p:cBhvr>
                                        <p:cTn id="154" dur="500" fill="hold"/>
                                        <p:tgtEl>
                                          <p:spTgt spid="427013"/>
                                        </p:tgtEl>
                                        <p:attrNameLst>
                                          <p:attrName>ppt_h</p:attrName>
                                        </p:attrNameLst>
                                      </p:cBhvr>
                                      <p:tavLst>
                                        <p:tav tm="0">
                                          <p:val>
                                            <p:fltVal val="0"/>
                                          </p:val>
                                        </p:tav>
                                        <p:tav tm="100000">
                                          <p:val>
                                            <p:strVal val="#ppt_h"/>
                                          </p:val>
                                        </p:tav>
                                      </p:tavLst>
                                    </p:anim>
                                    <p:animEffect transition="in" filter="fade">
                                      <p:cBhvr>
                                        <p:cTn id="155" dur="500"/>
                                        <p:tgtEl>
                                          <p:spTgt spid="427013"/>
                                        </p:tgtEl>
                                      </p:cBhvr>
                                    </p:animEffect>
                                  </p:childTnLst>
                                </p:cTn>
                              </p:par>
                            </p:childTnLst>
                          </p:cTn>
                        </p:par>
                        <p:par>
                          <p:cTn id="156" fill="hold" nodeType="afterGroup">
                            <p:stCondLst>
                              <p:cond delay="500"/>
                            </p:stCondLst>
                            <p:childTnLst>
                              <p:par>
                                <p:cTn id="157" presetID="4" presetClass="entr" presetSubtype="16" fill="hold" grpId="0" nodeType="afterEffect">
                                  <p:stCondLst>
                                    <p:cond delay="0"/>
                                  </p:stCondLst>
                                  <p:childTnLst>
                                    <p:set>
                                      <p:cBhvr>
                                        <p:cTn id="158" dur="1" fill="hold">
                                          <p:stCondLst>
                                            <p:cond delay="0"/>
                                          </p:stCondLst>
                                        </p:cTn>
                                        <p:tgtEl>
                                          <p:spTgt spid="427087"/>
                                        </p:tgtEl>
                                        <p:attrNameLst>
                                          <p:attrName>style.visibility</p:attrName>
                                        </p:attrNameLst>
                                      </p:cBhvr>
                                      <p:to>
                                        <p:strVal val="visible"/>
                                      </p:to>
                                    </p:set>
                                    <p:animEffect transition="in" filter="box(in)">
                                      <p:cBhvr>
                                        <p:cTn id="159" dur="500"/>
                                        <p:tgtEl>
                                          <p:spTgt spid="427087"/>
                                        </p:tgtEl>
                                      </p:cBhvr>
                                    </p:animEffect>
                                  </p:childTnLst>
                                </p:cTn>
                              </p:par>
                            </p:childTnLst>
                          </p:cTn>
                        </p:par>
                        <p:par>
                          <p:cTn id="160" fill="hold" nodeType="afterGroup">
                            <p:stCondLst>
                              <p:cond delay="1000"/>
                            </p:stCondLst>
                            <p:childTnLst>
                              <p:par>
                                <p:cTn id="161" presetID="4" presetClass="entr" presetSubtype="16" fill="hold" grpId="0" nodeType="afterEffect">
                                  <p:stCondLst>
                                    <p:cond delay="0"/>
                                  </p:stCondLst>
                                  <p:childTnLst>
                                    <p:set>
                                      <p:cBhvr>
                                        <p:cTn id="162" dur="1" fill="hold">
                                          <p:stCondLst>
                                            <p:cond delay="0"/>
                                          </p:stCondLst>
                                        </p:cTn>
                                        <p:tgtEl>
                                          <p:spTgt spid="427035"/>
                                        </p:tgtEl>
                                        <p:attrNameLst>
                                          <p:attrName>style.visibility</p:attrName>
                                        </p:attrNameLst>
                                      </p:cBhvr>
                                      <p:to>
                                        <p:strVal val="visible"/>
                                      </p:to>
                                    </p:set>
                                    <p:animEffect transition="in" filter="box(in)">
                                      <p:cBhvr>
                                        <p:cTn id="163" dur="500"/>
                                        <p:tgtEl>
                                          <p:spTgt spid="427035"/>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4" presetClass="entr" presetSubtype="16" fill="hold" grpId="0" nodeType="clickEffect">
                                  <p:stCondLst>
                                    <p:cond delay="0"/>
                                  </p:stCondLst>
                                  <p:childTnLst>
                                    <p:set>
                                      <p:cBhvr>
                                        <p:cTn id="167" dur="1" fill="hold">
                                          <p:stCondLst>
                                            <p:cond delay="0"/>
                                          </p:stCondLst>
                                        </p:cTn>
                                        <p:tgtEl>
                                          <p:spTgt spid="98"/>
                                        </p:tgtEl>
                                        <p:attrNameLst>
                                          <p:attrName>style.visibility</p:attrName>
                                        </p:attrNameLst>
                                      </p:cBhvr>
                                      <p:to>
                                        <p:strVal val="visible"/>
                                      </p:to>
                                    </p:set>
                                    <p:animEffect transition="in" filter="box(in)">
                                      <p:cBhvr>
                                        <p:cTn id="168" dur="500"/>
                                        <p:tgtEl>
                                          <p:spTgt spid="98"/>
                                        </p:tgtEl>
                                      </p:cBhvr>
                                    </p:animEffect>
                                  </p:childTnLst>
                                </p:cTn>
                              </p:par>
                            </p:childTnLst>
                          </p:cTn>
                        </p:par>
                        <p:par>
                          <p:cTn id="169" fill="hold" nodeType="afterGroup">
                            <p:stCondLst>
                              <p:cond delay="500"/>
                            </p:stCondLst>
                            <p:childTnLst>
                              <p:par>
                                <p:cTn id="170" presetID="4" presetClass="entr" presetSubtype="16" fill="hold" grpId="0" nodeType="afterEffect">
                                  <p:stCondLst>
                                    <p:cond delay="0"/>
                                  </p:stCondLst>
                                  <p:childTnLst>
                                    <p:set>
                                      <p:cBhvr>
                                        <p:cTn id="171" dur="1" fill="hold">
                                          <p:stCondLst>
                                            <p:cond delay="0"/>
                                          </p:stCondLst>
                                        </p:cTn>
                                        <p:tgtEl>
                                          <p:spTgt spid="427012"/>
                                        </p:tgtEl>
                                        <p:attrNameLst>
                                          <p:attrName>style.visibility</p:attrName>
                                        </p:attrNameLst>
                                      </p:cBhvr>
                                      <p:to>
                                        <p:strVal val="visible"/>
                                      </p:to>
                                    </p:set>
                                    <p:animEffect transition="in" filter="box(in)">
                                      <p:cBhvr>
                                        <p:cTn id="172" dur="500"/>
                                        <p:tgtEl>
                                          <p:spTgt spid="42701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4" presetClass="entr" presetSubtype="16" fill="hold" grpId="0" nodeType="clickEffect">
                                  <p:stCondLst>
                                    <p:cond delay="0"/>
                                  </p:stCondLst>
                                  <p:childTnLst>
                                    <p:set>
                                      <p:cBhvr>
                                        <p:cTn id="176" dur="1" fill="hold">
                                          <p:stCondLst>
                                            <p:cond delay="0"/>
                                          </p:stCondLst>
                                        </p:cTn>
                                        <p:tgtEl>
                                          <p:spTgt spid="99"/>
                                        </p:tgtEl>
                                        <p:attrNameLst>
                                          <p:attrName>style.visibility</p:attrName>
                                        </p:attrNameLst>
                                      </p:cBhvr>
                                      <p:to>
                                        <p:strVal val="visible"/>
                                      </p:to>
                                    </p:set>
                                    <p:animEffect transition="in" filter="box(in)">
                                      <p:cBhvr>
                                        <p:cTn id="177" dur="500"/>
                                        <p:tgtEl>
                                          <p:spTgt spid="99"/>
                                        </p:tgtEl>
                                      </p:cBhvr>
                                    </p:animEffect>
                                  </p:childTnLst>
                                </p:cTn>
                              </p:par>
                            </p:childTnLst>
                          </p:cTn>
                        </p:par>
                        <p:par>
                          <p:cTn id="178" fill="hold" nodeType="afterGroup">
                            <p:stCondLst>
                              <p:cond delay="500"/>
                            </p:stCondLst>
                            <p:childTnLst>
                              <p:par>
                                <p:cTn id="179" presetID="4" presetClass="entr" presetSubtype="16" fill="hold" grpId="0" nodeType="afterEffect">
                                  <p:stCondLst>
                                    <p:cond delay="0"/>
                                  </p:stCondLst>
                                  <p:childTnLst>
                                    <p:set>
                                      <p:cBhvr>
                                        <p:cTn id="180" dur="1" fill="hold">
                                          <p:stCondLst>
                                            <p:cond delay="0"/>
                                          </p:stCondLst>
                                        </p:cTn>
                                        <p:tgtEl>
                                          <p:spTgt spid="427010"/>
                                        </p:tgtEl>
                                        <p:attrNameLst>
                                          <p:attrName>style.visibility</p:attrName>
                                        </p:attrNameLst>
                                      </p:cBhvr>
                                      <p:to>
                                        <p:strVal val="visible"/>
                                      </p:to>
                                    </p:set>
                                    <p:animEffect transition="in" filter="box(in)">
                                      <p:cBhvr>
                                        <p:cTn id="181" dur="500"/>
                                        <p:tgtEl>
                                          <p:spTgt spid="427010"/>
                                        </p:tgtEl>
                                      </p:cBhvr>
                                    </p:animEffect>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5"/>
                                        </p:tgtEl>
                                        <p:attrNameLst>
                                          <p:attrName>style.visibility</p:attrName>
                                        </p:attrNameLst>
                                      </p:cBhvr>
                                      <p:to>
                                        <p:strVal val="visible"/>
                                      </p:to>
                                    </p:set>
                                    <p:anim calcmode="lin" valueType="num">
                                      <p:cBhvr additive="base">
                                        <p:cTn id="186" dur="500" fill="hold"/>
                                        <p:tgtEl>
                                          <p:spTgt spid="5"/>
                                        </p:tgtEl>
                                        <p:attrNameLst>
                                          <p:attrName>ppt_x</p:attrName>
                                        </p:attrNameLst>
                                      </p:cBhvr>
                                      <p:tavLst>
                                        <p:tav tm="0">
                                          <p:val>
                                            <p:strVal val="#ppt_x"/>
                                          </p:val>
                                        </p:tav>
                                        <p:tav tm="100000">
                                          <p:val>
                                            <p:strVal val="#ppt_x"/>
                                          </p:val>
                                        </p:tav>
                                      </p:tavLst>
                                    </p:anim>
                                    <p:anim calcmode="lin" valueType="num">
                                      <p:cBhvr additive="base">
                                        <p:cTn id="18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0" grpId="0" animBg="1"/>
      <p:bldP spid="427012" grpId="0" animBg="1"/>
      <p:bldP spid="427013" grpId="0" animBg="1"/>
      <p:bldP spid="427014" grpId="0" animBg="1"/>
      <p:bldP spid="427018" grpId="0" animBg="1"/>
      <p:bldP spid="427019" grpId="0" animBg="1"/>
      <p:bldP spid="427020" grpId="0" animBg="1"/>
      <p:bldP spid="427021" grpId="0" animBg="1"/>
      <p:bldP spid="427022" grpId="0" animBg="1"/>
      <p:bldP spid="427023" grpId="0" animBg="1"/>
      <p:bldP spid="427024" grpId="0" animBg="1"/>
      <p:bldP spid="427030" grpId="0" animBg="1"/>
      <p:bldP spid="427031" grpId="0" animBg="1"/>
      <p:bldP spid="427032" grpId="0" animBg="1"/>
      <p:bldP spid="427035" grpId="0" animBg="1"/>
      <p:bldP spid="427036" grpId="0"/>
      <p:bldP spid="427080" grpId="0" animBg="1"/>
      <p:bldP spid="427081" grpId="0" animBg="1"/>
      <p:bldP spid="427082" grpId="0" animBg="1"/>
      <p:bldP spid="427083" grpId="0" animBg="1"/>
      <p:bldP spid="427084" grpId="0" animBg="1"/>
      <p:bldP spid="427085" grpId="0" animBg="1"/>
      <p:bldP spid="427086" grpId="0" animBg="1"/>
      <p:bldP spid="427087" grpId="0" animBg="1"/>
      <p:bldP spid="88" grpId="0" animBg="1"/>
      <p:bldP spid="98" grpId="0" animBg="1"/>
      <p:bldP spid="99" grpId="0" animBg="1"/>
      <p:bldP spid="100"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27" descr="Accident%20Colour"/>
          <p:cNvPicPr>
            <a:picLocks noChangeAspect="1" noChangeArrowheads="1"/>
          </p:cNvPicPr>
          <p:nvPr/>
        </p:nvPicPr>
        <p:blipFill>
          <a:blip r:embed="rId3">
            <a:extLst>
              <a:ext uri="{28A0092B-C50C-407E-A947-70E740481C1C}">
                <a14:useLocalDpi xmlns:a14="http://schemas.microsoft.com/office/drawing/2010/main" val="0"/>
              </a:ext>
            </a:extLst>
          </a:blip>
          <a:srcRect r="37793"/>
          <a:stretch>
            <a:fillRect/>
          </a:stretch>
        </p:blipFill>
        <p:spPr bwMode="auto">
          <a:xfrm>
            <a:off x="900113" y="1817688"/>
            <a:ext cx="259238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6 Metin kutusu"/>
          <p:cNvSpPr txBox="1">
            <a:spLocks noChangeArrowheads="1"/>
          </p:cNvSpPr>
          <p:nvPr/>
        </p:nvSpPr>
        <p:spPr bwMode="auto">
          <a:xfrm>
            <a:off x="3492500" y="3644900"/>
            <a:ext cx="54006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0" i="0" u="none" strike="noStrike" kern="1200" cap="none" spc="0" normalizeH="0" baseline="0" noProof="0" dirty="0">
                <a:ln>
                  <a:noFill/>
                </a:ln>
                <a:solidFill>
                  <a:srgbClr val="FFFFFF"/>
                </a:solidFill>
                <a:effectLst/>
                <a:uLnTx/>
                <a:uFillTx/>
                <a:latin typeface="Verdana" pitchFamily="34" charset="0"/>
                <a:ea typeface="+mn-ea"/>
                <a:cs typeface="Arial" charset="0"/>
              </a:rPr>
              <a:t>Çalışmalarda Kazaya uğramamak,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0" i="0" u="none" strike="noStrike" kern="1200" cap="none" spc="0" normalizeH="0" baseline="0" noProof="0" dirty="0">
                <a:ln>
                  <a:noFill/>
                </a:ln>
                <a:solidFill>
                  <a:srgbClr val="FFFFFF"/>
                </a:solidFill>
                <a:effectLst/>
                <a:uLnTx/>
                <a:uFillTx/>
                <a:latin typeface="Verdana" pitchFamily="34" charset="0"/>
                <a:ea typeface="+mn-ea"/>
                <a:cs typeface="Arial" charset="0"/>
              </a:rPr>
              <a:t>her zaman kurallara uyulduğu anlamına gelmez</a:t>
            </a:r>
          </a:p>
        </p:txBody>
      </p:sp>
      <p:sp>
        <p:nvSpPr>
          <p:cNvPr id="75781" name="Rectangle 49"/>
          <p:cNvSpPr>
            <a:spLocks noChangeArrowheads="1"/>
          </p:cNvSpPr>
          <p:nvPr/>
        </p:nvSpPr>
        <p:spPr bwMode="auto">
          <a:xfrm>
            <a:off x="1835150" y="468313"/>
            <a:ext cx="4464050" cy="101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2400" b="1" i="0" u="none" strike="noStrike" kern="1200" cap="none" spc="0" normalizeH="0" baseline="0" noProof="0" dirty="0">
                <a:ln>
                  <a:noFill/>
                </a:ln>
                <a:solidFill>
                  <a:srgbClr val="FFFFFF"/>
                </a:solidFill>
                <a:effectLst/>
                <a:uLnTx/>
                <a:uFillTx/>
                <a:latin typeface="Times New Roman" pitchFamily="18" charset="0"/>
                <a:ea typeface="+mn-ea"/>
                <a:cs typeface="Arial" charset="0"/>
              </a:rPr>
              <a:t>GENEL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2400" b="1" i="0" u="none" strike="noStrike" kern="1200" cap="none" spc="0" normalizeH="0" baseline="0" noProof="0" dirty="0">
                <a:ln>
                  <a:noFill/>
                </a:ln>
                <a:solidFill>
                  <a:srgbClr val="FFFFFF"/>
                </a:solidFill>
                <a:effectLst/>
                <a:uLnTx/>
                <a:uFillTx/>
                <a:latin typeface="Times New Roman" pitchFamily="18" charset="0"/>
                <a:ea typeface="+mn-ea"/>
                <a:cs typeface="Arial" charset="0"/>
              </a:rPr>
              <a:t>İŞ SAĞLIĞI VE GÜVENLİĞİ</a:t>
            </a:r>
          </a:p>
        </p:txBody>
      </p:sp>
      <p:sp>
        <p:nvSpPr>
          <p:cNvPr id="2" name="Slayt Numarası Yer Tutucusu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FF4489B4-6231-46D3-9CF5-E075E03DDC85}" type="slidenum">
              <a:rPr kumimoji="0" lang="tr-T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tr-TR" sz="1200" b="0" i="0" u="none" strike="noStrike" kern="1200" cap="none" spc="0" normalizeH="0" baseline="0" noProof="0">
              <a:ln>
                <a:noFill/>
              </a:ln>
              <a:solidFill>
                <a:srgbClr val="FFFFFF"/>
              </a:solidFill>
              <a:effectLst>
                <a:outerShdw blurRad="38100" dist="38100" dir="2700000" algn="tl">
                  <a:srgbClr val="000000"/>
                </a:outerShdw>
              </a:effectLst>
              <a:uLnTx/>
              <a:uFillTx/>
              <a:latin typeface="Tahoma"/>
              <a:ea typeface="+mn-ea"/>
              <a:cs typeface="+mn-cs"/>
            </a:endParaRPr>
          </a:p>
        </p:txBody>
      </p:sp>
      <p:pic>
        <p:nvPicPr>
          <p:cNvPr id="14" name="Resim 13"/>
          <p:cNvPicPr/>
          <p:nvPr/>
        </p:nvPicPr>
        <p:blipFill>
          <a:blip r:embed="rId4">
            <a:extLst>
              <a:ext uri="{28A0092B-C50C-407E-A947-70E740481C1C}">
                <a14:useLocalDpi xmlns:a14="http://schemas.microsoft.com/office/drawing/2010/main" val="0"/>
              </a:ext>
            </a:extLst>
          </a:blip>
          <a:srcRect/>
          <a:stretch>
            <a:fillRect/>
          </a:stretch>
        </p:blipFill>
        <p:spPr bwMode="auto">
          <a:xfrm>
            <a:off x="921299" y="1862042"/>
            <a:ext cx="2354557" cy="4645121"/>
          </a:xfrm>
          <a:prstGeom prst="rect">
            <a:avLst/>
          </a:prstGeom>
          <a:noFill/>
          <a:ln>
            <a:noFill/>
          </a:ln>
        </p:spPr>
      </p:pic>
      <p:sp>
        <p:nvSpPr>
          <p:cNvPr id="1098756" name="Text Box 1028"/>
          <p:cNvSpPr txBox="1">
            <a:spLocks noChangeArrowheads="1"/>
          </p:cNvSpPr>
          <p:nvPr/>
        </p:nvSpPr>
        <p:spPr bwMode="auto">
          <a:xfrm>
            <a:off x="2699792" y="1664717"/>
            <a:ext cx="5943321" cy="1692275"/>
          </a:xfrm>
          <a:prstGeom prst="rect">
            <a:avLst/>
          </a:prstGeom>
          <a:solidFill>
            <a:schemeClr val="accent6">
              <a:lumMod val="75000"/>
            </a:schemeClr>
          </a:solid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tr-TR" sz="800" b="1" i="0" u="none" strike="noStrike" kern="1200" cap="none" spc="0" normalizeH="0" baseline="0" noProof="0" dirty="0">
              <a:ln>
                <a:noFill/>
              </a:ln>
              <a:solidFill>
                <a:srgbClr val="FFFFFF"/>
              </a:solidFill>
              <a:effectLst/>
              <a:uLnTx/>
              <a:uFillTx/>
              <a:latin typeface="Comic Sans MS" pitchFamily="66" charset="0"/>
              <a:ea typeface="+mn-ea"/>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2800" b="1" i="0" u="none" strike="noStrike" kern="1200" cap="none" spc="0" normalizeH="0" baseline="0" noProof="0" dirty="0">
                <a:ln>
                  <a:noFill/>
                </a:ln>
                <a:solidFill>
                  <a:srgbClr val="FFFFFF"/>
                </a:solidFill>
                <a:effectLst/>
                <a:uLnTx/>
                <a:uFillTx/>
                <a:latin typeface="Comic Sans MS" pitchFamily="66" charset="0"/>
                <a:ea typeface="+mn-ea"/>
                <a:cs typeface="Arial" charset="0"/>
              </a:rPr>
              <a:t>40 sene çalıştım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tr-TR" sz="2800" b="1" i="0" u="none" strike="noStrike" kern="1200" cap="none" spc="0" normalizeH="0" baseline="0" noProof="0" dirty="0">
                <a:ln>
                  <a:noFill/>
                </a:ln>
                <a:solidFill>
                  <a:srgbClr val="FFFFFF"/>
                </a:solidFill>
                <a:effectLst/>
                <a:uLnTx/>
                <a:uFillTx/>
                <a:latin typeface="Comic Sans MS" pitchFamily="66" charset="0"/>
                <a:ea typeface="+mn-ea"/>
                <a:cs typeface="Arial" charset="0"/>
              </a:rPr>
              <a:t>ve sadece tek “1” kaza!</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800" b="1" i="0" u="none" strike="noStrike" kern="1200" cap="none" spc="0" normalizeH="0" baseline="0" noProof="0" dirty="0">
              <a:ln>
                <a:noFill/>
              </a:ln>
              <a:solidFill>
                <a:srgbClr val="FFFFFF"/>
              </a:solidFill>
              <a:effectLst/>
              <a:uLnTx/>
              <a:uFillTx/>
              <a:latin typeface="Comic Sans MS" pitchFamily="66" charset="0"/>
              <a:ea typeface="+mn-ea"/>
              <a:cs typeface="Arial" charset="0"/>
            </a:endParaRPr>
          </a:p>
        </p:txBody>
      </p:sp>
    </p:spTree>
    <p:extLst>
      <p:ext uri="{BB962C8B-B14F-4D97-AF65-F5344CB8AC3E}">
        <p14:creationId xmlns:p14="http://schemas.microsoft.com/office/powerpoint/2010/main" val="3328715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5781"/>
                                        </p:tgtEl>
                                        <p:attrNameLst>
                                          <p:attrName>style.visibility</p:attrName>
                                        </p:attrNameLst>
                                      </p:cBhvr>
                                      <p:to>
                                        <p:strVal val="visible"/>
                                      </p:to>
                                    </p:set>
                                    <p:anim calcmode="lin" valueType="num">
                                      <p:cBhvr additive="base">
                                        <p:cTn id="11" dur="500" fill="hold"/>
                                        <p:tgtEl>
                                          <p:spTgt spid="75781"/>
                                        </p:tgtEl>
                                        <p:attrNameLst>
                                          <p:attrName>ppt_x</p:attrName>
                                        </p:attrNameLst>
                                      </p:cBhvr>
                                      <p:tavLst>
                                        <p:tav tm="0">
                                          <p:val>
                                            <p:strVal val="#ppt_x"/>
                                          </p:val>
                                        </p:tav>
                                        <p:tav tm="100000">
                                          <p:val>
                                            <p:strVal val="#ppt_x"/>
                                          </p:val>
                                        </p:tav>
                                      </p:tavLst>
                                    </p:anim>
                                    <p:anim calcmode="lin" valueType="num">
                                      <p:cBhvr additive="base">
                                        <p:cTn id="12"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P spid="7578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252413" y="3388990"/>
            <a:ext cx="8521700" cy="4000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rPr>
              <a:t>Uygulamadan önce aksiyon planı özel olarak sorgulanarak gözden geçirilir.</a:t>
            </a:r>
            <a:endPar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endParaRPr>
          </a:p>
        </p:txBody>
      </p:sp>
      <p:sp>
        <p:nvSpPr>
          <p:cNvPr id="83971" name="Text Box 5"/>
          <p:cNvSpPr txBox="1">
            <a:spLocks noChangeArrowheads="1"/>
          </p:cNvSpPr>
          <p:nvPr/>
        </p:nvSpPr>
        <p:spPr bwMode="auto">
          <a:xfrm>
            <a:off x="179388" y="3933825"/>
            <a:ext cx="85693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a) </a:t>
            </a:r>
            <a:r>
              <a:rPr kumimoji="0" lang="tr-TR" sz="2000" b="0"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İyileştirmeler risk seviyesini kabul edilebilir seviyeye indirmiş mi?</a:t>
            </a:r>
          </a:p>
        </p:txBody>
      </p:sp>
      <p:sp>
        <p:nvSpPr>
          <p:cNvPr id="83972" name="Text Box 8"/>
          <p:cNvSpPr txBox="1">
            <a:spLocks noChangeArrowheads="1"/>
          </p:cNvSpPr>
          <p:nvPr/>
        </p:nvSpPr>
        <p:spPr bwMode="auto">
          <a:xfrm>
            <a:off x="227013" y="4437063"/>
            <a:ext cx="85693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20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b) </a:t>
            </a:r>
            <a:r>
              <a:rPr kumimoji="0" lang="tr-TR" sz="2000" b="0"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Yeni tehlikeler oluşmuş mu?</a:t>
            </a:r>
            <a:endParaRPr kumimoji="0" lang="en-US" sz="2000" b="0" i="0" u="none" strike="noStrike" kern="1200" cap="none" spc="0" normalizeH="0" baseline="0" noProof="0">
              <a:ln>
                <a:noFill/>
              </a:ln>
              <a:solidFill>
                <a:srgbClr val="3333FF"/>
              </a:solidFill>
              <a:effectLst/>
              <a:uLnTx/>
              <a:uFillTx/>
              <a:latin typeface="Times New Roman" pitchFamily="18" charset="0"/>
              <a:ea typeface="+mn-ea"/>
              <a:cs typeface="Arial" pitchFamily="34" charset="0"/>
            </a:endParaRPr>
          </a:p>
        </p:txBody>
      </p:sp>
      <p:sp>
        <p:nvSpPr>
          <p:cNvPr id="83973" name="Text Box 9"/>
          <p:cNvSpPr txBox="1">
            <a:spLocks noChangeArrowheads="1"/>
          </p:cNvSpPr>
          <p:nvPr/>
        </p:nvSpPr>
        <p:spPr bwMode="auto">
          <a:xfrm>
            <a:off x="179388" y="4948238"/>
            <a:ext cx="8569325" cy="40005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20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c) </a:t>
            </a:r>
            <a:r>
              <a:rPr kumimoji="0" lang="tr-TR" sz="2000" b="0"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Mali olarak en etkin çözüm seçilmiş mi?</a:t>
            </a:r>
            <a:endParaRPr kumimoji="0" lang="en-US" sz="2000" b="0" i="0" u="none" strike="noStrike" kern="1200" cap="none" spc="0" normalizeH="0" baseline="0" noProof="0">
              <a:ln>
                <a:noFill/>
              </a:ln>
              <a:solidFill>
                <a:srgbClr val="FF0000"/>
              </a:solidFill>
              <a:effectLst/>
              <a:uLnTx/>
              <a:uFillTx/>
              <a:latin typeface="Times New Roman" pitchFamily="18" charset="0"/>
              <a:ea typeface="+mn-ea"/>
              <a:cs typeface="Arial" pitchFamily="34" charset="0"/>
            </a:endParaRPr>
          </a:p>
        </p:txBody>
      </p:sp>
      <p:sp>
        <p:nvSpPr>
          <p:cNvPr id="83974" name="Text Box 10"/>
          <p:cNvSpPr txBox="1">
            <a:spLocks noChangeArrowheads="1"/>
          </p:cNvSpPr>
          <p:nvPr/>
        </p:nvSpPr>
        <p:spPr bwMode="auto">
          <a:xfrm>
            <a:off x="179388" y="5492750"/>
            <a:ext cx="8569325" cy="40005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20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d) </a:t>
            </a:r>
            <a:r>
              <a:rPr kumimoji="0" lang="tr-TR" sz="2000" b="0"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Değişikliğin uygunluğu hakkında ilgili kişilerin düşünceleri olumlu mu?</a:t>
            </a:r>
            <a:endParaRPr kumimoji="0" lang="en-US" sz="2000" b="0" i="0" u="none" strike="noStrike" kern="1200" cap="none" spc="0" normalizeH="0" baseline="0" noProof="0">
              <a:ln>
                <a:noFill/>
              </a:ln>
              <a:solidFill>
                <a:srgbClr val="CC0000"/>
              </a:solidFill>
              <a:effectLst/>
              <a:uLnTx/>
              <a:uFillTx/>
              <a:latin typeface="Times New Roman" pitchFamily="18" charset="0"/>
              <a:ea typeface="+mn-ea"/>
              <a:cs typeface="Arial" pitchFamily="34" charset="0"/>
            </a:endParaRPr>
          </a:p>
        </p:txBody>
      </p:sp>
      <p:sp>
        <p:nvSpPr>
          <p:cNvPr id="83975" name="Text Box 11"/>
          <p:cNvSpPr txBox="1">
            <a:spLocks noChangeArrowheads="1"/>
          </p:cNvSpPr>
          <p:nvPr/>
        </p:nvSpPr>
        <p:spPr bwMode="auto">
          <a:xfrm>
            <a:off x="179388" y="6029325"/>
            <a:ext cx="8569325" cy="40005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tr-TR" sz="20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e) </a:t>
            </a:r>
            <a:r>
              <a:rPr kumimoji="0" lang="tr-TR" sz="2000" b="0"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Revize edilen kontroller pratikte uygulanabilecek mi?</a:t>
            </a:r>
            <a:endParaRPr kumimoji="0" lang="en-US" sz="2000" b="0" i="0" u="none" strike="noStrike" kern="1200" cap="none" spc="0" normalizeH="0" baseline="0" noProof="0">
              <a:ln>
                <a:noFill/>
              </a:ln>
              <a:solidFill>
                <a:srgbClr val="CC0000"/>
              </a:solidFill>
              <a:effectLst/>
              <a:uLnTx/>
              <a:uFillTx/>
              <a:latin typeface="Times New Roman" pitchFamily="18" charset="0"/>
              <a:ea typeface="+mn-ea"/>
              <a:cs typeface="Arial" pitchFamily="34" charset="0"/>
            </a:endParaRPr>
          </a:p>
        </p:txBody>
      </p:sp>
      <p:sp>
        <p:nvSpPr>
          <p:cNvPr id="108552" name="Metin kutusu 16"/>
          <p:cNvSpPr txBox="1">
            <a:spLocks noChangeArrowheads="1"/>
          </p:cNvSpPr>
          <p:nvPr/>
        </p:nvSpPr>
        <p:spPr bwMode="auto">
          <a:xfrm>
            <a:off x="571500" y="549275"/>
            <a:ext cx="936625" cy="647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51</a:t>
            </a:r>
          </a:p>
        </p:txBody>
      </p:sp>
      <p:sp>
        <p:nvSpPr>
          <p:cNvPr id="13" name="Metin kutusu 3"/>
          <p:cNvSpPr txBox="1">
            <a:spLocks noChangeArrowheads="1"/>
          </p:cNvSpPr>
          <p:nvPr/>
        </p:nvSpPr>
        <p:spPr bwMode="auto">
          <a:xfrm>
            <a:off x="252413" y="2453134"/>
            <a:ext cx="8569325" cy="831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rPr>
              <a:t>Faaliyet planının yeterliliği ve yeni risklerin oluşmadığı    kontrol edilir.</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Arial" pitchFamily="34" charset="0"/>
            </a:endParaRPr>
          </a:p>
        </p:txBody>
      </p:sp>
      <p:sp>
        <p:nvSpPr>
          <p:cNvPr id="14" name="Text Box 3"/>
          <p:cNvSpPr txBox="1">
            <a:spLocks noChangeArrowheads="1"/>
          </p:cNvSpPr>
          <p:nvPr/>
        </p:nvSpPr>
        <p:spPr bwMode="auto">
          <a:xfrm>
            <a:off x="2195513" y="641350"/>
            <a:ext cx="5761037" cy="461963"/>
          </a:xfrm>
          <a:prstGeom prst="rect">
            <a:avLst/>
          </a:prstGeom>
          <a:solidFill>
            <a:schemeClr val="accent1">
              <a:lumMod val="75000"/>
            </a:schemeClr>
          </a:solidFill>
          <a:ln>
            <a:solidFill>
              <a:schemeClr val="accent4">
                <a:lumMod val="75000"/>
              </a:schemeClr>
            </a:solidFill>
          </a:ln>
        </p:spPr>
        <p:txBody>
          <a:bodyPr>
            <a:spAutoFit/>
          </a:bodyP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Arial" charset="0"/>
              </a:rPr>
              <a:t>RİSK YÖNETİMİ</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mn-ea"/>
              <a:cs typeface="Arial" charset="0"/>
            </a:endParaRPr>
          </a:p>
        </p:txBody>
      </p:sp>
      <p:sp>
        <p:nvSpPr>
          <p:cNvPr id="15" name="Text Box 4"/>
          <p:cNvSpPr txBox="1">
            <a:spLocks noChangeArrowheads="1"/>
          </p:cNvSpPr>
          <p:nvPr/>
        </p:nvSpPr>
        <p:spPr bwMode="auto">
          <a:xfrm>
            <a:off x="250825" y="1341438"/>
            <a:ext cx="4825206" cy="492443"/>
          </a:xfrm>
          <a:prstGeom prst="rect">
            <a:avLst/>
          </a:prstGeom>
          <a:noFill/>
          <a:ln w="9525">
            <a:no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2600" b="1" i="0" u="none" strike="noStrike" kern="1200" cap="none" spc="0" normalizeH="0" baseline="0" noProof="0" dirty="0">
                <a:ln>
                  <a:noFill/>
                </a:ln>
                <a:solidFill>
                  <a:srgbClr val="4F81BD">
                    <a:lumMod val="50000"/>
                  </a:srgbClr>
                </a:solidFill>
                <a:effectLst/>
                <a:uLnTx/>
                <a:uFillTx/>
                <a:latin typeface="Times New Roman" pitchFamily="18" charset="0"/>
                <a:ea typeface="+mn-ea"/>
                <a:cs typeface="Arial" charset="0"/>
              </a:rPr>
              <a:t>(Kış) Kar lastiği  takmak </a:t>
            </a:r>
            <a:endParaRPr kumimoji="0" lang="en-US" sz="2600" b="1" i="0" u="none" strike="noStrike" kern="1200" cap="none" spc="0" normalizeH="0" baseline="0" noProof="0" dirty="0">
              <a:ln>
                <a:noFill/>
              </a:ln>
              <a:solidFill>
                <a:srgbClr val="4F81BD">
                  <a:lumMod val="50000"/>
                </a:srgbClr>
              </a:solidFill>
              <a:effectLst/>
              <a:uLnTx/>
              <a:uFillTx/>
              <a:latin typeface="Times New Roman" pitchFamily="18" charset="0"/>
              <a:ea typeface="+mn-ea"/>
              <a:cs typeface="Arial" charset="0"/>
            </a:endParaRPr>
          </a:p>
        </p:txBody>
      </p:sp>
      <p:sp>
        <p:nvSpPr>
          <p:cNvPr id="16" name="Text Box 4"/>
          <p:cNvSpPr txBox="1">
            <a:spLocks noChangeArrowheads="1"/>
          </p:cNvSpPr>
          <p:nvPr/>
        </p:nvSpPr>
        <p:spPr bwMode="auto">
          <a:xfrm>
            <a:off x="251520" y="1833881"/>
            <a:ext cx="4104456" cy="492125"/>
          </a:xfrm>
          <a:prstGeom prst="rect">
            <a:avLst/>
          </a:prstGeom>
          <a:noFill/>
          <a:ln w="9525">
            <a:no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2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Arial" charset="0"/>
              </a:rPr>
              <a:t>Kar zinciri takmak</a:t>
            </a:r>
            <a:endParaRPr kumimoji="0" lang="en-US" sz="2600" b="1" i="0" u="none" strike="noStrike" kern="1200" cap="none" spc="0" normalizeH="0" baseline="0" noProof="0" dirty="0">
              <a:ln>
                <a:noFill/>
              </a:ln>
              <a:solidFill>
                <a:srgbClr val="1F497D">
                  <a:lumMod val="50000"/>
                </a:srgbClr>
              </a:solidFill>
              <a:effectLst/>
              <a:uLnTx/>
              <a:uFillTx/>
              <a:latin typeface="Times New Roman" pitchFamily="18" charset="0"/>
              <a:ea typeface="+mn-ea"/>
              <a:cs typeface="Arial" charset="0"/>
            </a:endParaRPr>
          </a:p>
        </p:txBody>
      </p:sp>
      <p:sp>
        <p:nvSpPr>
          <p:cNvPr id="17" name="Text Box 4"/>
          <p:cNvSpPr txBox="1">
            <a:spLocks noChangeArrowheads="1"/>
          </p:cNvSpPr>
          <p:nvPr/>
        </p:nvSpPr>
        <p:spPr bwMode="auto">
          <a:xfrm>
            <a:off x="5076031" y="1341438"/>
            <a:ext cx="3696494" cy="492443"/>
          </a:xfrm>
          <a:prstGeom prst="rect">
            <a:avLst/>
          </a:prstGeom>
          <a:noFill/>
          <a:ln w="9525">
            <a:no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600" b="1" i="0" u="none" strike="noStrike" kern="1200" cap="none" spc="0" normalizeH="0" baseline="0" noProof="0" dirty="0">
                <a:ln>
                  <a:noFill/>
                </a:ln>
                <a:solidFill>
                  <a:srgbClr val="C0504D">
                    <a:lumMod val="75000"/>
                  </a:srgbClr>
                </a:solidFill>
                <a:effectLst/>
                <a:uLnTx/>
                <a:uFillTx/>
                <a:latin typeface="Times New Roman" pitchFamily="18" charset="0"/>
                <a:ea typeface="+mn-ea"/>
                <a:cs typeface="Arial" charset="0"/>
              </a:rPr>
              <a:t>Risk yönetimidir</a:t>
            </a:r>
            <a:endParaRPr kumimoji="0" lang="en-US" sz="2600" b="1" i="0" u="none" strike="noStrike" kern="1200" cap="none" spc="0" normalizeH="0" baseline="0" noProof="0" dirty="0">
              <a:ln>
                <a:noFill/>
              </a:ln>
              <a:solidFill>
                <a:srgbClr val="C0504D">
                  <a:lumMod val="75000"/>
                </a:srgbClr>
              </a:solidFill>
              <a:effectLst/>
              <a:uLnTx/>
              <a:uFillTx/>
              <a:latin typeface="Times New Roman" pitchFamily="18" charset="0"/>
              <a:ea typeface="+mn-ea"/>
              <a:cs typeface="Arial" charset="0"/>
            </a:endParaRPr>
          </a:p>
        </p:txBody>
      </p:sp>
      <p:sp>
        <p:nvSpPr>
          <p:cNvPr id="18" name="Text Box 4"/>
          <p:cNvSpPr txBox="1">
            <a:spLocks noChangeArrowheads="1"/>
          </p:cNvSpPr>
          <p:nvPr/>
        </p:nvSpPr>
        <p:spPr bwMode="auto">
          <a:xfrm>
            <a:off x="4344275" y="1822291"/>
            <a:ext cx="4460875" cy="492443"/>
          </a:xfrm>
          <a:prstGeom prst="rect">
            <a:avLst/>
          </a:prstGeom>
          <a:noFill/>
          <a:ln w="9525">
            <a:noFill/>
            <a:miter lim="800000"/>
            <a:headEnd/>
            <a:tailEnd/>
          </a:ln>
        </p:spPr>
        <p:txBody>
          <a:bodyPr wrap="square">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600" b="1" i="0" u="none" strike="noStrike" kern="1200" cap="none" spc="0" normalizeH="0" baseline="0" noProof="0" dirty="0">
                <a:ln>
                  <a:noFill/>
                </a:ln>
                <a:solidFill>
                  <a:srgbClr val="FF0000"/>
                </a:solidFill>
                <a:effectLst/>
                <a:uLnTx/>
                <a:uFillTx/>
                <a:latin typeface="Times New Roman" pitchFamily="18" charset="0"/>
                <a:ea typeface="+mn-ea"/>
                <a:cs typeface="Arial" charset="0"/>
              </a:rPr>
              <a:t>acil durum yönetimidir</a:t>
            </a:r>
            <a:endParaRPr kumimoji="0" lang="en-US" sz="2600" b="1" i="0" u="none" strike="noStrike" kern="1200" cap="none" spc="0" normalizeH="0" baseline="0" noProof="0" dirty="0">
              <a:ln>
                <a:noFill/>
              </a:ln>
              <a:solidFill>
                <a:srgbClr val="FF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0586709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7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397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97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39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97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3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animBg="1"/>
      <p:bldP spid="83972" grpId="0" animBg="1"/>
      <p:bldP spid="83973" grpId="0" animBg="1"/>
      <p:bldP spid="83974" grpId="0" animBg="1"/>
      <p:bldP spid="83975" grpId="0" animBg="1"/>
      <p:bldP spid="13"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0"/>
          </p:nvPr>
        </p:nvSpPr>
        <p:spPr>
          <a:xfrm>
            <a:off x="7913688" y="6356350"/>
            <a:ext cx="1152525" cy="2603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200" b="1" i="0" u="none" strike="noStrike" kern="1200" cap="none" spc="0" normalizeH="0" baseline="0" noProof="0">
              <a:ln>
                <a:noFill/>
              </a:ln>
              <a:solidFill>
                <a:prstClr val="black">
                  <a:tint val="75000"/>
                </a:prstClr>
              </a:solidFill>
              <a:effectLst/>
              <a:uLnTx/>
              <a:uFillTx/>
              <a:latin typeface="Calibri"/>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fld id="{921E1AF7-478B-46EC-BC2C-B2CFF2778D1E}" type="slidenum">
              <a:rPr kumimoji="0" lang="tr-TR" sz="1200" b="1" i="0" u="none" strike="noStrike" kern="1200" cap="none" spc="0" normalizeH="0" baseline="0" noProof="0">
                <a:ln>
                  <a:noFill/>
                </a:ln>
                <a:solidFill>
                  <a:prstClr val="black">
                    <a:tint val="75000"/>
                  </a:prstClr>
                </a:solidFill>
                <a:effectLst/>
                <a:uLnTx/>
                <a:uFillTx/>
                <a:latin typeface="Calibri"/>
                <a:ea typeface="+mn-ea"/>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tr-TR" sz="1200" b="1" i="0" u="none" strike="noStrike" kern="1200" cap="none" spc="0" normalizeH="0" baseline="0" noProof="0">
              <a:ln>
                <a:noFill/>
              </a:ln>
              <a:solidFill>
                <a:prstClr val="black">
                  <a:tint val="75000"/>
                </a:prstClr>
              </a:solidFill>
              <a:effectLst/>
              <a:uLnTx/>
              <a:uFillTx/>
              <a:latin typeface="Calibri"/>
              <a:ea typeface="+mn-ea"/>
              <a:cs typeface="Arial" charset="0"/>
            </a:endParaRPr>
          </a:p>
        </p:txBody>
      </p:sp>
      <p:sp>
        <p:nvSpPr>
          <p:cNvPr id="75781" name="Text Box 3"/>
          <p:cNvSpPr txBox="1">
            <a:spLocks noChangeArrowheads="1"/>
          </p:cNvSpPr>
          <p:nvPr/>
        </p:nvSpPr>
        <p:spPr bwMode="auto">
          <a:xfrm>
            <a:off x="871538" y="1382713"/>
            <a:ext cx="7445375" cy="461962"/>
          </a:xfrm>
          <a:prstGeom prst="rect">
            <a:avLst/>
          </a:prstGeom>
          <a:noFill/>
          <a:ln>
            <a:solidFill>
              <a:schemeClr val="accent4">
                <a:lumMod val="75000"/>
              </a:schemeClr>
            </a:solidFill>
          </a:ln>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itchFamily="18" charset="0"/>
                <a:ea typeface="+mn-ea"/>
                <a:cs typeface="Arial" charset="0"/>
              </a:rPr>
              <a:t>RİSKİ AZALTMANIN MALİYETİ</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111620" name="Line 2"/>
          <p:cNvSpPr>
            <a:spLocks noChangeShapeType="1"/>
          </p:cNvSpPr>
          <p:nvPr/>
        </p:nvSpPr>
        <p:spPr bwMode="auto">
          <a:xfrm>
            <a:off x="1763713" y="2420938"/>
            <a:ext cx="0" cy="366395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1" name="Arc 3"/>
          <p:cNvSpPr>
            <a:spLocks/>
          </p:cNvSpPr>
          <p:nvPr/>
        </p:nvSpPr>
        <p:spPr bwMode="auto">
          <a:xfrm rot="5460000">
            <a:off x="2580481" y="2001045"/>
            <a:ext cx="3400425" cy="4900612"/>
          </a:xfrm>
          <a:custGeom>
            <a:avLst/>
            <a:gdLst>
              <a:gd name="T0" fmla="*/ 2147483647 w 21600"/>
              <a:gd name="T1" fmla="*/ 0 h 21596"/>
              <a:gd name="T2" fmla="*/ 2147483647 w 21600"/>
              <a:gd name="T3" fmla="*/ 2147483647 h 21596"/>
              <a:gd name="T4" fmla="*/ 0 w 21600"/>
              <a:gd name="T5" fmla="*/ 2147483647 h 21596"/>
              <a:gd name="T6" fmla="*/ 0 60000 65536"/>
              <a:gd name="T7" fmla="*/ 0 60000 65536"/>
              <a:gd name="T8" fmla="*/ 0 60000 65536"/>
              <a:gd name="T9" fmla="*/ 0 w 21600"/>
              <a:gd name="T10" fmla="*/ 0 h 21596"/>
              <a:gd name="T11" fmla="*/ 21600 w 21600"/>
              <a:gd name="T12" fmla="*/ 21596 h 21596"/>
            </a:gdLst>
            <a:ahLst/>
            <a:cxnLst>
              <a:cxn ang="T6">
                <a:pos x="T0" y="T1"/>
              </a:cxn>
              <a:cxn ang="T7">
                <a:pos x="T2" y="T3"/>
              </a:cxn>
              <a:cxn ang="T8">
                <a:pos x="T4" y="T5"/>
              </a:cxn>
            </a:cxnLst>
            <a:rect l="T9" t="T10" r="T11" b="T12"/>
            <a:pathLst>
              <a:path w="21600" h="21596" fill="none" extrusionOk="0">
                <a:moveTo>
                  <a:pt x="420" y="0"/>
                </a:moveTo>
                <a:cubicBezTo>
                  <a:pt x="12184" y="229"/>
                  <a:pt x="21600" y="9830"/>
                  <a:pt x="21600" y="21596"/>
                </a:cubicBezTo>
              </a:path>
              <a:path w="21600" h="21596" stroke="0" extrusionOk="0">
                <a:moveTo>
                  <a:pt x="420" y="0"/>
                </a:moveTo>
                <a:cubicBezTo>
                  <a:pt x="12184" y="229"/>
                  <a:pt x="21600" y="9830"/>
                  <a:pt x="21600" y="21596"/>
                </a:cubicBezTo>
                <a:lnTo>
                  <a:pt x="0" y="21596"/>
                </a:lnTo>
                <a:lnTo>
                  <a:pt x="420" y="0"/>
                </a:lnTo>
                <a:close/>
              </a:path>
            </a:pathLst>
          </a:custGeom>
          <a:noFill/>
          <a:ln w="50800" cap="rnd">
            <a:solidFill>
              <a:schemeClr val="hlink"/>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2" name="Arc 4"/>
          <p:cNvSpPr>
            <a:spLocks/>
          </p:cNvSpPr>
          <p:nvPr/>
        </p:nvSpPr>
        <p:spPr bwMode="auto">
          <a:xfrm rot="10800000">
            <a:off x="1795124" y="2506544"/>
            <a:ext cx="5256212" cy="3617913"/>
          </a:xfrm>
          <a:custGeom>
            <a:avLst/>
            <a:gdLst>
              <a:gd name="T0" fmla="*/ 0 w 22076"/>
              <a:gd name="T1" fmla="*/ 2147483647 h 21600"/>
              <a:gd name="T2" fmla="*/ 2147483647 w 22076"/>
              <a:gd name="T3" fmla="*/ 2147483647 h 21600"/>
              <a:gd name="T4" fmla="*/ 2147483647 w 22076"/>
              <a:gd name="T5" fmla="*/ 2147483647 h 21600"/>
              <a:gd name="T6" fmla="*/ 0 60000 65536"/>
              <a:gd name="T7" fmla="*/ 0 60000 65536"/>
              <a:gd name="T8" fmla="*/ 0 60000 65536"/>
              <a:gd name="T9" fmla="*/ 0 w 22076"/>
              <a:gd name="T10" fmla="*/ 0 h 21600"/>
              <a:gd name="T11" fmla="*/ 22076 w 22076"/>
              <a:gd name="T12" fmla="*/ 21600 h 21600"/>
            </a:gdLst>
            <a:ahLst/>
            <a:cxnLst>
              <a:cxn ang="T6">
                <a:pos x="T0" y="T1"/>
              </a:cxn>
              <a:cxn ang="T7">
                <a:pos x="T2" y="T3"/>
              </a:cxn>
              <a:cxn ang="T8">
                <a:pos x="T4" y="T5"/>
              </a:cxn>
            </a:cxnLst>
            <a:rect l="T9" t="T10" r="T11" b="T12"/>
            <a:pathLst>
              <a:path w="22076" h="21600" fill="none" extrusionOk="0">
                <a:moveTo>
                  <a:pt x="-1" y="5"/>
                </a:moveTo>
                <a:cubicBezTo>
                  <a:pt x="166" y="1"/>
                  <a:pt x="332" y="-1"/>
                  <a:pt x="499" y="0"/>
                </a:cubicBezTo>
                <a:cubicBezTo>
                  <a:pt x="12041" y="0"/>
                  <a:pt x="21544" y="9074"/>
                  <a:pt x="22076" y="20604"/>
                </a:cubicBezTo>
              </a:path>
              <a:path w="22076" h="21600" stroke="0" extrusionOk="0">
                <a:moveTo>
                  <a:pt x="-1" y="5"/>
                </a:moveTo>
                <a:cubicBezTo>
                  <a:pt x="166" y="1"/>
                  <a:pt x="332" y="-1"/>
                  <a:pt x="499" y="0"/>
                </a:cubicBezTo>
                <a:cubicBezTo>
                  <a:pt x="12041" y="0"/>
                  <a:pt x="21544" y="9074"/>
                  <a:pt x="22076" y="20604"/>
                </a:cubicBezTo>
                <a:lnTo>
                  <a:pt x="499" y="21600"/>
                </a:lnTo>
                <a:lnTo>
                  <a:pt x="-1" y="5"/>
                </a:lnTo>
                <a:close/>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3" name="AutoShape 5"/>
          <p:cNvSpPr>
            <a:spLocks noChangeArrowheads="1"/>
          </p:cNvSpPr>
          <p:nvPr/>
        </p:nvSpPr>
        <p:spPr bwMode="auto">
          <a:xfrm rot="-1080000">
            <a:off x="4054475" y="4467225"/>
            <a:ext cx="142875" cy="1054100"/>
          </a:xfrm>
          <a:prstGeom prst="downArrow">
            <a:avLst>
              <a:gd name="adj1" fmla="val 50000"/>
              <a:gd name="adj2" fmla="val 369196"/>
            </a:avLst>
          </a:prstGeom>
          <a:solidFill>
            <a:srgbClr val="00FF00"/>
          </a:solidFill>
          <a:ln w="12700">
            <a:solidFill>
              <a:schemeClr val="tx1"/>
            </a:solidFill>
            <a:miter lim="800000"/>
            <a:headEnd/>
            <a:tailEnd/>
          </a:ln>
          <a:effectLst>
            <a:outerShdw dist="107763" dir="2700000" algn="ctr" rotWithShape="0">
              <a:schemeClr val="tx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6" name="Line 6"/>
          <p:cNvSpPr>
            <a:spLocks noChangeShapeType="1"/>
          </p:cNvSpPr>
          <p:nvPr/>
        </p:nvSpPr>
        <p:spPr bwMode="auto">
          <a:xfrm flipV="1">
            <a:off x="6156325" y="4530725"/>
            <a:ext cx="0" cy="113030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27" name="Rectangle 7"/>
          <p:cNvSpPr>
            <a:spLocks noChangeArrowheads="1"/>
          </p:cNvSpPr>
          <p:nvPr/>
        </p:nvSpPr>
        <p:spPr bwMode="auto">
          <a:xfrm>
            <a:off x="1763713" y="2513013"/>
            <a:ext cx="1514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sz="1600" b="1" i="0" u="none" strike="noStrike" kern="1200" cap="none" spc="0" normalizeH="0" baseline="0" noProof="0">
                <a:ln>
                  <a:noFill/>
                </a:ln>
                <a:solidFill>
                  <a:prstClr val="black"/>
                </a:solidFill>
                <a:effectLst/>
                <a:uLnTx/>
                <a:uFillTx/>
                <a:latin typeface="Times New Roman" pitchFamily="18" charset="0"/>
                <a:ea typeface="+mn-ea"/>
                <a:cs typeface="Arial" charset="0"/>
              </a:rPr>
              <a:t>RİSKİN BOYUTU</a:t>
            </a:r>
          </a:p>
        </p:txBody>
      </p:sp>
      <p:sp>
        <p:nvSpPr>
          <p:cNvPr id="28" name="Rectangle 8"/>
          <p:cNvSpPr>
            <a:spLocks noChangeArrowheads="1"/>
          </p:cNvSpPr>
          <p:nvPr/>
        </p:nvSpPr>
        <p:spPr bwMode="auto">
          <a:xfrm>
            <a:off x="6732588" y="2636838"/>
            <a:ext cx="20161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0" marR="0" lvl="0" indent="0" algn="l" defTabSz="762000" rtl="0" eaLnBrk="0" fontAlgn="base" latinLnBrk="0" hangingPunct="0">
              <a:lnSpc>
                <a:spcPct val="100000"/>
              </a:lnSpc>
              <a:spcBef>
                <a:spcPct val="0"/>
              </a:spcBef>
              <a:spcAft>
                <a:spcPct val="0"/>
              </a:spcAft>
              <a:buClrTx/>
              <a:buSzTx/>
              <a:buFontTx/>
              <a:buNone/>
              <a:tabLst/>
              <a:defRPr/>
            </a:pPr>
            <a:r>
              <a:rPr kumimoji="0" lang="tr-TR" sz="1400" b="1" i="0" u="none" strike="noStrike" kern="1200" cap="none" spc="0" normalizeH="0" baseline="0" noProof="0">
                <a:ln>
                  <a:noFill/>
                </a:ln>
                <a:solidFill>
                  <a:prstClr val="black"/>
                </a:solidFill>
                <a:effectLst/>
                <a:uLnTx/>
                <a:uFillTx/>
                <a:latin typeface="Times New Roman" pitchFamily="18" charset="0"/>
                <a:ea typeface="+mn-ea"/>
                <a:cs typeface="Arial" charset="0"/>
              </a:rPr>
              <a:t>Riskin değerini düşürme maliyeti</a:t>
            </a:r>
          </a:p>
        </p:txBody>
      </p:sp>
      <p:sp>
        <p:nvSpPr>
          <p:cNvPr id="29" name="Oval 9"/>
          <p:cNvSpPr>
            <a:spLocks noChangeArrowheads="1"/>
          </p:cNvSpPr>
          <p:nvPr/>
        </p:nvSpPr>
        <p:spPr bwMode="auto">
          <a:xfrm>
            <a:off x="4211638" y="5503863"/>
            <a:ext cx="228600" cy="228600"/>
          </a:xfrm>
          <a:prstGeom prst="ellipse">
            <a:avLst/>
          </a:prstGeom>
          <a:solidFill>
            <a:srgbClr val="00FF00"/>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0" name="Rectangle 10"/>
          <p:cNvSpPr>
            <a:spLocks noChangeArrowheads="1"/>
          </p:cNvSpPr>
          <p:nvPr/>
        </p:nvSpPr>
        <p:spPr bwMode="auto">
          <a:xfrm>
            <a:off x="3563938" y="4029075"/>
            <a:ext cx="8651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1" u="none" strike="noStrike" kern="1200" cap="none" spc="0" normalizeH="0" baseline="0" noProof="0">
                <a:ln>
                  <a:noFill/>
                </a:ln>
                <a:solidFill>
                  <a:prstClr val="black"/>
                </a:solidFill>
                <a:effectLst/>
                <a:uLnTx/>
                <a:uFillTx/>
                <a:latin typeface="Times New Roman" pitchFamily="18" charset="0"/>
                <a:ea typeface="+mn-ea"/>
                <a:cs typeface="Arial" charset="0"/>
              </a:rPr>
              <a:t>AMAÇ</a:t>
            </a:r>
          </a:p>
        </p:txBody>
      </p:sp>
      <p:sp>
        <p:nvSpPr>
          <p:cNvPr id="111629" name="Rectangle 12"/>
          <p:cNvSpPr>
            <a:spLocks noChangeArrowheads="1"/>
          </p:cNvSpPr>
          <p:nvPr/>
        </p:nvSpPr>
        <p:spPr bwMode="auto">
          <a:xfrm>
            <a:off x="5930900" y="3357563"/>
            <a:ext cx="657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a:ln>
                  <a:noFill/>
                </a:ln>
                <a:solidFill>
                  <a:prstClr val="black"/>
                </a:solidFill>
                <a:effectLst/>
                <a:uLnTx/>
                <a:uFillTx/>
                <a:latin typeface="Times New Roman" pitchFamily="18" charset="0"/>
                <a:ea typeface="+mn-ea"/>
                <a:cs typeface="Arial" charset="0"/>
              </a:rPr>
              <a:t>TL</a:t>
            </a:r>
          </a:p>
        </p:txBody>
      </p:sp>
      <p:sp>
        <p:nvSpPr>
          <p:cNvPr id="32" name="Rectangle 13"/>
          <p:cNvSpPr>
            <a:spLocks noChangeArrowheads="1"/>
          </p:cNvSpPr>
          <p:nvPr/>
        </p:nvSpPr>
        <p:spPr bwMode="auto">
          <a:xfrm>
            <a:off x="5364163" y="4983163"/>
            <a:ext cx="273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400" b="1" i="1" u="none" strike="noStrike" kern="1200" cap="none" spc="0" normalizeH="0" baseline="0" noProof="0">
                <a:ln>
                  <a:noFill/>
                </a:ln>
                <a:solidFill>
                  <a:prstClr val="black"/>
                </a:solidFill>
                <a:effectLst/>
                <a:uLnTx/>
                <a:uFillTx/>
                <a:latin typeface="Times New Roman" pitchFamily="18" charset="0"/>
                <a:ea typeface="+mn-ea"/>
                <a:cs typeface="Arial" charset="0"/>
              </a:rPr>
              <a:t>KAYIP</a:t>
            </a:r>
          </a:p>
        </p:txBody>
      </p:sp>
      <p:sp>
        <p:nvSpPr>
          <p:cNvPr id="33" name="Text Box 15"/>
          <p:cNvSpPr txBox="1">
            <a:spLocks noChangeArrowheads="1"/>
          </p:cNvSpPr>
          <p:nvPr/>
        </p:nvSpPr>
        <p:spPr bwMode="auto">
          <a:xfrm>
            <a:off x="247650" y="5661025"/>
            <a:ext cx="1516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tr-TR" sz="1600" b="1" i="0" u="none" strike="noStrike" kern="1200" cap="none" spc="0" normalizeH="0" baseline="0" noProof="0">
                <a:ln>
                  <a:noFill/>
                </a:ln>
                <a:solidFill>
                  <a:prstClr val="black"/>
                </a:solidFill>
                <a:effectLst/>
                <a:uLnTx/>
                <a:uFillTx/>
                <a:latin typeface="Times New Roman" pitchFamily="18" charset="0"/>
                <a:ea typeface="+mn-ea"/>
                <a:cs typeface="Arial" charset="0"/>
              </a:rPr>
              <a:t>Kabul edilebilir Risk</a:t>
            </a:r>
            <a:endParaRPr kumimoji="0" lang="en-US" sz="1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11632" name="Line 16"/>
          <p:cNvSpPr>
            <a:spLocks noChangeShapeType="1"/>
          </p:cNvSpPr>
          <p:nvPr/>
        </p:nvSpPr>
        <p:spPr bwMode="auto">
          <a:xfrm>
            <a:off x="1476375" y="4437063"/>
            <a:ext cx="0" cy="10795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triangle" w="med" len="med"/>
                <a:tailEnd type="triangle" w="med" len="me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11633" name="Line 17"/>
          <p:cNvSpPr>
            <a:spLocks noChangeShapeType="1"/>
          </p:cNvSpPr>
          <p:nvPr/>
        </p:nvSpPr>
        <p:spPr bwMode="auto">
          <a:xfrm>
            <a:off x="1763713" y="4868863"/>
            <a:ext cx="51133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6" name="Line 18"/>
          <p:cNvSpPr>
            <a:spLocks noChangeShapeType="1"/>
          </p:cNvSpPr>
          <p:nvPr/>
        </p:nvSpPr>
        <p:spPr bwMode="auto">
          <a:xfrm>
            <a:off x="1330325" y="5661025"/>
            <a:ext cx="51133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7" name="Line 19"/>
          <p:cNvSpPr>
            <a:spLocks noChangeShapeType="1"/>
          </p:cNvSpPr>
          <p:nvPr/>
        </p:nvSpPr>
        <p:spPr bwMode="auto">
          <a:xfrm flipH="1">
            <a:off x="1331913" y="6165850"/>
            <a:ext cx="431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38" name="Line 20"/>
          <p:cNvSpPr>
            <a:spLocks noChangeShapeType="1"/>
          </p:cNvSpPr>
          <p:nvPr/>
        </p:nvSpPr>
        <p:spPr bwMode="auto">
          <a:xfrm>
            <a:off x="1403350" y="5300663"/>
            <a:ext cx="0" cy="3603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11637" name="Line 22"/>
          <p:cNvSpPr>
            <a:spLocks noChangeShapeType="1"/>
          </p:cNvSpPr>
          <p:nvPr/>
        </p:nvSpPr>
        <p:spPr bwMode="auto">
          <a:xfrm>
            <a:off x="1763713" y="6165850"/>
            <a:ext cx="6048375"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0" name="Metin kutusu 39"/>
          <p:cNvSpPr txBox="1"/>
          <p:nvPr/>
        </p:nvSpPr>
        <p:spPr>
          <a:xfrm>
            <a:off x="5508625" y="3144838"/>
            <a:ext cx="1079500" cy="307975"/>
          </a:xfrm>
          <a:prstGeom prst="rect">
            <a:avLst/>
          </a:prstGeom>
          <a:solidFill>
            <a:schemeClr val="accent1">
              <a:lumMod val="20000"/>
              <a:lumOff val="80000"/>
            </a:schemeClr>
          </a:solidFill>
          <a:ln>
            <a:solidFill>
              <a:schemeClr val="accent1"/>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prstClr val="white"/>
                </a:solidFill>
                <a:effectLst/>
                <a:uLnTx/>
                <a:uFillTx/>
                <a:latin typeface="Times New Roman" pitchFamily="18" charset="0"/>
                <a:ea typeface="+mn-ea"/>
                <a:cs typeface="Arial" charset="0"/>
              </a:rPr>
              <a:t>Harcama</a:t>
            </a:r>
          </a:p>
        </p:txBody>
      </p:sp>
      <p:sp>
        <p:nvSpPr>
          <p:cNvPr id="41" name="Metin kutusu 40"/>
          <p:cNvSpPr txBox="1"/>
          <p:nvPr/>
        </p:nvSpPr>
        <p:spPr>
          <a:xfrm>
            <a:off x="2051050" y="3284538"/>
            <a:ext cx="677863" cy="307975"/>
          </a:xfrm>
          <a:prstGeom prst="rect">
            <a:avLst/>
          </a:prstGeom>
          <a:solidFill>
            <a:schemeClr val="accent6">
              <a:lumMod val="60000"/>
              <a:lumOff val="40000"/>
            </a:schemeClr>
          </a:solidFill>
          <a:ln>
            <a:solidFill>
              <a:schemeClr val="accent1"/>
            </a:solidFill>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400" b="1" i="0" u="none" strike="noStrike" kern="1200" cap="none" spc="0" normalizeH="0" baseline="0" noProof="0" dirty="0">
                <a:ln>
                  <a:noFill/>
                </a:ln>
                <a:solidFill>
                  <a:prstClr val="black"/>
                </a:solidFill>
                <a:effectLst/>
                <a:uLnTx/>
                <a:uFillTx/>
                <a:latin typeface="Times New Roman" pitchFamily="18" charset="0"/>
                <a:ea typeface="+mn-ea"/>
                <a:cs typeface="Arial" charset="0"/>
              </a:rPr>
              <a:t>Risk </a:t>
            </a:r>
          </a:p>
        </p:txBody>
      </p:sp>
      <p:sp>
        <p:nvSpPr>
          <p:cNvPr id="31" name="Text Box 3"/>
          <p:cNvSpPr txBox="1">
            <a:spLocks noChangeArrowheads="1"/>
          </p:cNvSpPr>
          <p:nvPr/>
        </p:nvSpPr>
        <p:spPr bwMode="auto">
          <a:xfrm>
            <a:off x="2195513" y="641350"/>
            <a:ext cx="5761037" cy="461963"/>
          </a:xfrm>
          <a:prstGeom prst="rect">
            <a:avLst/>
          </a:prstGeom>
          <a:solidFill>
            <a:srgbClr val="FFFF00"/>
          </a:solidFill>
          <a:ln>
            <a:solidFill>
              <a:schemeClr val="accent4">
                <a:lumMod val="75000"/>
              </a:schemeClr>
            </a:solidFill>
          </a:ln>
        </p:spPr>
        <p:txBody>
          <a:bodyPr>
            <a:spAutoFit/>
          </a:bodyP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black"/>
                </a:solidFill>
                <a:effectLst/>
                <a:uLnTx/>
                <a:uFillTx/>
                <a:latin typeface="Times New Roman" pitchFamily="18" charset="0"/>
                <a:ea typeface="+mn-ea"/>
                <a:cs typeface="Arial" charset="0"/>
              </a:rPr>
              <a:t>RİSK YÖNETİMİ</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Arial" charset="0"/>
            </a:endParaRPr>
          </a:p>
        </p:txBody>
      </p:sp>
      <p:sp>
        <p:nvSpPr>
          <p:cNvPr id="111641" name="Metin kutusu 16"/>
          <p:cNvSpPr txBox="1">
            <a:spLocks noChangeArrowheads="1"/>
          </p:cNvSpPr>
          <p:nvPr/>
        </p:nvSpPr>
        <p:spPr bwMode="auto">
          <a:xfrm>
            <a:off x="571500" y="549275"/>
            <a:ext cx="936625" cy="6477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a:ln>
                  <a:noFill/>
                </a:ln>
                <a:solidFill>
                  <a:prstClr val="black"/>
                </a:solidFill>
                <a:effectLst/>
                <a:uLnTx/>
                <a:uFillTx/>
                <a:latin typeface="Times New Roman" pitchFamily="18" charset="0"/>
                <a:ea typeface="+mn-ea"/>
                <a:cs typeface="Arial" pitchFamily="34" charset="0"/>
              </a:rPr>
              <a:t>51</a:t>
            </a:r>
          </a:p>
        </p:txBody>
      </p:sp>
      <p:sp>
        <p:nvSpPr>
          <p:cNvPr id="111642" name="6 Metin kutusu"/>
          <p:cNvSpPr txBox="1">
            <a:spLocks noChangeArrowheads="1"/>
          </p:cNvSpPr>
          <p:nvPr/>
        </p:nvSpPr>
        <p:spPr bwMode="auto">
          <a:xfrm>
            <a:off x="34925" y="908050"/>
            <a:ext cx="411163" cy="3381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1600" b="1" i="0" u="none" strike="noStrike" kern="1200" cap="none" spc="0" normalizeH="0" baseline="0" noProof="0">
                <a:ln>
                  <a:noFill/>
                </a:ln>
                <a:solidFill>
                  <a:prstClr val="white"/>
                </a:solidFill>
                <a:effectLst/>
                <a:uLnTx/>
                <a:uFillTx/>
                <a:latin typeface="Times New Roman" pitchFamily="18" charset="0"/>
                <a:ea typeface="+mn-ea"/>
                <a:cs typeface="Arial" charset="0"/>
              </a:rPr>
              <a:t>6</a:t>
            </a:r>
          </a:p>
        </p:txBody>
      </p:sp>
      <p:sp>
        <p:nvSpPr>
          <p:cNvPr id="3" name="Metin kutusu 2"/>
          <p:cNvSpPr txBox="1"/>
          <p:nvPr/>
        </p:nvSpPr>
        <p:spPr>
          <a:xfrm>
            <a:off x="5724128" y="6124458"/>
            <a:ext cx="140909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itchFamily="18" charset="0"/>
                <a:ea typeface="+mn-ea"/>
                <a:cs typeface="Arial" charset="0"/>
              </a:rPr>
              <a:t>TL</a:t>
            </a:r>
          </a:p>
        </p:txBody>
      </p:sp>
      <p:sp>
        <p:nvSpPr>
          <p:cNvPr id="4" name="Metin kutusu 3"/>
          <p:cNvSpPr txBox="1"/>
          <p:nvPr/>
        </p:nvSpPr>
        <p:spPr>
          <a:xfrm rot="16200000">
            <a:off x="1083014" y="3277515"/>
            <a:ext cx="96123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black"/>
                </a:solidFill>
                <a:effectLst/>
                <a:uLnTx/>
                <a:uFillTx/>
                <a:latin typeface="Times New Roman" pitchFamily="18" charset="0"/>
                <a:ea typeface="+mn-ea"/>
                <a:cs typeface="Arial" charset="0"/>
              </a:rPr>
              <a:t>Risk</a:t>
            </a:r>
          </a:p>
        </p:txBody>
      </p:sp>
    </p:spTree>
    <p:extLst>
      <p:ext uri="{BB962C8B-B14F-4D97-AF65-F5344CB8AC3E}">
        <p14:creationId xmlns:p14="http://schemas.microsoft.com/office/powerpoint/2010/main" val="1000537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par>
                          <p:cTn id="27" fill="hold" nodeType="afterGroup">
                            <p:stCondLst>
                              <p:cond delay="1000"/>
                            </p:stCondLst>
                            <p:childTnLst>
                              <p:par>
                                <p:cTn id="28" presetID="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linds(horizontal)">
                                      <p:cBhvr>
                                        <p:cTn id="35" dur="500"/>
                                        <p:tgtEl>
                                          <p:spTgt spid="33"/>
                                        </p:tgtEl>
                                      </p:cBhvr>
                                    </p:animEffect>
                                  </p:childTnLst>
                                </p:cTn>
                              </p:par>
                            </p:childTnLst>
                          </p:cTn>
                        </p:par>
                        <p:par>
                          <p:cTn id="36" fill="hold">
                            <p:stCondLst>
                              <p:cond delay="2000"/>
                            </p:stCondLst>
                            <p:childTnLst>
                              <p:par>
                                <p:cTn id="37" presetID="3" presetClass="entr" presetSubtype="1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linds(horizontal)">
                                      <p:cBhvr>
                                        <p:cTn id="39" dur="500"/>
                                        <p:tgtEl>
                                          <p:spTgt spid="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linds(horizontal)">
                                      <p:cBhvr>
                                        <p:cTn id="44" dur="500"/>
                                        <p:tgtEl>
                                          <p:spTgt spid="29"/>
                                        </p:tgtEl>
                                      </p:cBhvr>
                                    </p:animEffect>
                                  </p:childTnLst>
                                </p:cTn>
                              </p:par>
                            </p:childTnLst>
                          </p:cTn>
                        </p:par>
                        <p:par>
                          <p:cTn id="45" fill="hold" nodeType="afterGroup">
                            <p:stCondLst>
                              <p:cond delay="500"/>
                            </p:stCondLst>
                            <p:childTnLst>
                              <p:par>
                                <p:cTn id="46" presetID="3" presetClass="entr" presetSubtype="10"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linds(horizontal)">
                                      <p:cBhvr>
                                        <p:cTn id="48" dur="500"/>
                                        <p:tgtEl>
                                          <p:spTgt spid="23"/>
                                        </p:tgtEl>
                                      </p:cBhvr>
                                    </p:animEffect>
                                  </p:childTnLst>
                                </p:cTn>
                              </p:par>
                            </p:childTnLst>
                          </p:cTn>
                        </p:par>
                        <p:par>
                          <p:cTn id="49" fill="hold" nodeType="afterGroup">
                            <p:stCondLst>
                              <p:cond delay="1000"/>
                            </p:stCondLst>
                            <p:childTnLst>
                              <p:par>
                                <p:cTn id="50" presetID="3" presetClass="entr" presetSubtype="1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linds(horizontal)">
                                      <p:cBhvr>
                                        <p:cTn id="57" dur="500"/>
                                        <p:tgtEl>
                                          <p:spTgt spid="26"/>
                                        </p:tgtEl>
                                      </p:cBhvr>
                                    </p:animEffect>
                                  </p:childTnLst>
                                </p:cTn>
                              </p:par>
                            </p:childTnLst>
                          </p:cTn>
                        </p:par>
                        <p:par>
                          <p:cTn id="58" fill="hold" nodeType="afterGroup">
                            <p:stCondLst>
                              <p:cond delay="500"/>
                            </p:stCondLst>
                            <p:childTnLst>
                              <p:par>
                                <p:cTn id="59" presetID="3" presetClass="entr" presetSubtype="1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blinds(horizontal)">
                                      <p:cBhvr>
                                        <p:cTn id="6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6" grpId="0" animBg="1"/>
      <p:bldP spid="27" grpId="0"/>
      <p:bldP spid="28" grpId="0"/>
      <p:bldP spid="29" grpId="0" animBg="1"/>
      <p:bldP spid="30" grpId="0"/>
      <p:bldP spid="32" grpId="0"/>
      <p:bldP spid="33" grpId="0"/>
      <p:bldP spid="36" grpId="0" animBg="1"/>
      <p:bldP spid="37" grpId="0" animBg="1"/>
      <p:bldP spid="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107504" y="1844824"/>
            <a:ext cx="9036496" cy="4715202"/>
          </a:xfrm>
          <a:prstGeom prst="rect">
            <a:avLst/>
          </a:prstGeom>
          <a:noFill/>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İş güvenliği uzmanlarının görevleri           </a:t>
            </a:r>
            <a:r>
              <a:rPr kumimoji="0" lang="tr-TR" sz="1800" b="1" i="0" u="none" strike="noStrike" kern="1200" cap="none" spc="0" normalizeH="0" baseline="0" noProof="0" dirty="0">
                <a:ln>
                  <a:noFill/>
                </a:ln>
                <a:solidFill>
                  <a:srgbClr val="FFFF00"/>
                </a:solidFill>
                <a:effectLst/>
                <a:uLnTx/>
                <a:uFillTx/>
                <a:latin typeface="Times New Roman" pitchFamily="18" charset="0"/>
                <a:ea typeface="+mn-ea"/>
                <a:cs typeface="+mn-cs"/>
              </a:rPr>
              <a:t>Md:9</a:t>
            </a:r>
          </a:p>
          <a:p>
            <a:pPr marL="457200" marR="0" lvl="0" indent="-277813" algn="l" defTabSz="914400" rtl="0" eaLnBrk="1" fontAlgn="base" latinLnBrk="0" hangingPunct="1">
              <a:lnSpc>
                <a:spcPct val="150000"/>
              </a:lnSpc>
              <a:spcBef>
                <a:spcPct val="0"/>
              </a:spcBef>
              <a:spcAft>
                <a:spcPct val="0"/>
              </a:spcAft>
              <a:buClrTx/>
              <a:buSzTx/>
              <a:buFontTx/>
              <a:buNone/>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a)  </a:t>
            </a: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Rehberlik</a:t>
            </a:r>
          </a:p>
          <a:p>
            <a:pPr marL="990600" marR="0" lvl="0" indent="-277813" algn="l" defTabSz="914400" rtl="0" eaLnBrk="1" fontAlgn="base" latinLnBrk="0" hangingPunct="1">
              <a:lnSpc>
                <a:spcPct val="100000"/>
              </a:lnSpc>
              <a:spcBef>
                <a:spcPct val="0"/>
              </a:spcBef>
              <a:spcAft>
                <a:spcPct val="0"/>
              </a:spcAft>
              <a:buClrTx/>
              <a:buSzTx/>
              <a:buFont typeface="+mj-lt"/>
              <a:buAutoNum type="arabicParenR"/>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Öneride Bulunmak</a:t>
            </a:r>
          </a:p>
          <a:p>
            <a:pPr marL="990600" marR="0" lvl="0" indent="-277813" algn="l" defTabSz="914400" rtl="0" eaLnBrk="1" fontAlgn="base" latinLnBrk="0" hangingPunct="1">
              <a:lnSpc>
                <a:spcPct val="100000"/>
              </a:lnSpc>
              <a:spcBef>
                <a:spcPct val="0"/>
              </a:spcBef>
              <a:spcAft>
                <a:spcPct val="0"/>
              </a:spcAft>
              <a:buClrTx/>
              <a:buSzTx/>
              <a:buFont typeface="+mj-lt"/>
              <a:buAutoNum type="arabicParenR"/>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Alınması gereken önlemleri yazılı bildirmek</a:t>
            </a:r>
          </a:p>
          <a:p>
            <a:pPr marL="990600" marR="0" lvl="0" indent="-277813" algn="l" defTabSz="914400" rtl="0" eaLnBrk="1" fontAlgn="base" latinLnBrk="0" hangingPunct="1">
              <a:lnSpc>
                <a:spcPct val="100000"/>
              </a:lnSpc>
              <a:spcBef>
                <a:spcPct val="0"/>
              </a:spcBef>
              <a:spcAft>
                <a:spcPct val="0"/>
              </a:spcAft>
              <a:buClrTx/>
              <a:buSzTx/>
              <a:buFont typeface="+mj-lt"/>
              <a:buAutoNum type="arabicParenR"/>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Kazaların nedenlerini araştırmak</a:t>
            </a:r>
          </a:p>
          <a:p>
            <a:pPr marL="990600" marR="0" lvl="0" indent="-277813" algn="l" defTabSz="914400" rtl="0" eaLnBrk="1" fontAlgn="base" latinLnBrk="0" hangingPunct="1">
              <a:lnSpc>
                <a:spcPct val="100000"/>
              </a:lnSpc>
              <a:spcBef>
                <a:spcPct val="0"/>
              </a:spcBef>
              <a:spcAft>
                <a:spcPct val="0"/>
              </a:spcAft>
              <a:buClrTx/>
              <a:buSzTx/>
              <a:buFont typeface="+mj-lt"/>
              <a:buAutoNum type="arabicParenR"/>
              <a:tabLst/>
              <a:defRPr/>
            </a:pPr>
            <a:r>
              <a:rPr kumimoji="0" lang="tr-TR" sz="2000" b="0" i="0" u="none" strike="noStrike" kern="1200" cap="none" spc="0" normalizeH="0" baseline="0" noProof="0" dirty="0">
                <a:ln>
                  <a:noFill/>
                </a:ln>
                <a:solidFill>
                  <a:prstClr val="white"/>
                </a:solidFill>
                <a:effectLst/>
                <a:uLnTx/>
                <a:uFillTx/>
                <a:latin typeface="Times New Roman" pitchFamily="18" charset="0"/>
                <a:ea typeface="+mn-ea"/>
                <a:cs typeface="+mn-cs"/>
              </a:rPr>
              <a:t> Ramak kala olayların nedenlerini araştırma, önlemleri için öneride bulunmak</a:t>
            </a:r>
          </a:p>
          <a:p>
            <a:pPr marL="636587" marR="0" lvl="0" indent="-457200" algn="l" defTabSz="914400" rtl="0" eaLnBrk="1" fontAlgn="base" latinLnBrk="0" hangingPunct="1">
              <a:lnSpc>
                <a:spcPct val="150000"/>
              </a:lnSpc>
              <a:spcBef>
                <a:spcPct val="0"/>
              </a:spcBef>
              <a:spcAft>
                <a:spcPct val="0"/>
              </a:spcAft>
              <a:buClrTx/>
              <a:buSzTx/>
              <a:buFont typeface="+mj-lt"/>
              <a:buAutoNum type="alphaLcParenR" startAt="2"/>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Risk değerlendirilmesi</a:t>
            </a:r>
          </a:p>
          <a:p>
            <a:pPr marL="636587" marR="0" lvl="0" indent="-457200" algn="l" defTabSz="914400" rtl="0" eaLnBrk="1" fontAlgn="base" latinLnBrk="0" hangingPunct="1">
              <a:lnSpc>
                <a:spcPct val="150000"/>
              </a:lnSpc>
              <a:spcBef>
                <a:spcPct val="0"/>
              </a:spcBef>
              <a:spcAft>
                <a:spcPct val="0"/>
              </a:spcAft>
              <a:buClrTx/>
              <a:buSzTx/>
              <a:buFont typeface="+mj-lt"/>
              <a:buAutoNum type="alphaLcParenR" startAt="2"/>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Çalışma ortamı gözetimi,</a:t>
            </a:r>
          </a:p>
          <a:p>
            <a:pPr marL="179387" marR="0" lvl="0" indent="0" algn="l" defTabSz="914400" rtl="0" eaLnBrk="1" fontAlgn="base" latinLnBrk="0" hangingPunct="1">
              <a:lnSpc>
                <a:spcPct val="15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ç)    Eğitim, bilgilendirme ve kayıt</a:t>
            </a:r>
          </a:p>
          <a:p>
            <a:pPr marL="179387" marR="0" lvl="0" indent="0" algn="l" defTabSz="914400" rtl="0" eaLnBrk="1" fontAlgn="base" latinLnBrk="0" hangingPunct="1">
              <a:lnSpc>
                <a:spcPct val="15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FFFF00"/>
                </a:solidFill>
                <a:effectLst/>
                <a:uLnTx/>
                <a:uFillTx/>
                <a:latin typeface="Times New Roman" pitchFamily="18" charset="0"/>
                <a:ea typeface="+mn-ea"/>
                <a:cs typeface="+mn-cs"/>
              </a:rPr>
              <a:t>d)    İlgili birimlerle iş birliği</a:t>
            </a:r>
            <a:endPar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8" name="Metin kutusu 7">
            <a:extLst>
              <a:ext uri="{FF2B5EF4-FFF2-40B4-BE49-F238E27FC236}">
                <a16:creationId xmlns:a16="http://schemas.microsoft.com/office/drawing/2014/main" id="{14E36571-D048-4D56-B01D-68D230D0400E}"/>
              </a:ext>
            </a:extLst>
          </p:cNvPr>
          <p:cNvSpPr txBox="1"/>
          <p:nvPr/>
        </p:nvSpPr>
        <p:spPr>
          <a:xfrm>
            <a:off x="961198" y="1359183"/>
            <a:ext cx="748883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RG: 29.12.2012/ </a:t>
            </a:r>
            <a:r>
              <a:rPr kumimoji="0" lang="tr-TR" sz="2400" b="1" i="0" u="none" strike="noStrike" kern="1200" cap="none" spc="0" normalizeH="0" baseline="0" noProof="0" dirty="0">
                <a:ln>
                  <a:noFill/>
                </a:ln>
                <a:solidFill>
                  <a:srgbClr val="FFFF00"/>
                </a:solidFill>
                <a:effectLst/>
                <a:uLnTx/>
                <a:uFillTx/>
                <a:latin typeface="Times New Roman" pitchFamily="18" charset="0"/>
                <a:ea typeface="+mn-ea"/>
                <a:cs typeface="+mn-cs"/>
              </a:rPr>
              <a:t>28512  </a:t>
            </a: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İGU Görev- Yetki- sorumluluk</a:t>
            </a:r>
          </a:p>
        </p:txBody>
      </p:sp>
    </p:spTree>
    <p:extLst>
      <p:ext uri="{BB962C8B-B14F-4D97-AF65-F5344CB8AC3E}">
        <p14:creationId xmlns:p14="http://schemas.microsoft.com/office/powerpoint/2010/main" val="41571122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 calcmode="lin" valueType="num">
                                      <p:cBhvr additive="base">
                                        <p:cTn id="5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 calcmode="lin" valueType="num">
                                      <p:cBhvr additive="base">
                                        <p:cTn id="6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9" end="9"/>
                                            </p:txEl>
                                          </p:spTgt>
                                        </p:tgtEl>
                                        <p:attrNameLst>
                                          <p:attrName>style.visibility</p:attrName>
                                        </p:attrNameLst>
                                      </p:cBhvr>
                                      <p:to>
                                        <p:strVal val="visible"/>
                                      </p:to>
                                    </p:set>
                                    <p:anim calcmode="lin" valueType="num">
                                      <p:cBhvr additive="base">
                                        <p:cTn id="6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14" name="Oval 13">
            <a:extLst>
              <a:ext uri="{FF2B5EF4-FFF2-40B4-BE49-F238E27FC236}">
                <a16:creationId xmlns:a16="http://schemas.microsoft.com/office/drawing/2014/main" id="{3FE79DDF-5C7A-47B5-B1D9-49B1AA2AB59E}"/>
              </a:ext>
            </a:extLst>
          </p:cNvPr>
          <p:cNvSpPr/>
          <p:nvPr/>
        </p:nvSpPr>
        <p:spPr>
          <a:xfrm>
            <a:off x="909857" y="1284750"/>
            <a:ext cx="4233944" cy="3880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5" name="Oval 14">
            <a:extLst>
              <a:ext uri="{FF2B5EF4-FFF2-40B4-BE49-F238E27FC236}">
                <a16:creationId xmlns:a16="http://schemas.microsoft.com/office/drawing/2014/main" id="{B590AB4E-76DC-482C-920A-0D83399D1F2C}"/>
              </a:ext>
            </a:extLst>
          </p:cNvPr>
          <p:cNvSpPr/>
          <p:nvPr/>
        </p:nvSpPr>
        <p:spPr>
          <a:xfrm>
            <a:off x="3097400" y="1284750"/>
            <a:ext cx="4233944" cy="3880048"/>
          </a:xfrm>
          <a:prstGeom prst="ellipse">
            <a:avLst/>
          </a:prstGeom>
          <a:noFill/>
          <a:ln w="38100">
            <a:solidFill>
              <a:srgbClr val="FF0000"/>
            </a:solidFill>
          </a:ln>
        </p:spPr>
        <p:style>
          <a:lnRef idx="0">
            <a:scrgbClr r="0" g="0" b="0"/>
          </a:lnRef>
          <a:fillRef idx="0">
            <a:scrgbClr r="0" g="0" b="0"/>
          </a:fillRef>
          <a:effectRef idx="0">
            <a:scrgbClr r="0" g="0" b="0"/>
          </a:effectRef>
          <a:fontRef idx="minor">
            <a:schemeClr val="accent4"/>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srgbClr val="AD9277"/>
              </a:solidFill>
              <a:effectLst/>
              <a:uLnTx/>
              <a:uFillTx/>
              <a:latin typeface="Calisto MT" panose="02040603050505030304"/>
              <a:ea typeface="+mn-ea"/>
              <a:cs typeface="+mn-cs"/>
            </a:endParaRPr>
          </a:p>
        </p:txBody>
      </p:sp>
      <p:sp>
        <p:nvSpPr>
          <p:cNvPr id="16" name="Oval 15">
            <a:extLst>
              <a:ext uri="{FF2B5EF4-FFF2-40B4-BE49-F238E27FC236}">
                <a16:creationId xmlns:a16="http://schemas.microsoft.com/office/drawing/2014/main" id="{FA11C960-AC3F-48BA-8C71-2AE34F2D67CD}"/>
              </a:ext>
            </a:extLst>
          </p:cNvPr>
          <p:cNvSpPr/>
          <p:nvPr/>
        </p:nvSpPr>
        <p:spPr>
          <a:xfrm>
            <a:off x="1985920" y="2895024"/>
            <a:ext cx="3985545" cy="3880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a:ln>
                <a:noFill/>
              </a:ln>
              <a:solidFill>
                <a:prstClr val="white"/>
              </a:solidFill>
              <a:effectLst/>
              <a:uLnTx/>
              <a:uFillTx/>
              <a:latin typeface="Calisto MT" panose="02040603050505030304"/>
              <a:ea typeface="+mn-ea"/>
              <a:cs typeface="+mn-cs"/>
            </a:endParaRPr>
          </a:p>
        </p:txBody>
      </p:sp>
      <p:sp>
        <p:nvSpPr>
          <p:cNvPr id="17" name="Dikdörtgen 16">
            <a:extLst>
              <a:ext uri="{FF2B5EF4-FFF2-40B4-BE49-F238E27FC236}">
                <a16:creationId xmlns:a16="http://schemas.microsoft.com/office/drawing/2014/main" id="{DB6E1475-87AD-45AC-A3F4-66226B727A0A}"/>
              </a:ext>
            </a:extLst>
          </p:cNvPr>
          <p:cNvSpPr/>
          <p:nvPr/>
        </p:nvSpPr>
        <p:spPr>
          <a:xfrm>
            <a:off x="1338720" y="2210948"/>
            <a:ext cx="1480863"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sto MT" panose="02040603050505030304"/>
                <a:ea typeface="+mn-ea"/>
                <a:cs typeface="+mn-cs"/>
              </a:rPr>
              <a:t>Güvenlik</a:t>
            </a:r>
          </a:p>
        </p:txBody>
      </p:sp>
      <p:sp>
        <p:nvSpPr>
          <p:cNvPr id="18" name="Dikdörtgen 17">
            <a:extLst>
              <a:ext uri="{FF2B5EF4-FFF2-40B4-BE49-F238E27FC236}">
                <a16:creationId xmlns:a16="http://schemas.microsoft.com/office/drawing/2014/main" id="{F5D1AF0D-8ABF-41A9-B67F-6A6820378D9B}"/>
              </a:ext>
            </a:extLst>
          </p:cNvPr>
          <p:cNvSpPr/>
          <p:nvPr/>
        </p:nvSpPr>
        <p:spPr>
          <a:xfrm>
            <a:off x="5234594" y="2353333"/>
            <a:ext cx="1410364"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sto MT" panose="02040603050505030304"/>
                <a:ea typeface="+mn-ea"/>
                <a:cs typeface="+mn-cs"/>
              </a:rPr>
              <a:t>Denetim</a:t>
            </a:r>
          </a:p>
        </p:txBody>
      </p:sp>
      <p:sp>
        <p:nvSpPr>
          <p:cNvPr id="19" name="Dikdörtgen 18">
            <a:extLst>
              <a:ext uri="{FF2B5EF4-FFF2-40B4-BE49-F238E27FC236}">
                <a16:creationId xmlns:a16="http://schemas.microsoft.com/office/drawing/2014/main" id="{35B50C2C-E692-427C-AC59-5AA67F5617BE}"/>
              </a:ext>
            </a:extLst>
          </p:cNvPr>
          <p:cNvSpPr/>
          <p:nvPr/>
        </p:nvSpPr>
        <p:spPr>
          <a:xfrm>
            <a:off x="2819583" y="5645511"/>
            <a:ext cx="2400489"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Calisto MT" panose="02040603050505030304"/>
                <a:ea typeface="+mn-ea"/>
                <a:cs typeface="+mn-cs"/>
              </a:rPr>
              <a:t>Kontrol sistemi</a:t>
            </a:r>
          </a:p>
        </p:txBody>
      </p:sp>
      <p:sp>
        <p:nvSpPr>
          <p:cNvPr id="24" name="Dikdörtgen 23">
            <a:extLst>
              <a:ext uri="{FF2B5EF4-FFF2-40B4-BE49-F238E27FC236}">
                <a16:creationId xmlns:a16="http://schemas.microsoft.com/office/drawing/2014/main" id="{9615A1DE-75E6-43FE-9883-C2CF356FD696}"/>
              </a:ext>
            </a:extLst>
          </p:cNvPr>
          <p:cNvSpPr/>
          <p:nvPr/>
        </p:nvSpPr>
        <p:spPr>
          <a:xfrm>
            <a:off x="3600588" y="2158954"/>
            <a:ext cx="1224137" cy="5760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92D050"/>
                </a:solidFill>
                <a:effectLst/>
                <a:uLnTx/>
                <a:uFillTx/>
                <a:latin typeface="Calisto MT" panose="02040603050505030304"/>
                <a:ea typeface="+mn-ea"/>
                <a:cs typeface="+mn-cs"/>
              </a:rPr>
              <a:t>Zaman</a:t>
            </a:r>
          </a:p>
        </p:txBody>
      </p:sp>
      <p:sp>
        <p:nvSpPr>
          <p:cNvPr id="25" name="Dikdörtgen 24">
            <a:extLst>
              <a:ext uri="{FF2B5EF4-FFF2-40B4-BE49-F238E27FC236}">
                <a16:creationId xmlns:a16="http://schemas.microsoft.com/office/drawing/2014/main" id="{B1562C4C-EC0F-43C3-A6E0-562EED4ABBF5}"/>
              </a:ext>
            </a:extLst>
          </p:cNvPr>
          <p:cNvSpPr/>
          <p:nvPr/>
        </p:nvSpPr>
        <p:spPr>
          <a:xfrm>
            <a:off x="4572000" y="4216635"/>
            <a:ext cx="1224137" cy="81922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92D050"/>
                </a:solidFill>
                <a:effectLst/>
                <a:uLnTx/>
                <a:uFillTx/>
                <a:latin typeface="Calisto MT" panose="02040603050505030304"/>
                <a:ea typeface="+mn-ea"/>
                <a:cs typeface="+mn-cs"/>
              </a:rPr>
              <a:t>Riskler</a:t>
            </a:r>
          </a:p>
        </p:txBody>
      </p:sp>
      <p:sp>
        <p:nvSpPr>
          <p:cNvPr id="26" name="Dikdörtgen 25">
            <a:extLst>
              <a:ext uri="{FF2B5EF4-FFF2-40B4-BE49-F238E27FC236}">
                <a16:creationId xmlns:a16="http://schemas.microsoft.com/office/drawing/2014/main" id="{4E6108A3-CBF1-4C5D-9A11-53009595F0A6}"/>
              </a:ext>
            </a:extLst>
          </p:cNvPr>
          <p:cNvSpPr/>
          <p:nvPr/>
        </p:nvSpPr>
        <p:spPr>
          <a:xfrm>
            <a:off x="2243160" y="3949892"/>
            <a:ext cx="1224137" cy="8260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srgbClr val="92D050"/>
                </a:solidFill>
                <a:effectLst/>
                <a:uLnTx/>
                <a:uFillTx/>
                <a:latin typeface="Calisto MT" panose="02040603050505030304"/>
                <a:ea typeface="+mn-ea"/>
                <a:cs typeface="+mn-cs"/>
              </a:rPr>
              <a:t>Eksik nokta</a:t>
            </a:r>
          </a:p>
        </p:txBody>
      </p:sp>
      <p:sp>
        <p:nvSpPr>
          <p:cNvPr id="27" name="Dikdörtgen 26">
            <a:extLst>
              <a:ext uri="{FF2B5EF4-FFF2-40B4-BE49-F238E27FC236}">
                <a16:creationId xmlns:a16="http://schemas.microsoft.com/office/drawing/2014/main" id="{2FB8F851-24FC-4093-B700-3D69EE77D09B}"/>
              </a:ext>
            </a:extLst>
          </p:cNvPr>
          <p:cNvSpPr/>
          <p:nvPr/>
        </p:nvSpPr>
        <p:spPr>
          <a:xfrm>
            <a:off x="3203848" y="2996952"/>
            <a:ext cx="1800200" cy="130852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66FFFF"/>
                </a:solidFill>
                <a:effectLst/>
                <a:uLnTx/>
                <a:uFillTx/>
                <a:latin typeface="Calisto MT" panose="02040603050505030304"/>
                <a:ea typeface="+mn-ea"/>
                <a:cs typeface="+mn-cs"/>
              </a:rPr>
              <a:t>GÜVENLİ KONTROL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1" i="0" u="none" strike="noStrike" kern="1200" cap="none" spc="0" normalizeH="0" baseline="0" noProof="0" dirty="0">
                <a:ln>
                  <a:noFill/>
                </a:ln>
                <a:solidFill>
                  <a:srgbClr val="66FFFF"/>
                </a:solidFill>
                <a:effectLst/>
                <a:uLnTx/>
                <a:uFillTx/>
                <a:latin typeface="Calisto MT" panose="02040603050505030304"/>
                <a:ea typeface="+mn-ea"/>
                <a:cs typeface="+mn-cs"/>
              </a:rPr>
              <a:t>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srgbClr val="66FFFF"/>
                </a:solidFill>
                <a:effectLst/>
                <a:uLnTx/>
                <a:uFillTx/>
                <a:latin typeface="Calisto MT" panose="02040603050505030304"/>
                <a:ea typeface="+mn-ea"/>
                <a:cs typeface="+mn-cs"/>
              </a:rPr>
              <a:t>DENETİM</a:t>
            </a:r>
          </a:p>
        </p:txBody>
      </p:sp>
    </p:spTree>
    <p:extLst>
      <p:ext uri="{BB962C8B-B14F-4D97-AF65-F5344CB8AC3E}">
        <p14:creationId xmlns:p14="http://schemas.microsoft.com/office/powerpoint/2010/main" val="26313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ppt_w</p:attrName>
                                        </p:attrNameLst>
                                      </p:cBhvr>
                                      <p:tavLst>
                                        <p:tav tm="0">
                                          <p:val>
                                            <p:fltVal val="0"/>
                                          </p:val>
                                        </p:tav>
                                        <p:tav tm="100000">
                                          <p:val>
                                            <p:strVal val="#ppt_w"/>
                                          </p:val>
                                        </p:tav>
                                      </p:tavLst>
                                    </p:anim>
                                    <p:anim calcmode="lin" valueType="num">
                                      <p:cBhvr>
                                        <p:cTn id="50" dur="500" fill="hold"/>
                                        <p:tgtEl>
                                          <p:spTgt spid="27"/>
                                        </p:tgtEl>
                                        <p:attrNameLst>
                                          <p:attrName>ppt_h</p:attrName>
                                        </p:attrNameLst>
                                      </p:cBhvr>
                                      <p:tavLst>
                                        <p:tav tm="0">
                                          <p:val>
                                            <p:fltVal val="0"/>
                                          </p:val>
                                        </p:tav>
                                        <p:tav tm="100000">
                                          <p:val>
                                            <p:strVal val="#ppt_h"/>
                                          </p:val>
                                        </p:tav>
                                      </p:tavLst>
                                    </p:anim>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2" name="Metin kutusu 1">
            <a:extLst>
              <a:ext uri="{FF2B5EF4-FFF2-40B4-BE49-F238E27FC236}">
                <a16:creationId xmlns:a16="http://schemas.microsoft.com/office/drawing/2014/main" id="{AE2DDA30-444C-4505-8C19-17BCE6EDA080}"/>
              </a:ext>
            </a:extLst>
          </p:cNvPr>
          <p:cNvSpPr txBox="1"/>
          <p:nvPr/>
        </p:nvSpPr>
        <p:spPr>
          <a:xfrm>
            <a:off x="251520" y="1317478"/>
            <a:ext cx="8712968" cy="527067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İGU iyi bir orkestra şefi olmalıdır</a:t>
            </a:r>
            <a:r>
              <a:rPr kumimoji="0" lang="tr-TR" sz="3600" b="1" i="0" u="none" strike="noStrike" kern="1200" cap="none" spc="0" normalizeH="0" noProof="0" dirty="0">
                <a:ln>
                  <a:noFill/>
                </a:ln>
                <a:solidFill>
                  <a:prstClr val="white"/>
                </a:solidFill>
                <a:effectLst/>
                <a:uLnTx/>
                <a:uFillTx/>
                <a:latin typeface="Times New Roman" pitchFamily="18" charset="0"/>
                <a:ea typeface="+mn-ea"/>
                <a:cs typeface="+mn-cs"/>
              </a:rPr>
              <a:t> </a:t>
            </a:r>
          </a:p>
          <a:p>
            <a:pPr marL="571500" marR="0" lvl="0" indent="-571500" algn="l" defTabSz="914400" rtl="0" eaLnBrk="1" fontAlgn="base" latinLnBrk="0" hangingPunct="1">
              <a:spcBef>
                <a:spcPts val="300"/>
              </a:spcBef>
              <a:spcAft>
                <a:spcPct val="0"/>
              </a:spcAft>
              <a:buClrTx/>
              <a:buSzTx/>
              <a:buFont typeface="Wingdings" panose="05000000000000000000" pitchFamily="2" charset="2"/>
              <a:buChar char="Ø"/>
              <a:tabLst/>
              <a:defRPr/>
            </a:pPr>
            <a:r>
              <a:rPr lang="tr-TR" sz="2800" b="0" dirty="0"/>
              <a:t>Çalışma ortamında bulunan tüm makine ve aparatların işlevlerini bilmek,</a:t>
            </a:r>
          </a:p>
          <a:p>
            <a:pPr marL="457200" lvl="4" indent="-457200" algn="l">
              <a:spcBef>
                <a:spcPts val="300"/>
              </a:spcBef>
              <a:buFont typeface="Wingdings" panose="05000000000000000000" pitchFamily="2" charset="2"/>
              <a:buChar char="Ø"/>
            </a:pPr>
            <a:r>
              <a:rPr lang="tr-TR" sz="2800" b="0" dirty="0"/>
              <a:t>Operatörün makineyi çalıştırılmak için yaptığı hareket ve davranışlarını belirlemek</a:t>
            </a:r>
          </a:p>
          <a:p>
            <a:pPr marL="457200" lvl="4" indent="-457200" algn="l">
              <a:spcBef>
                <a:spcPts val="300"/>
              </a:spcBef>
              <a:buFont typeface="Wingdings" panose="05000000000000000000" pitchFamily="2" charset="2"/>
              <a:buChar char="Ø"/>
            </a:pPr>
            <a:r>
              <a:rPr lang="tr-TR" sz="2800" b="0" dirty="0"/>
              <a:t>Makinenin çalıştırılması esnasında meydana gelebilecek tehlikeleri bilmek,</a:t>
            </a:r>
          </a:p>
          <a:p>
            <a:pPr marL="457200" lvl="4" indent="-457200" algn="l">
              <a:spcBef>
                <a:spcPts val="300"/>
              </a:spcBef>
              <a:buFont typeface="Wingdings" panose="05000000000000000000" pitchFamily="2" charset="2"/>
              <a:buChar char="Ø"/>
            </a:pPr>
            <a:r>
              <a:rPr lang="tr-TR" sz="2800" b="0" dirty="0"/>
              <a:t>Operatörün hatalı davranışı sonucu meydana gelebilecek tehlikeleri tespit etmek,</a:t>
            </a:r>
          </a:p>
          <a:p>
            <a:pPr marL="457200" lvl="4" indent="-457200" algn="l">
              <a:spcBef>
                <a:spcPts val="300"/>
              </a:spcBef>
              <a:buFont typeface="Wingdings" panose="05000000000000000000" pitchFamily="2" charset="2"/>
              <a:buChar char="Ø"/>
            </a:pPr>
            <a:r>
              <a:rPr lang="tr-TR" sz="2800" b="0" dirty="0"/>
              <a:t>Alınacak önlemleri önceden tespit etmek ve önlemlerini almak </a:t>
            </a:r>
          </a:p>
        </p:txBody>
      </p:sp>
    </p:spTree>
    <p:extLst>
      <p:ext uri="{BB962C8B-B14F-4D97-AF65-F5344CB8AC3E}">
        <p14:creationId xmlns:p14="http://schemas.microsoft.com/office/powerpoint/2010/main" val="1077694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337345" y="1340768"/>
            <a:ext cx="8469310" cy="5262466"/>
          </a:xfrm>
          <a:prstGeom prst="rect">
            <a:avLst/>
          </a:prstGeom>
          <a:noFill/>
        </p:spPr>
        <p:txBody>
          <a:bodyPr wrap="square" rtlCol="0">
            <a:spAutoFit/>
          </a:bodyPr>
          <a:lstStyle/>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GÜVENLİK; </a:t>
            </a: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Ortamdaki tehlikeleri görmek, Tehlikeleri değerlendirmek, Riski hesaplamak, Alınacak önlemleri belirlemek, gerekli takibi yapmak,</a:t>
            </a:r>
          </a:p>
          <a:p>
            <a:pPr lvl="0" algn="l">
              <a:lnSpc>
                <a:spcPct val="150000"/>
              </a:lnSpc>
              <a:spcBef>
                <a:spcPts val="600"/>
              </a:spcBef>
              <a:defRPr/>
            </a:pPr>
            <a:r>
              <a:rPr lang="tr-TR" sz="2800" dirty="0">
                <a:solidFill>
                  <a:srgbClr val="FFFF00"/>
                </a:solidFill>
              </a:rPr>
              <a:t>DENETİM; </a:t>
            </a:r>
            <a:r>
              <a:rPr lang="tr-TR" sz="2800" b="0" dirty="0">
                <a:solidFill>
                  <a:prstClr val="white"/>
                </a:solidFill>
              </a:rPr>
              <a:t>Önlemlerinin kayıtlarını tutmak, etkinliğin kontrol ve takibini yapmak, İş ortamında davranış kontrollerini gözlemlemek, eğitimlerin davranışlara yansıma kontrolünü yapmak, Sonuçları sayısal değerlerle kontrol listesine  kaydetmek. </a:t>
            </a:r>
            <a:endPar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09013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251520" y="1412776"/>
            <a:ext cx="8469310" cy="5000856"/>
          </a:xfrm>
          <a:prstGeom prst="rect">
            <a:avLst/>
          </a:prstGeom>
          <a:noFill/>
        </p:spPr>
        <p:txBody>
          <a:bodyPr wrap="square" rtlCol="0">
            <a:spAutoFit/>
          </a:bodyPr>
          <a:lstStyle/>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KONTROL SİSTEMLERİ; </a:t>
            </a: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Kontrol ve denetimleri </a:t>
            </a:r>
            <a:r>
              <a:rPr kumimoji="0" lang="tr-TR" sz="2800" b="0" i="0" u="none" strike="noStrike" kern="1200" cap="none" spc="0" normalizeH="0" baseline="0" noProof="0" dirty="0" err="1">
                <a:ln>
                  <a:noFill/>
                </a:ln>
                <a:solidFill>
                  <a:prstClr val="white"/>
                </a:solidFill>
                <a:effectLst/>
                <a:uLnTx/>
                <a:uFillTx/>
                <a:latin typeface="Times New Roman" pitchFamily="18" charset="0"/>
                <a:ea typeface="+mn-ea"/>
                <a:cs typeface="+mn-cs"/>
              </a:rPr>
              <a:t>çeklist</a:t>
            </a: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tabloları ile yapmak,</a:t>
            </a: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sonuçları hesaplanabilir değer ile kayıt etmek, </a:t>
            </a: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verilerin mukayeseli grafiklerini çıkarmak, </a:t>
            </a: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haftalık, aylık, altı aylık ve yıllık raporları çıkarmak,</a:t>
            </a: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hedef ve sonuç değerler mukayesesi yapmak,</a:t>
            </a:r>
          </a:p>
          <a:p>
            <a:pPr marR="0" lvl="0" algn="l" defTabSz="914400" rtl="0" eaLnBrk="1" fontAlgn="base" latinLnBrk="0" hangingPunct="1">
              <a:lnSpc>
                <a:spcPct val="150000"/>
              </a:lnSpc>
              <a:spcBef>
                <a:spcPts val="600"/>
              </a:spcBef>
              <a:spcAft>
                <a:spcPct val="0"/>
              </a:spcAft>
              <a:buClrTx/>
              <a:buSzTx/>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Yıllık ölçülebilir hedefler için raporlar çıkarmak</a:t>
            </a:r>
          </a:p>
        </p:txBody>
      </p:sp>
    </p:spTree>
    <p:extLst>
      <p:ext uri="{BB962C8B-B14F-4D97-AF65-F5344CB8AC3E}">
        <p14:creationId xmlns:p14="http://schemas.microsoft.com/office/powerpoint/2010/main" val="2187711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251520" y="1124744"/>
            <a:ext cx="8469310" cy="5570756"/>
          </a:xfrm>
          <a:prstGeom prst="rect">
            <a:avLst/>
          </a:prstGeom>
          <a:noFill/>
        </p:spPr>
        <p:txBody>
          <a:bodyPr wrap="square" rtlCol="0">
            <a:spAutoFit/>
          </a:bodyPr>
          <a:lstStyle/>
          <a:p>
            <a:pPr lvl="0" algn="l">
              <a:lnSpc>
                <a:spcPct val="150000"/>
              </a:lnSpc>
              <a:spcBef>
                <a:spcPts val="600"/>
              </a:spcBef>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PLÂNLAMA; </a:t>
            </a:r>
          </a:p>
          <a:p>
            <a:pPr lvl="0" algn="l">
              <a:spcBef>
                <a:spcPts val="1800"/>
              </a:spcBef>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Çalışma ortamında bulunan tehlike ve alınmış olan önlemlerin listesini çıkarmak,  </a:t>
            </a:r>
          </a:p>
          <a:p>
            <a:pPr lvl="0" algn="l">
              <a:spcBef>
                <a:spcPts val="1800"/>
              </a:spcBef>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tehlikeleri değerlendirmek, risk analizi yapmak ve</a:t>
            </a:r>
          </a:p>
          <a:p>
            <a:pPr lvl="0" algn="l">
              <a:spcBef>
                <a:spcPts val="1800"/>
              </a:spcBef>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önlemin alınması için ilgilileri uyarmak, </a:t>
            </a:r>
          </a:p>
          <a:p>
            <a:pPr lvl="0" algn="l">
              <a:spcBef>
                <a:spcPts val="1800"/>
              </a:spcBef>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önlemler için ortak ve ya özel kontrol listeleri hazırlamak</a:t>
            </a:r>
            <a:r>
              <a:rPr lang="tr-TR" sz="2800" b="0" dirty="0">
                <a:solidFill>
                  <a:prstClr val="white"/>
                </a:solidFill>
              </a:rPr>
              <a:t>,</a:t>
            </a:r>
          </a:p>
          <a:p>
            <a:pPr lvl="0" algn="l">
              <a:spcBef>
                <a:spcPts val="1800"/>
              </a:spcBef>
              <a:defRPr/>
            </a:pPr>
            <a:r>
              <a:rPr lang="tr-TR" sz="2800" b="0" dirty="0">
                <a:solidFill>
                  <a:prstClr val="white"/>
                </a:solidFill>
              </a:rPr>
              <a:t> alınan önlemin, kontrol periyodunu belirlemek, </a:t>
            </a:r>
          </a:p>
          <a:p>
            <a:pPr lvl="0" algn="l">
              <a:spcBef>
                <a:spcPts val="1800"/>
              </a:spcBef>
              <a:defRPr/>
            </a:pPr>
            <a:r>
              <a:rPr lang="tr-TR" sz="2800" b="0" dirty="0">
                <a:solidFill>
                  <a:prstClr val="white"/>
                </a:solidFill>
              </a:rPr>
              <a:t>her kontrolün kayıtlarını belirlenen formatta listelere kaydedip değerlendirmelerini yapmak, </a:t>
            </a:r>
            <a:endPar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29687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251520" y="1268760"/>
            <a:ext cx="8469310" cy="6293518"/>
          </a:xfrm>
          <a:prstGeom prst="rect">
            <a:avLst/>
          </a:prstGeom>
          <a:noFill/>
        </p:spPr>
        <p:txBody>
          <a:bodyPr wrap="square" rtlCol="0">
            <a:spAutoFit/>
          </a:bodyPr>
          <a:lstStyle/>
          <a:p>
            <a:pPr lvl="0" algn="l">
              <a:lnSpc>
                <a:spcPct val="150000"/>
              </a:lnSpc>
              <a:spcBef>
                <a:spcPts val="600"/>
              </a:spcBef>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PLÂNLAMA; </a:t>
            </a:r>
          </a:p>
          <a:p>
            <a:pPr lvl="0" algn="l">
              <a:lnSpc>
                <a:spcPct val="150000"/>
              </a:lnSpc>
              <a:spcBef>
                <a:spcPts val="600"/>
              </a:spcBef>
              <a:defRPr/>
            </a:pPr>
            <a:r>
              <a:rPr lang="tr-TR" sz="2800" b="0" dirty="0">
                <a:solidFill>
                  <a:prstClr val="white"/>
                </a:solidFill>
              </a:rPr>
              <a:t>Çıkarılan değerlere göre gelişmeleri ilgililerle paylaşmak,</a:t>
            </a:r>
          </a:p>
          <a:p>
            <a:pPr lvl="0" algn="l">
              <a:lnSpc>
                <a:spcPct val="150000"/>
              </a:lnSpc>
              <a:spcBef>
                <a:spcPts val="600"/>
              </a:spcBef>
              <a:defRPr/>
            </a:pPr>
            <a:r>
              <a:rPr lang="tr-TR" sz="2800" b="0" dirty="0">
                <a:solidFill>
                  <a:prstClr val="white"/>
                </a:solidFill>
              </a:rPr>
              <a:t> her ay raporun kısa özetini üst kademeye göndermek,</a:t>
            </a:r>
          </a:p>
          <a:p>
            <a:pPr lvl="0" algn="l">
              <a:lnSpc>
                <a:spcPct val="150000"/>
              </a:lnSpc>
              <a:spcBef>
                <a:spcPts val="600"/>
              </a:spcBef>
              <a:defRPr/>
            </a:pPr>
            <a:r>
              <a:rPr lang="tr-TR" sz="2800" b="0" dirty="0">
                <a:solidFill>
                  <a:prstClr val="white"/>
                </a:solidFill>
              </a:rPr>
              <a:t> İSG Kurulunda bu raporları açıklamak, </a:t>
            </a:r>
          </a:p>
          <a:p>
            <a:pPr lvl="0" algn="l">
              <a:lnSpc>
                <a:spcPct val="150000"/>
              </a:lnSpc>
              <a:spcBef>
                <a:spcPts val="600"/>
              </a:spcBef>
              <a:defRPr/>
            </a:pPr>
            <a:r>
              <a:rPr lang="tr-TR" sz="2800" b="0" dirty="0">
                <a:solidFill>
                  <a:prstClr val="white"/>
                </a:solidFill>
              </a:rPr>
              <a:t>Kaza olasılıkları açısında her departmanın durum ve  değerlendirilmelerini yapmak, </a:t>
            </a:r>
          </a:p>
          <a:p>
            <a:pPr lvl="0" algn="l">
              <a:lnSpc>
                <a:spcPct val="150000"/>
              </a:lnSpc>
              <a:spcBef>
                <a:spcPts val="600"/>
              </a:spcBef>
              <a:defRPr/>
            </a:pPr>
            <a:r>
              <a:rPr lang="tr-TR" sz="2800" b="0" dirty="0">
                <a:solidFill>
                  <a:prstClr val="white"/>
                </a:solidFill>
              </a:rPr>
              <a:t>İSG kurulunda bu verilere göre alınacak yeni kararların alınmasının sağlanması.</a:t>
            </a:r>
          </a:p>
          <a:p>
            <a:pPr lvl="0" algn="l">
              <a:lnSpc>
                <a:spcPct val="150000"/>
              </a:lnSpc>
              <a:spcBef>
                <a:spcPts val="600"/>
              </a:spcBef>
              <a:defRPr/>
            </a:pPr>
            <a:endPar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30252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251520" y="1412776"/>
            <a:ext cx="8469310" cy="5354799"/>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ÜST KADEME İLE YIL SONU PLÂNLAMASI</a:t>
            </a:r>
          </a:p>
          <a:p>
            <a:pPr lvl="0" algn="l">
              <a:lnSpc>
                <a:spcPct val="150000"/>
              </a:lnSpc>
              <a:spcBef>
                <a:spcPts val="600"/>
              </a:spcBef>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Bir önceki yılın kaza ve bütçe mukayese raporlarını çıkarmak, </a:t>
            </a:r>
          </a:p>
          <a:p>
            <a:pPr lvl="0" algn="l">
              <a:lnSpc>
                <a:spcPct val="150000"/>
              </a:lnSpc>
              <a:spcBef>
                <a:spcPts val="600"/>
              </a:spcBef>
              <a:defRPr/>
            </a:pPr>
            <a:r>
              <a:rPr lang="tr-TR" sz="2800" b="0" dirty="0">
                <a:solidFill>
                  <a:prstClr val="white"/>
                </a:solidFill>
              </a:rPr>
              <a:t>yeni yılda yapılması planlanan yenilikleri ve geliştirme plânlarını açıklamak, </a:t>
            </a:r>
          </a:p>
          <a:p>
            <a:pPr lvl="0" algn="l">
              <a:lnSpc>
                <a:spcPct val="150000"/>
              </a:lnSpc>
              <a:spcBef>
                <a:spcPts val="600"/>
              </a:spcBef>
              <a:defRPr/>
            </a:pPr>
            <a:r>
              <a:rPr lang="tr-TR" sz="2800" b="0" dirty="0">
                <a:solidFill>
                  <a:prstClr val="white"/>
                </a:solidFill>
              </a:rPr>
              <a:t>ayrılması gereken bütçe konularını görüşmek, </a:t>
            </a:r>
          </a:p>
          <a:p>
            <a:pPr lvl="0" algn="l">
              <a:lnSpc>
                <a:spcPct val="150000"/>
              </a:lnSpc>
              <a:spcBef>
                <a:spcPts val="600"/>
              </a:spcBef>
              <a:defRPr/>
            </a:pPr>
            <a:r>
              <a:rPr lang="tr-TR" sz="2800" b="0" dirty="0">
                <a:solidFill>
                  <a:prstClr val="white"/>
                </a:solidFill>
              </a:rPr>
              <a:t>her departmandan beklenenleri açıklamak, </a:t>
            </a:r>
          </a:p>
          <a:p>
            <a:pPr lvl="0" algn="l">
              <a:lnSpc>
                <a:spcPct val="150000"/>
              </a:lnSpc>
              <a:spcBef>
                <a:spcPts val="600"/>
              </a:spcBef>
              <a:defRPr/>
            </a:pPr>
            <a:r>
              <a:rPr lang="tr-TR" sz="2800" b="0" dirty="0">
                <a:solidFill>
                  <a:prstClr val="white"/>
                </a:solidFill>
              </a:rPr>
              <a:t>başarının tüm çalışanlara ait olduğunu vurgulamak</a:t>
            </a:r>
            <a:endPar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3265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107504" y="1114588"/>
            <a:ext cx="8928992" cy="6047809"/>
          </a:xfrm>
          <a:prstGeom prst="rect">
            <a:avLst/>
          </a:prstGeom>
          <a:noFill/>
        </p:spPr>
        <p:txBody>
          <a:bodyPr wrap="square" rtlCol="0">
            <a:spAutoFit/>
          </a:bodyPr>
          <a:lstStyle/>
          <a:p>
            <a:pPr marL="179388" marR="0" lvl="0" indent="0" algn="l" defTabSz="914400" rtl="0" eaLnBrk="1" fontAlgn="base" latinLnBrk="0" hangingPunct="1">
              <a:lnSpc>
                <a:spcPct val="15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Times New Roman" pitchFamily="18" charset="0"/>
                <a:ea typeface="+mn-ea"/>
                <a:cs typeface="+mn-cs"/>
              </a:rPr>
              <a:t>Dokümantasyon				</a:t>
            </a:r>
            <a:endParaRPr kumimoji="0" lang="tr-TR" sz="1600" b="1"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715963" marR="0" lvl="0" indent="-441325"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İşyerinin unvanı, adresi ve işverenin adı.</a:t>
            </a:r>
          </a:p>
          <a:p>
            <a:pPr marL="715963" marR="0" lvl="0" indent="-441325"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Gerçekleştiren kişilerin isim ve unvanları</a:t>
            </a:r>
          </a:p>
          <a:p>
            <a:pPr marL="715963" marR="0" lvl="0" indent="-441325"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İş güvenliği uzmanı ve işyeri hekimi yetki bilgileri.</a:t>
            </a:r>
          </a:p>
          <a:p>
            <a:pPr marL="715963" marR="0" lvl="0" indent="-441325"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Gerçekleştirildiği tarih ve geçerlilik tarihi.</a:t>
            </a:r>
          </a:p>
          <a:p>
            <a:pPr marL="715963" marR="0" lvl="0" indent="-441325" algn="l" defTabSz="914400" rtl="0" eaLnBrk="1" fontAlgn="base" latinLnBrk="0" hangingPunct="1">
              <a:lnSpc>
                <a:spcPct val="100000"/>
              </a:lnSpc>
              <a:spcBef>
                <a:spcPts val="3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Belirlenen tehlike kaynakları ile tehlikeler.</a:t>
            </a:r>
          </a:p>
          <a:p>
            <a:pPr marL="715963" lvl="0" indent="-441325" algn="l">
              <a:spcBef>
                <a:spcPts val="300"/>
              </a:spcBef>
              <a:buFont typeface="Wingdings" panose="05000000000000000000" pitchFamily="2" charset="2"/>
              <a:buChar char="§"/>
              <a:defRPr/>
            </a:pPr>
            <a:r>
              <a:rPr lang="tr-TR" sz="2800" b="0" dirty="0">
                <a:solidFill>
                  <a:prstClr val="white"/>
                </a:solidFill>
              </a:rPr>
              <a:t>Tespit edilen riskler. Kök nedenleri</a:t>
            </a:r>
          </a:p>
          <a:p>
            <a:pPr marL="731838" lvl="0" indent="-457200" algn="l">
              <a:spcBef>
                <a:spcPts val="300"/>
              </a:spcBef>
              <a:buFont typeface="Wingdings" panose="05000000000000000000" pitchFamily="2" charset="2"/>
              <a:buChar char="§"/>
              <a:defRPr/>
            </a:pPr>
            <a:r>
              <a:rPr lang="tr-TR" sz="2800" b="0" dirty="0">
                <a:solidFill>
                  <a:prstClr val="white"/>
                </a:solidFill>
              </a:rPr>
              <a:t>Risk yöntemi, tespit edilen risklerin öncelik sıralaması,</a:t>
            </a:r>
          </a:p>
          <a:p>
            <a:pPr marL="731838" lvl="0" indent="-457200" algn="l">
              <a:spcBef>
                <a:spcPts val="300"/>
              </a:spcBef>
              <a:buFont typeface="Wingdings" panose="05000000000000000000" pitchFamily="2" charset="2"/>
              <a:buChar char="§"/>
              <a:defRPr/>
            </a:pPr>
            <a:r>
              <a:rPr lang="tr-TR" sz="2800" b="0" dirty="0">
                <a:solidFill>
                  <a:prstClr val="white"/>
                </a:solidFill>
              </a:rPr>
              <a:t>Düzeltici Önleyici Faaliyetler ve kontrol programı,</a:t>
            </a:r>
          </a:p>
          <a:p>
            <a:pPr marL="731838" lvl="0" indent="-457200" algn="l">
              <a:spcBef>
                <a:spcPts val="300"/>
              </a:spcBef>
              <a:buFont typeface="Wingdings" panose="05000000000000000000" pitchFamily="2" charset="2"/>
              <a:buChar char="§"/>
              <a:defRPr/>
            </a:pPr>
            <a:r>
              <a:rPr lang="tr-TR" sz="2800" b="0" dirty="0">
                <a:solidFill>
                  <a:prstClr val="white"/>
                </a:solidFill>
              </a:rPr>
              <a:t>Sayfa numaraları,</a:t>
            </a:r>
          </a:p>
          <a:p>
            <a:pPr marL="731838" lvl="0" indent="-457200" algn="l">
              <a:spcBef>
                <a:spcPts val="300"/>
              </a:spcBef>
              <a:buFont typeface="Wingdings" panose="05000000000000000000" pitchFamily="2" charset="2"/>
              <a:buChar char="§"/>
              <a:defRPr/>
            </a:pPr>
            <a:r>
              <a:rPr lang="tr-TR" sz="2800" b="0" dirty="0">
                <a:solidFill>
                  <a:prstClr val="white"/>
                </a:solidFill>
              </a:rPr>
              <a:t>İmza, isim, soy isim ve tarih   </a:t>
            </a:r>
          </a:p>
          <a:p>
            <a:pPr marL="533400" lvl="0" indent="-350838" algn="l">
              <a:defRPr/>
            </a:pPr>
            <a:endParaRPr lang="tr-TR" sz="2800" b="0" dirty="0">
              <a:solidFill>
                <a:prstClr val="white"/>
              </a:solidFill>
            </a:endParaRPr>
          </a:p>
        </p:txBody>
      </p:sp>
    </p:spTree>
    <p:extLst>
      <p:ext uri="{BB962C8B-B14F-4D97-AF65-F5344CB8AC3E}">
        <p14:creationId xmlns:p14="http://schemas.microsoft.com/office/powerpoint/2010/main" val="2353597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anim calcmode="lin" valueType="num">
                                      <p:cBhvr additive="base">
                                        <p:cTn id="5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 calcmode="lin" valueType="num">
                                      <p:cBhvr additive="base">
                                        <p:cTn id="61"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ayt Numarası Yer Tutucusu 3"/>
          <p:cNvSpPr>
            <a:spLocks noGrp="1"/>
          </p:cNvSpPr>
          <p:nvPr>
            <p:ph type="sldNum" sz="quarter" idx="10"/>
          </p:nvPr>
        </p:nvSpPr>
        <p:spPr>
          <a:xfrm>
            <a:off x="6553200" y="6245225"/>
            <a:ext cx="2133600" cy="476250"/>
          </a:xfrm>
        </p:spPr>
        <p:txBody>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3D63CB-22F2-429C-A97E-D1182569D546}" type="slidenum">
              <a:rPr kumimoji="0" lang="en-US" sz="1400" b="1"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n-ea"/>
              <a:cs typeface="Arial" pitchFamily="34" charset="0"/>
            </a:endParaRPr>
          </a:p>
        </p:txBody>
      </p:sp>
      <p:sp>
        <p:nvSpPr>
          <p:cNvPr id="124931" name="Text Box 6"/>
          <p:cNvSpPr txBox="1">
            <a:spLocks noChangeArrowheads="1"/>
          </p:cNvSpPr>
          <p:nvPr/>
        </p:nvSpPr>
        <p:spPr bwMode="auto">
          <a:xfrm>
            <a:off x="517525" y="6518275"/>
            <a:ext cx="64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b="1">
                <a:solidFill>
                  <a:schemeClr val="tx1"/>
                </a:solidFill>
                <a:latin typeface="Times New Roman" pitchFamily="18" charset="0"/>
                <a:cs typeface="Arial" charset="0"/>
              </a:defRPr>
            </a:lvl1pPr>
            <a:lvl2pPr marL="742950" indent="-285750" eaLnBrk="0" hangingPunct="0">
              <a:defRPr sz="3600" b="1">
                <a:solidFill>
                  <a:schemeClr val="tx1"/>
                </a:solidFill>
                <a:latin typeface="Times New Roman" pitchFamily="18" charset="0"/>
                <a:cs typeface="Arial" charset="0"/>
              </a:defRPr>
            </a:lvl2pPr>
            <a:lvl3pPr marL="1143000" indent="-228600" eaLnBrk="0" hangingPunct="0">
              <a:defRPr sz="3600" b="1">
                <a:solidFill>
                  <a:schemeClr val="tx1"/>
                </a:solidFill>
                <a:latin typeface="Times New Roman" pitchFamily="18" charset="0"/>
                <a:cs typeface="Arial" charset="0"/>
              </a:defRPr>
            </a:lvl3pPr>
            <a:lvl4pPr marL="1600200" indent="-228600" eaLnBrk="0" hangingPunct="0">
              <a:defRPr sz="3600" b="1">
                <a:solidFill>
                  <a:schemeClr val="tx1"/>
                </a:solidFill>
                <a:latin typeface="Times New Roman" pitchFamily="18" charset="0"/>
                <a:cs typeface="Arial" charset="0"/>
              </a:defRPr>
            </a:lvl4pPr>
            <a:lvl5pPr marL="2057400" indent="-228600" eaLnBrk="0" hangingPunct="0">
              <a:defRPr sz="3600" b="1">
                <a:solidFill>
                  <a:schemeClr val="tx1"/>
                </a:solidFill>
                <a:latin typeface="Times New Roman" pitchFamily="18" charset="0"/>
                <a:cs typeface="Arial" charset="0"/>
              </a:defRPr>
            </a:lvl5pPr>
            <a:lvl6pPr marL="2514600" indent="-228600" eaLnBrk="0" fontAlgn="base" hangingPunct="0">
              <a:spcBef>
                <a:spcPct val="0"/>
              </a:spcBef>
              <a:spcAft>
                <a:spcPct val="0"/>
              </a:spcAft>
              <a:defRPr sz="3600" b="1">
                <a:solidFill>
                  <a:schemeClr val="tx1"/>
                </a:solidFill>
                <a:latin typeface="Times New Roman" pitchFamily="18" charset="0"/>
                <a:cs typeface="Arial" charset="0"/>
              </a:defRPr>
            </a:lvl6pPr>
            <a:lvl7pPr marL="2971800" indent="-228600" eaLnBrk="0" fontAlgn="base" hangingPunct="0">
              <a:spcBef>
                <a:spcPct val="0"/>
              </a:spcBef>
              <a:spcAft>
                <a:spcPct val="0"/>
              </a:spcAft>
              <a:defRPr sz="3600" b="1">
                <a:solidFill>
                  <a:schemeClr val="tx1"/>
                </a:solidFill>
                <a:latin typeface="Times New Roman" pitchFamily="18" charset="0"/>
                <a:cs typeface="Arial" charset="0"/>
              </a:defRPr>
            </a:lvl7pPr>
            <a:lvl8pPr marL="3429000" indent="-228600" eaLnBrk="0" fontAlgn="base" hangingPunct="0">
              <a:spcBef>
                <a:spcPct val="0"/>
              </a:spcBef>
              <a:spcAft>
                <a:spcPct val="0"/>
              </a:spcAft>
              <a:defRPr sz="3600" b="1">
                <a:solidFill>
                  <a:schemeClr val="tx1"/>
                </a:solidFill>
                <a:latin typeface="Times New Roman" pitchFamily="18" charset="0"/>
                <a:cs typeface="Arial" charset="0"/>
              </a:defRPr>
            </a:lvl8pPr>
            <a:lvl9pPr marL="3886200" indent="-228600" eaLnBrk="0" fontAlgn="base" hangingPunct="0">
              <a:spcBef>
                <a:spcPct val="0"/>
              </a:spcBef>
              <a:spcAft>
                <a:spcPct val="0"/>
              </a:spcAft>
              <a:defRPr sz="3600" b="1">
                <a:solidFill>
                  <a:schemeClr val="tx1"/>
                </a:solidFill>
                <a:latin typeface="Times New Roman" pitchFamily="18"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altLang="tr-TR" sz="2400" b="1" i="0" u="none" strike="noStrike" kern="1200" cap="none" spc="0" normalizeH="0" baseline="0" noProof="0">
                <a:ln>
                  <a:noFill/>
                </a:ln>
                <a:solidFill>
                  <a:srgbClr val="000066"/>
                </a:solidFill>
                <a:effectLst/>
                <a:uLnTx/>
                <a:uFillTx/>
                <a:latin typeface="Times New Roman" pitchFamily="18" charset="0"/>
                <a:ea typeface="+mn-ea"/>
                <a:cs typeface="Arial" charset="0"/>
              </a:rPr>
              <a:t>***</a:t>
            </a:r>
            <a:endParaRPr kumimoji="0" lang="en-US" altLang="tr-TR" sz="2400" b="1" i="0" u="none" strike="noStrike" kern="1200" cap="none" spc="0" normalizeH="0" baseline="0" noProof="0">
              <a:ln>
                <a:noFill/>
              </a:ln>
              <a:solidFill>
                <a:srgbClr val="000066"/>
              </a:solidFill>
              <a:effectLst/>
              <a:uLnTx/>
              <a:uFillTx/>
              <a:latin typeface="Times New Roman" pitchFamily="18" charset="0"/>
              <a:ea typeface="+mn-ea"/>
              <a:cs typeface="Arial" charset="0"/>
            </a:endParaRPr>
          </a:p>
        </p:txBody>
      </p:sp>
      <p:pic>
        <p:nvPicPr>
          <p:cNvPr id="1249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4450"/>
            <a:ext cx="8712200" cy="647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9151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3F89EFB7-0409-48E7-B914-448344D91D64}"/>
              </a:ext>
            </a:extLst>
          </p:cNvPr>
          <p:cNvPicPr>
            <a:picLocks noChangeAspect="1"/>
          </p:cNvPicPr>
          <p:nvPr/>
        </p:nvPicPr>
        <p:blipFill>
          <a:blip r:embed="rId2"/>
          <a:stretch>
            <a:fillRect/>
          </a:stretch>
        </p:blipFill>
        <p:spPr>
          <a:xfrm>
            <a:off x="1187624" y="147198"/>
            <a:ext cx="6552728" cy="6563604"/>
          </a:xfrm>
          <a:prstGeom prst="rect">
            <a:avLst/>
          </a:prstGeom>
        </p:spPr>
      </p:pic>
    </p:spTree>
    <p:extLst>
      <p:ext uri="{BB962C8B-B14F-4D97-AF65-F5344CB8AC3E}">
        <p14:creationId xmlns:p14="http://schemas.microsoft.com/office/powerpoint/2010/main" val="4246375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C291640F-4038-4DD9-BAC2-384BD44D9120}"/>
              </a:ext>
            </a:extLst>
          </p:cNvPr>
          <p:cNvPicPr>
            <a:picLocks noChangeAspect="1"/>
          </p:cNvPicPr>
          <p:nvPr/>
        </p:nvPicPr>
        <p:blipFill>
          <a:blip r:embed="rId2"/>
          <a:stretch>
            <a:fillRect/>
          </a:stretch>
        </p:blipFill>
        <p:spPr>
          <a:xfrm>
            <a:off x="1043608" y="116632"/>
            <a:ext cx="6624736" cy="6582595"/>
          </a:xfrm>
          <a:prstGeom prst="rect">
            <a:avLst/>
          </a:prstGeom>
        </p:spPr>
      </p:pic>
    </p:spTree>
    <p:extLst>
      <p:ext uri="{BB962C8B-B14F-4D97-AF65-F5344CB8AC3E}">
        <p14:creationId xmlns:p14="http://schemas.microsoft.com/office/powerpoint/2010/main" val="81160275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B4C5BE9-BDA9-42F5-A83E-24456CFFB054}"/>
              </a:ext>
            </a:extLst>
          </p:cNvPr>
          <p:cNvSpPr txBox="1"/>
          <p:nvPr/>
        </p:nvSpPr>
        <p:spPr>
          <a:xfrm>
            <a:off x="251520" y="1340768"/>
            <a:ext cx="8640960" cy="520091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0- Sorumluluklar ve taahhütler</a:t>
            </a:r>
          </a:p>
          <a:p>
            <a:pPr marL="514350" marR="0" lvl="0" indent="-514350" algn="ctr" defTabSz="914400" rtl="0" eaLnBrk="1" fontAlgn="base" latinLnBrk="0" hangingPunct="1">
              <a:lnSpc>
                <a:spcPct val="150000"/>
              </a:lnSpc>
              <a:spcBef>
                <a:spcPts val="600"/>
              </a:spcBef>
              <a:spcAft>
                <a:spcPct val="0"/>
              </a:spcAft>
              <a:buClrTx/>
              <a:buSzTx/>
              <a:buFont typeface="+mj-lt"/>
              <a:buAutoNum type="arabicPeriod" startAt="5"/>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Alt işverenden alınacak taahhütname</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Daha önce İşveren vekillerinden alınan taahhütnamenin aynısının imzalatılması</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İşe yeni başlayacak olan alt işveren veya taşeron  işvereni ile ön görüşme yapıp form doldurup puanlama ile değerlendirilmeli, (ileride ayrıca da genel olarak örnekleri ile verilecek)</a:t>
            </a:r>
          </a:p>
        </p:txBody>
      </p:sp>
    </p:spTree>
    <p:extLst>
      <p:ext uri="{BB962C8B-B14F-4D97-AF65-F5344CB8AC3E}">
        <p14:creationId xmlns:p14="http://schemas.microsoft.com/office/powerpoint/2010/main" val="695690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pic>
        <p:nvPicPr>
          <p:cNvPr id="4" name="Resim 3">
            <a:extLst>
              <a:ext uri="{FF2B5EF4-FFF2-40B4-BE49-F238E27FC236}">
                <a16:creationId xmlns:a16="http://schemas.microsoft.com/office/drawing/2014/main" id="{85DCCF32-193C-421A-B6EC-41BC31343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41" y="1203061"/>
            <a:ext cx="8541318" cy="5634509"/>
          </a:xfrm>
          <a:prstGeom prst="rect">
            <a:avLst/>
          </a:prstGeom>
        </p:spPr>
      </p:pic>
    </p:spTree>
    <p:extLst>
      <p:ext uri="{BB962C8B-B14F-4D97-AF65-F5344CB8AC3E}">
        <p14:creationId xmlns:p14="http://schemas.microsoft.com/office/powerpoint/2010/main" val="24330894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B4C5BE9-BDA9-42F5-A83E-24456CFFB054}"/>
              </a:ext>
            </a:extLst>
          </p:cNvPr>
          <p:cNvSpPr txBox="1"/>
          <p:nvPr/>
        </p:nvSpPr>
        <p:spPr>
          <a:xfrm>
            <a:off x="251520" y="1340768"/>
            <a:ext cx="8640960" cy="53547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0- Sorumluluklar ve taahhütler</a:t>
            </a:r>
          </a:p>
          <a:p>
            <a:pPr marL="514350" marR="0" lvl="0" indent="-514350" algn="ctr" defTabSz="914400" rtl="0" eaLnBrk="1" fontAlgn="base" latinLnBrk="0" hangingPunct="1">
              <a:lnSpc>
                <a:spcPct val="150000"/>
              </a:lnSpc>
              <a:spcBef>
                <a:spcPts val="600"/>
              </a:spcBef>
              <a:spcAft>
                <a:spcPct val="0"/>
              </a:spcAft>
              <a:buClrTx/>
              <a:buSzTx/>
              <a:buFont typeface="+mj-lt"/>
              <a:buAutoNum type="arabicPeriod" startAt="5"/>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Alt işverenden alınacak taahhütname</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Çalışmalarında kullanacağı KKD için liste var mı?  Bütçe ayırmış mı? Bunlar kontrol edilmeli, </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Daha önce yaptığı çalışmalarda kaza analizleri var mı?</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Çalışmalarında kullanacağı KKD için liste var mı?  Bütçe ayırmış mı? Bunlar kontrol edilmeli, </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Daha önce yaptığı çalışmalarda kaza analizleri var mı?</a:t>
            </a:r>
          </a:p>
        </p:txBody>
      </p:sp>
    </p:spTree>
    <p:extLst>
      <p:ext uri="{BB962C8B-B14F-4D97-AF65-F5344CB8AC3E}">
        <p14:creationId xmlns:p14="http://schemas.microsoft.com/office/powerpoint/2010/main" val="614482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B4C5BE9-BDA9-42F5-A83E-24456CFFB054}"/>
              </a:ext>
            </a:extLst>
          </p:cNvPr>
          <p:cNvSpPr txBox="1"/>
          <p:nvPr/>
        </p:nvSpPr>
        <p:spPr>
          <a:xfrm>
            <a:off x="251520" y="1340768"/>
            <a:ext cx="8640960" cy="527785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0- Sorumluluklar ve taahhütler</a:t>
            </a:r>
          </a:p>
          <a:p>
            <a:pPr marL="514350" marR="0" lvl="0" indent="-514350" algn="ctr" defTabSz="914400" rtl="0" eaLnBrk="1" fontAlgn="base" latinLnBrk="0" hangingPunct="1">
              <a:lnSpc>
                <a:spcPct val="150000"/>
              </a:lnSpc>
              <a:spcBef>
                <a:spcPts val="600"/>
              </a:spcBef>
              <a:spcAft>
                <a:spcPct val="0"/>
              </a:spcAft>
              <a:buClrTx/>
              <a:buSzTx/>
              <a:buFont typeface="+mj-lt"/>
              <a:buAutoNum type="arabicPeriod" startAt="5"/>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Alt işverenden alınacak taahhütname</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İşe başlama sözleşmesi imzalanmadan önce sözleşmeye İş Sağlığı ve güvenliği ile ilgili maddeler yazılmış mı?</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Daha önce bildirdiği KKD </a:t>
            </a:r>
            <a:r>
              <a:rPr kumimoji="0" lang="tr-TR" sz="2800" b="0" i="0" u="none" strike="noStrike" kern="1200" cap="none" spc="0" normalizeH="0" baseline="0" noProof="0" dirty="0" err="1">
                <a:ln>
                  <a:noFill/>
                </a:ln>
                <a:solidFill>
                  <a:prstClr val="white"/>
                </a:solidFill>
                <a:effectLst/>
                <a:uLnTx/>
                <a:uFillTx/>
                <a:latin typeface="Times New Roman" pitchFamily="18" charset="0"/>
                <a:ea typeface="+mn-ea"/>
                <a:cs typeface="+mn-cs"/>
              </a:rPr>
              <a:t>ler</a:t>
            </a: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çalışma ortamına getirilmiş mi?</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İş güvenliğine bakacak ayrı bir sorumlu ismi belirlenmiş mi?</a:t>
            </a:r>
          </a:p>
        </p:txBody>
      </p:sp>
    </p:spTree>
    <p:extLst>
      <p:ext uri="{BB962C8B-B14F-4D97-AF65-F5344CB8AC3E}">
        <p14:creationId xmlns:p14="http://schemas.microsoft.com/office/powerpoint/2010/main" val="18746719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B4C5BE9-BDA9-42F5-A83E-24456CFFB054}"/>
              </a:ext>
            </a:extLst>
          </p:cNvPr>
          <p:cNvSpPr txBox="1"/>
          <p:nvPr/>
        </p:nvSpPr>
        <p:spPr>
          <a:xfrm>
            <a:off x="251520" y="1340768"/>
            <a:ext cx="8640960" cy="54317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0- Sorumluluklar ve taahhütler</a:t>
            </a:r>
          </a:p>
          <a:p>
            <a:pPr marL="514350" marR="0" lvl="0" indent="-514350" algn="ctr" defTabSz="914400" rtl="0" eaLnBrk="1" fontAlgn="base" latinLnBrk="0" hangingPunct="1">
              <a:lnSpc>
                <a:spcPct val="150000"/>
              </a:lnSpc>
              <a:spcBef>
                <a:spcPts val="600"/>
              </a:spcBef>
              <a:spcAft>
                <a:spcPct val="0"/>
              </a:spcAft>
              <a:buClrTx/>
              <a:buSzTx/>
              <a:buFont typeface="+mj-lt"/>
              <a:buAutoNum type="arabicPeriod" startAt="5"/>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Alt işverenden alınacak taahhütname</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Mevcut çalışan alt işverenler,</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Rutin harici y</a:t>
            </a:r>
            <a:r>
              <a:rPr kumimoji="0" lang="tr-TR" sz="2800" b="0" i="0" u="none" strike="noStrike" kern="1200" cap="none" spc="0" normalizeH="0" baseline="0" noProof="0" dirty="0" err="1">
                <a:ln>
                  <a:noFill/>
                </a:ln>
                <a:solidFill>
                  <a:prstClr val="white"/>
                </a:solidFill>
                <a:effectLst/>
                <a:uLnTx/>
                <a:uFillTx/>
                <a:latin typeface="Times New Roman" pitchFamily="18" charset="0"/>
                <a:ea typeface="+mn-ea"/>
                <a:cs typeface="+mn-cs"/>
              </a:rPr>
              <a:t>apılacak</a:t>
            </a: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işler için «yöntem plânı» istenmeli, </a:t>
            </a:r>
          </a:p>
          <a:p>
            <a:pPr marL="514350" marR="0" lvl="0"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Ø"/>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Gerekli İSG önlemleri alıyorlar mı?</a:t>
            </a:r>
          </a:p>
          <a:p>
            <a:pPr marL="971550" marR="0" lvl="1"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Başında duracak usta/teknisyen yetkinlik durumu,</a:t>
            </a:r>
          </a:p>
          <a:p>
            <a:pPr marL="971550" marR="0" lvl="1" indent="-514350" algn="l" defTabSz="914400" rtl="0" eaLnBrk="1" fontAlgn="base" latinLnBrk="0" hangingPunct="1">
              <a:lnSpc>
                <a:spcPct val="150000"/>
              </a:lnSpc>
              <a:spcBef>
                <a:spcPts val="600"/>
              </a:spcBef>
              <a:spcAft>
                <a:spcPct val="0"/>
              </a:spcAft>
              <a:buClrTx/>
              <a:buSzTx/>
              <a:buFont typeface="Wingdings" panose="05000000000000000000" pitchFamily="2" charset="2"/>
              <a:buChar char="§"/>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Çevreye gürültü, toz, zararlı kimyasal etkileri, </a:t>
            </a:r>
          </a:p>
        </p:txBody>
      </p:sp>
    </p:spTree>
    <p:extLst>
      <p:ext uri="{BB962C8B-B14F-4D97-AF65-F5344CB8AC3E}">
        <p14:creationId xmlns:p14="http://schemas.microsoft.com/office/powerpoint/2010/main" val="3625443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o 8">
            <a:extLst>
              <a:ext uri="{FF2B5EF4-FFF2-40B4-BE49-F238E27FC236}">
                <a16:creationId xmlns:a16="http://schemas.microsoft.com/office/drawing/2014/main" id="{FD94BB3A-3F5D-470B-83D8-40C90F5E6478}"/>
              </a:ext>
            </a:extLst>
          </p:cNvPr>
          <p:cNvGraphicFramePr>
            <a:graphicFrameLocks noGrp="1"/>
          </p:cNvGraphicFramePr>
          <p:nvPr/>
        </p:nvGraphicFramePr>
        <p:xfrm>
          <a:off x="251520" y="1340768"/>
          <a:ext cx="8640959" cy="5328590"/>
        </p:xfrm>
        <a:graphic>
          <a:graphicData uri="http://schemas.openxmlformats.org/drawingml/2006/table">
            <a:tbl>
              <a:tblPr>
                <a:tableStyleId>{5C22544A-7EE6-4342-B048-85BDC9FD1C3A}</a:tableStyleId>
              </a:tblPr>
              <a:tblGrid>
                <a:gridCol w="621321">
                  <a:extLst>
                    <a:ext uri="{9D8B030D-6E8A-4147-A177-3AD203B41FA5}">
                      <a16:colId xmlns:a16="http://schemas.microsoft.com/office/drawing/2014/main" val="2455360077"/>
                    </a:ext>
                  </a:extLst>
                </a:gridCol>
                <a:gridCol w="1886974">
                  <a:extLst>
                    <a:ext uri="{9D8B030D-6E8A-4147-A177-3AD203B41FA5}">
                      <a16:colId xmlns:a16="http://schemas.microsoft.com/office/drawing/2014/main" val="1012888956"/>
                    </a:ext>
                  </a:extLst>
                </a:gridCol>
                <a:gridCol w="1277160">
                  <a:extLst>
                    <a:ext uri="{9D8B030D-6E8A-4147-A177-3AD203B41FA5}">
                      <a16:colId xmlns:a16="http://schemas.microsoft.com/office/drawing/2014/main" val="2802395430"/>
                    </a:ext>
                  </a:extLst>
                </a:gridCol>
                <a:gridCol w="4855504">
                  <a:extLst>
                    <a:ext uri="{9D8B030D-6E8A-4147-A177-3AD203B41FA5}">
                      <a16:colId xmlns:a16="http://schemas.microsoft.com/office/drawing/2014/main" val="4246911422"/>
                    </a:ext>
                  </a:extLst>
                </a:gridCol>
              </a:tblGrid>
              <a:tr h="941304">
                <a:tc>
                  <a:txBody>
                    <a:bodyPr/>
                    <a:lstStyle/>
                    <a:p>
                      <a:pPr algn="l" fontAlgn="b"/>
                      <a:endParaRPr lang="tr-TR" sz="1800" b="1" i="0" u="none" strike="noStrike" dirty="0">
                        <a:effectLst/>
                        <a:latin typeface="Arial" panose="020B0604020202020204" pitchFamily="34" charset="0"/>
                      </a:endParaRPr>
                    </a:p>
                  </a:txBody>
                  <a:tcPr marL="0" marR="0" marT="0" marB="0" anchor="ctr">
                    <a:solidFill>
                      <a:schemeClr val="tx1">
                        <a:lumMod val="75000"/>
                      </a:schemeClr>
                    </a:solidFill>
                  </a:tcPr>
                </a:tc>
                <a:tc>
                  <a:txBody>
                    <a:bodyPr/>
                    <a:lstStyle/>
                    <a:p>
                      <a:pPr algn="ctr" fontAlgn="ctr"/>
                      <a:r>
                        <a:rPr lang="tr-TR" sz="1800" b="1" u="none" strike="noStrike" dirty="0">
                          <a:effectLst/>
                        </a:rPr>
                        <a:t>GÜDEK</a:t>
                      </a:r>
                      <a:endParaRPr lang="tr-TR" sz="1800" b="1" i="0" u="none" strike="noStrike" dirty="0">
                        <a:effectLst/>
                        <a:latin typeface="Arial" panose="020B0604020202020204" pitchFamily="34" charset="0"/>
                      </a:endParaRPr>
                    </a:p>
                  </a:txBody>
                  <a:tcPr marL="0" marR="0" marT="0" marB="0" anchor="ctr">
                    <a:solidFill>
                      <a:schemeClr val="tx1">
                        <a:lumMod val="75000"/>
                      </a:schemeClr>
                    </a:solidFill>
                  </a:tcPr>
                </a:tc>
                <a:tc gridSpan="2">
                  <a:txBody>
                    <a:bodyPr/>
                    <a:lstStyle/>
                    <a:p>
                      <a:pPr algn="ctr" fontAlgn="ctr"/>
                      <a:r>
                        <a:rPr lang="tr-TR" sz="1800" b="1" u="none" strike="noStrike" dirty="0">
                          <a:effectLst/>
                        </a:rPr>
                        <a:t>GÜVENLİK DENETİM KONTROL SİSTEMLERİ</a:t>
                      </a:r>
                      <a:endParaRPr lang="tr-TR" sz="1800" b="1" i="0" u="none" strike="noStrike" dirty="0">
                        <a:effectLst/>
                        <a:latin typeface="Arial" panose="020B0604020202020204" pitchFamily="34" charset="0"/>
                      </a:endParaRPr>
                    </a:p>
                  </a:txBody>
                  <a:tcPr marL="0" marR="0" marT="0" marB="0" anchor="ctr">
                    <a:solidFill>
                      <a:schemeClr val="tx1">
                        <a:lumMod val="75000"/>
                      </a:schemeClr>
                    </a:solidFill>
                  </a:tcPr>
                </a:tc>
                <a:tc hMerge="1">
                  <a:txBody>
                    <a:bodyPr/>
                    <a:lstStyle/>
                    <a:p>
                      <a:endParaRPr lang="tr-TR"/>
                    </a:p>
                  </a:txBody>
                  <a:tcPr/>
                </a:tc>
                <a:extLst>
                  <a:ext uri="{0D108BD9-81ED-4DB2-BD59-A6C34878D82A}">
                    <a16:rowId xmlns:a16="http://schemas.microsoft.com/office/drawing/2014/main" val="1052752178"/>
                  </a:ext>
                </a:extLst>
              </a:tr>
              <a:tr h="798062">
                <a:tc>
                  <a:txBody>
                    <a:bodyPr/>
                    <a:lstStyle/>
                    <a:p>
                      <a:pPr algn="ctr" fontAlgn="ctr"/>
                      <a:r>
                        <a:rPr lang="tr-TR" sz="1600" u="none" strike="noStrike" dirty="0" err="1">
                          <a:effectLst/>
                        </a:rPr>
                        <a:t>S.No</a:t>
                      </a:r>
                      <a:endParaRPr lang="tr-TR" sz="1600" b="1" i="0" u="none" strike="noStrike" dirty="0">
                        <a:solidFill>
                          <a:srgbClr val="FF0000"/>
                        </a:solidFill>
                        <a:effectLst/>
                        <a:latin typeface="Arial" panose="020B0604020202020204" pitchFamily="34" charset="0"/>
                      </a:endParaRPr>
                    </a:p>
                  </a:txBody>
                  <a:tcPr marL="0" marR="0" marT="0" marB="0" anchor="ctr">
                    <a:solidFill>
                      <a:srgbClr val="03E7ED"/>
                    </a:solidFill>
                  </a:tcPr>
                </a:tc>
                <a:tc>
                  <a:txBody>
                    <a:bodyPr/>
                    <a:lstStyle/>
                    <a:p>
                      <a:pPr algn="ctr" fontAlgn="ctr"/>
                      <a:r>
                        <a:rPr lang="tr-TR" sz="2000" u="none" strike="noStrike" dirty="0">
                          <a:effectLst/>
                        </a:rPr>
                        <a:t>Prosedür</a:t>
                      </a:r>
                      <a:endParaRPr lang="tr-TR" sz="2000" b="1" i="0" u="none" strike="noStrike" dirty="0">
                        <a:solidFill>
                          <a:srgbClr val="FF0000"/>
                        </a:solidFill>
                        <a:effectLst/>
                        <a:latin typeface="Arial" panose="020B0604020202020204" pitchFamily="34" charset="0"/>
                      </a:endParaRPr>
                    </a:p>
                  </a:txBody>
                  <a:tcPr marL="0" marR="0" marT="0" marB="0" anchor="ctr">
                    <a:solidFill>
                      <a:srgbClr val="03E7ED"/>
                    </a:solidFill>
                  </a:tcPr>
                </a:tc>
                <a:tc>
                  <a:txBody>
                    <a:bodyPr/>
                    <a:lstStyle/>
                    <a:p>
                      <a:pPr algn="ctr" fontAlgn="ctr"/>
                      <a:r>
                        <a:rPr lang="tr-TR" sz="2000" u="none" strike="noStrike" dirty="0">
                          <a:effectLst/>
                        </a:rPr>
                        <a:t> </a:t>
                      </a:r>
                      <a:endParaRPr lang="tr-TR" sz="2000" b="1" i="0" u="none" strike="noStrike" dirty="0">
                        <a:solidFill>
                          <a:srgbClr val="FF0000"/>
                        </a:solidFill>
                        <a:effectLst/>
                        <a:latin typeface="Arial" panose="020B0604020202020204" pitchFamily="34" charset="0"/>
                      </a:endParaRPr>
                    </a:p>
                  </a:txBody>
                  <a:tcPr marL="0" marR="0" marT="0" marB="0" anchor="ctr">
                    <a:solidFill>
                      <a:srgbClr val="03E7ED"/>
                    </a:solidFill>
                  </a:tcPr>
                </a:tc>
                <a:tc>
                  <a:txBody>
                    <a:bodyPr/>
                    <a:lstStyle/>
                    <a:p>
                      <a:pPr algn="ctr" fontAlgn="ctr"/>
                      <a:r>
                        <a:rPr lang="tr-TR" sz="2000" u="none" strike="noStrike" dirty="0">
                          <a:effectLst/>
                        </a:rPr>
                        <a:t>İlgili Doküman ve İşler</a:t>
                      </a:r>
                      <a:endParaRPr lang="tr-TR" sz="2000" b="1" i="0" u="none" strike="noStrike" dirty="0">
                        <a:solidFill>
                          <a:srgbClr val="0000FF"/>
                        </a:solidFill>
                        <a:effectLst/>
                        <a:latin typeface="Arial" panose="020B0604020202020204" pitchFamily="34" charset="0"/>
                      </a:endParaRPr>
                    </a:p>
                  </a:txBody>
                  <a:tcPr marL="0" marR="0" marT="0" marB="0" anchor="ctr">
                    <a:solidFill>
                      <a:srgbClr val="03E7ED"/>
                    </a:solidFill>
                  </a:tcPr>
                </a:tc>
                <a:extLst>
                  <a:ext uri="{0D108BD9-81ED-4DB2-BD59-A6C34878D82A}">
                    <a16:rowId xmlns:a16="http://schemas.microsoft.com/office/drawing/2014/main" val="3549059863"/>
                  </a:ext>
                </a:extLst>
              </a:tr>
              <a:tr h="294669">
                <a:tc>
                  <a:txBody>
                    <a:bodyPr/>
                    <a:lstStyle/>
                    <a:p>
                      <a:pPr algn="ctr" fontAlgn="ctr"/>
                      <a:r>
                        <a:rPr lang="tr-TR" sz="900" u="none" strike="noStrike">
                          <a:effectLst/>
                        </a:rPr>
                        <a:t> </a:t>
                      </a:r>
                      <a:endParaRPr lang="tr-TR" sz="900" b="1" i="0" u="none" strike="noStrike">
                        <a:solidFill>
                          <a:srgbClr val="FF0000"/>
                        </a:solidFill>
                        <a:effectLst/>
                        <a:latin typeface="Arial" panose="020B0604020202020204" pitchFamily="34" charset="0"/>
                      </a:endParaRPr>
                    </a:p>
                  </a:txBody>
                  <a:tcPr marL="0" marR="0" marT="0" marB="0" anchor="ctr"/>
                </a:tc>
                <a:tc>
                  <a:txBody>
                    <a:bodyPr/>
                    <a:lstStyle/>
                    <a:p>
                      <a:pPr algn="ctr" fontAlgn="ctr"/>
                      <a:r>
                        <a:rPr lang="tr-TR" sz="900" u="none" strike="noStrike">
                          <a:effectLst/>
                        </a:rPr>
                        <a:t> </a:t>
                      </a:r>
                      <a:endParaRPr lang="tr-TR" sz="900" b="1" i="0" u="none" strike="noStrike">
                        <a:solidFill>
                          <a:srgbClr val="FF0000"/>
                        </a:solidFill>
                        <a:effectLst/>
                        <a:latin typeface="Arial" panose="020B0604020202020204" pitchFamily="34" charset="0"/>
                      </a:endParaRPr>
                    </a:p>
                  </a:txBody>
                  <a:tcPr marL="0" marR="0" marT="0" marB="0" anchor="ctr"/>
                </a:tc>
                <a:tc>
                  <a:txBody>
                    <a:bodyPr/>
                    <a:lstStyle/>
                    <a:p>
                      <a:pPr algn="ctr" fontAlgn="ctr"/>
                      <a:r>
                        <a:rPr lang="tr-TR" sz="900" u="none" strike="noStrike">
                          <a:effectLst/>
                        </a:rPr>
                        <a:t> </a:t>
                      </a:r>
                      <a:endParaRPr lang="tr-TR" sz="900" b="1" i="0" u="none" strike="noStrike">
                        <a:solidFill>
                          <a:srgbClr val="FF0000"/>
                        </a:solidFill>
                        <a:effectLst/>
                        <a:latin typeface="Arial" panose="020B0604020202020204" pitchFamily="34" charset="0"/>
                      </a:endParaRPr>
                    </a:p>
                  </a:txBody>
                  <a:tcPr marL="0" marR="0" marT="0" marB="0" anchor="ctr"/>
                </a:tc>
                <a:tc>
                  <a:txBody>
                    <a:bodyPr/>
                    <a:lstStyle/>
                    <a:p>
                      <a:pPr algn="ctr" fontAlgn="ctr"/>
                      <a:r>
                        <a:rPr lang="tr-TR" sz="900" u="none" strike="noStrike">
                          <a:effectLst/>
                        </a:rPr>
                        <a:t> </a:t>
                      </a:r>
                      <a:endParaRPr lang="tr-TR" sz="900" b="1" i="0" u="none" strike="noStrike">
                        <a:solidFill>
                          <a:srgbClr val="0000FF"/>
                        </a:solidFill>
                        <a:effectLst/>
                        <a:latin typeface="Arial" panose="020B0604020202020204" pitchFamily="34" charset="0"/>
                      </a:endParaRPr>
                    </a:p>
                  </a:txBody>
                  <a:tcPr marL="0" marR="0" marT="0" marB="0" anchor="ctr"/>
                </a:tc>
                <a:extLst>
                  <a:ext uri="{0D108BD9-81ED-4DB2-BD59-A6C34878D82A}">
                    <a16:rowId xmlns:a16="http://schemas.microsoft.com/office/drawing/2014/main" val="3639002349"/>
                  </a:ext>
                </a:extLst>
              </a:tr>
              <a:tr h="532040">
                <a:tc>
                  <a:txBody>
                    <a:bodyPr/>
                    <a:lstStyle/>
                    <a:p>
                      <a:pPr algn="ctr" fontAlgn="ctr"/>
                      <a:r>
                        <a:rPr lang="tr-TR" sz="2000" u="none" strike="noStrike" dirty="0">
                          <a:effectLst/>
                        </a:rPr>
                        <a:t>1</a:t>
                      </a:r>
                      <a:endParaRPr lang="tr-TR" sz="2000" b="1" i="0" u="none" strike="noStrike" dirty="0">
                        <a:effectLst/>
                        <a:latin typeface="Arial" panose="020B0604020202020204" pitchFamily="34" charset="0"/>
                      </a:endParaRPr>
                    </a:p>
                  </a:txBody>
                  <a:tcPr marL="0" marR="0" marT="0" marB="0" anchor="ctr">
                    <a:solidFill>
                      <a:srgbClr val="66FFFF"/>
                    </a:solidFill>
                  </a:tcPr>
                </a:tc>
                <a:tc>
                  <a:txBody>
                    <a:bodyPr/>
                    <a:lstStyle/>
                    <a:p>
                      <a:pPr algn="l" fontAlgn="ctr"/>
                      <a:r>
                        <a:rPr lang="tr-TR" sz="2000" u="none" strike="noStrike" dirty="0">
                          <a:effectLst/>
                        </a:rPr>
                        <a:t> </a:t>
                      </a:r>
                      <a:endParaRPr lang="tr-TR" sz="2000" b="1" i="0" u="none" strike="noStrike" dirty="0">
                        <a:effectLst/>
                        <a:latin typeface="Arial" panose="020B0604020202020204" pitchFamily="34" charset="0"/>
                      </a:endParaRPr>
                    </a:p>
                  </a:txBody>
                  <a:tcPr marL="0" marR="0" marT="0" marB="0" anchor="ctr">
                    <a:solidFill>
                      <a:srgbClr val="66FFFF"/>
                    </a:solidFill>
                  </a:tcPr>
                </a:tc>
                <a:tc gridSpan="2">
                  <a:txBody>
                    <a:bodyPr/>
                    <a:lstStyle/>
                    <a:p>
                      <a:pPr algn="l" fontAlgn="ctr"/>
                      <a:r>
                        <a:rPr lang="tr-TR" sz="2000" u="none" strike="noStrike" dirty="0">
                          <a:effectLst/>
                        </a:rPr>
                        <a:t>101-İş Sağlığı ve Güvenliği Kurulu</a:t>
                      </a:r>
                      <a:endParaRPr lang="tr-TR" sz="2000" b="1" i="0" u="none" strike="noStrike" dirty="0">
                        <a:effectLst/>
                        <a:latin typeface="Arial" panose="020B0604020202020204" pitchFamily="34" charset="0"/>
                      </a:endParaRPr>
                    </a:p>
                  </a:txBody>
                  <a:tcPr marL="0" marR="0" marT="0" marB="0" anchor="ctr">
                    <a:solidFill>
                      <a:srgbClr val="66FFFF"/>
                    </a:solidFill>
                  </a:tcPr>
                </a:tc>
                <a:tc hMerge="1">
                  <a:txBody>
                    <a:bodyPr/>
                    <a:lstStyle/>
                    <a:p>
                      <a:endParaRPr lang="tr-TR"/>
                    </a:p>
                  </a:txBody>
                  <a:tcPr/>
                </a:tc>
                <a:extLst>
                  <a:ext uri="{0D108BD9-81ED-4DB2-BD59-A6C34878D82A}">
                    <a16:rowId xmlns:a16="http://schemas.microsoft.com/office/drawing/2014/main" val="1245244328"/>
                  </a:ext>
                </a:extLst>
              </a:tr>
              <a:tr h="552503">
                <a:tc>
                  <a:txBody>
                    <a:bodyPr/>
                    <a:lstStyle/>
                    <a:p>
                      <a:pPr algn="ctr" fontAlgn="ctr"/>
                      <a:r>
                        <a:rPr lang="tr-TR" sz="1800" u="none" strike="noStrike" dirty="0">
                          <a:effectLst/>
                        </a:rPr>
                        <a:t> </a:t>
                      </a:r>
                      <a:endParaRPr lang="tr-TR" sz="1800" b="1" i="0" u="none" strike="noStrike" dirty="0">
                        <a:effectLst/>
                        <a:latin typeface="Arial" panose="020B0604020202020204" pitchFamily="34" charset="0"/>
                      </a:endParaRPr>
                    </a:p>
                  </a:txBody>
                  <a:tcPr marL="0" marR="0" marT="0" marB="0" anchor="ctr">
                    <a:solidFill>
                      <a:srgbClr val="FFFF00"/>
                    </a:solidFill>
                  </a:tcPr>
                </a:tc>
                <a:tc>
                  <a:txBody>
                    <a:bodyPr/>
                    <a:lstStyle/>
                    <a:p>
                      <a:pPr algn="r" fontAlgn="ctr"/>
                      <a:r>
                        <a:rPr lang="tr-TR" sz="1800" u="none" strike="noStrike" dirty="0">
                          <a:effectLst/>
                        </a:rPr>
                        <a:t>Prosedür</a:t>
                      </a:r>
                      <a:endParaRPr lang="tr-TR" sz="1800" b="1" i="0" u="none" strike="noStrike" dirty="0">
                        <a:effectLst/>
                        <a:latin typeface="Arial" panose="020B0604020202020204" pitchFamily="34" charset="0"/>
                      </a:endParaRPr>
                    </a:p>
                  </a:txBody>
                  <a:tcPr marL="0" marR="0" marT="0" marB="0" anchor="ctr">
                    <a:solidFill>
                      <a:srgbClr val="FFFF00"/>
                    </a:solidFill>
                  </a:tcPr>
                </a:tc>
                <a:tc>
                  <a:txBody>
                    <a:bodyPr/>
                    <a:lstStyle/>
                    <a:p>
                      <a:pPr algn="ctr" fontAlgn="ctr"/>
                      <a:r>
                        <a:rPr lang="tr-TR" sz="1600" u="none" strike="noStrike" dirty="0">
                          <a:effectLst/>
                        </a:rPr>
                        <a:t>101.01.P0</a:t>
                      </a:r>
                      <a:endParaRPr lang="tr-TR" sz="1600" b="0" i="0" u="none" strike="noStrike" dirty="0">
                        <a:effectLst/>
                        <a:latin typeface="Arial" panose="020B0604020202020204" pitchFamily="34" charset="0"/>
                      </a:endParaRPr>
                    </a:p>
                  </a:txBody>
                  <a:tcPr marL="0" marR="0" marT="0" marB="0" anchor="ctr">
                    <a:solidFill>
                      <a:srgbClr val="FFFF00"/>
                    </a:solidFill>
                  </a:tcPr>
                </a:tc>
                <a:tc>
                  <a:txBody>
                    <a:bodyPr/>
                    <a:lstStyle/>
                    <a:p>
                      <a:pPr algn="l" fontAlgn="ctr"/>
                      <a:r>
                        <a:rPr lang="tr-TR" sz="1800" u="none" strike="noStrike" dirty="0">
                          <a:effectLst/>
                        </a:rPr>
                        <a:t>İSİG Kurul prosedürü</a:t>
                      </a:r>
                      <a:endParaRPr lang="tr-TR" sz="1800" b="0" i="0" u="none" strike="noStrike" dirty="0">
                        <a:effectLst/>
                        <a:latin typeface="Arial" panose="020B0604020202020204" pitchFamily="34" charset="0"/>
                      </a:endParaRPr>
                    </a:p>
                  </a:txBody>
                  <a:tcPr marL="0" marR="0" marT="0" marB="0" anchor="ctr">
                    <a:solidFill>
                      <a:srgbClr val="FFFF00"/>
                    </a:solidFill>
                  </a:tcPr>
                </a:tc>
                <a:extLst>
                  <a:ext uri="{0D108BD9-81ED-4DB2-BD59-A6C34878D82A}">
                    <a16:rowId xmlns:a16="http://schemas.microsoft.com/office/drawing/2014/main" val="4100572235"/>
                  </a:ext>
                </a:extLst>
              </a:tr>
              <a:tr h="552503">
                <a:tc>
                  <a:txBody>
                    <a:bodyPr/>
                    <a:lstStyle/>
                    <a:p>
                      <a:pPr algn="ctr" fontAlgn="ctr"/>
                      <a:r>
                        <a:rPr lang="tr-TR" sz="1000" u="none" strike="noStrike" dirty="0">
                          <a:effectLst/>
                        </a:rPr>
                        <a:t> </a:t>
                      </a:r>
                      <a:endParaRPr lang="tr-TR" sz="1000" b="1" i="0" u="none" strike="noStrike" dirty="0">
                        <a:effectLst/>
                        <a:latin typeface="Arial" panose="020B0604020202020204" pitchFamily="34" charset="0"/>
                      </a:endParaRPr>
                    </a:p>
                  </a:txBody>
                  <a:tcPr marL="0" marR="0" marT="0" marB="0" anchor="ctr">
                    <a:solidFill>
                      <a:srgbClr val="FFC000"/>
                    </a:solidFill>
                  </a:tcPr>
                </a:tc>
                <a:tc>
                  <a:txBody>
                    <a:bodyPr/>
                    <a:lstStyle/>
                    <a:p>
                      <a:pPr algn="r" fontAlgn="ctr"/>
                      <a:r>
                        <a:rPr lang="tr-TR" sz="1800" u="none" strike="noStrike" dirty="0">
                          <a:effectLst/>
                        </a:rPr>
                        <a:t>Formlar</a:t>
                      </a:r>
                      <a:endParaRPr lang="tr-TR" sz="1800" b="1" i="0" u="none" strike="noStrike" dirty="0">
                        <a:effectLst/>
                        <a:latin typeface="Arial" panose="020B0604020202020204" pitchFamily="34" charset="0"/>
                      </a:endParaRPr>
                    </a:p>
                  </a:txBody>
                  <a:tcPr marL="0" marR="0" marT="0" marB="0" anchor="ctr">
                    <a:solidFill>
                      <a:srgbClr val="FFC000"/>
                    </a:solidFill>
                  </a:tcPr>
                </a:tc>
                <a:tc>
                  <a:txBody>
                    <a:bodyPr/>
                    <a:lstStyle/>
                    <a:p>
                      <a:pPr algn="ctr" fontAlgn="ctr"/>
                      <a:r>
                        <a:rPr lang="tr-TR" sz="1600" u="none" strike="noStrike" dirty="0">
                          <a:effectLst/>
                        </a:rPr>
                        <a:t>01.04.F01</a:t>
                      </a:r>
                      <a:endParaRPr lang="tr-TR" sz="1600" b="0" i="0" u="none" strike="noStrike" dirty="0">
                        <a:effectLst/>
                        <a:latin typeface="Arial" panose="020B0604020202020204" pitchFamily="34" charset="0"/>
                      </a:endParaRPr>
                    </a:p>
                  </a:txBody>
                  <a:tcPr marL="0" marR="0" marT="0" marB="0" anchor="ctr">
                    <a:solidFill>
                      <a:srgbClr val="FFC000"/>
                    </a:solidFill>
                  </a:tcPr>
                </a:tc>
                <a:tc>
                  <a:txBody>
                    <a:bodyPr/>
                    <a:lstStyle/>
                    <a:p>
                      <a:pPr algn="l" fontAlgn="ctr"/>
                      <a:r>
                        <a:rPr lang="tr-TR" sz="1800" u="none" strike="noStrike" dirty="0">
                          <a:effectLst/>
                        </a:rPr>
                        <a:t>Üst Kurul Toplantı Tutanağı Formu</a:t>
                      </a:r>
                      <a:endParaRPr lang="tr-TR" sz="1800" b="0" i="0" u="none" strike="noStrike" dirty="0">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1553786095"/>
                  </a:ext>
                </a:extLst>
              </a:tr>
              <a:tr h="552503">
                <a:tc>
                  <a:txBody>
                    <a:bodyPr/>
                    <a:lstStyle/>
                    <a:p>
                      <a:pPr algn="ctr" fontAlgn="ctr"/>
                      <a:r>
                        <a:rPr lang="tr-TR" sz="1000" u="none" strike="noStrike" dirty="0">
                          <a:effectLst/>
                        </a:rPr>
                        <a:t> </a:t>
                      </a:r>
                      <a:endParaRPr lang="tr-TR" sz="1000" b="1" i="0" u="none" strike="noStrike" dirty="0">
                        <a:effectLst/>
                        <a:latin typeface="Arial" panose="020B0604020202020204" pitchFamily="34" charset="0"/>
                      </a:endParaRPr>
                    </a:p>
                  </a:txBody>
                  <a:tcPr marL="0" marR="0" marT="0" marB="0" anchor="ctr">
                    <a:solidFill>
                      <a:srgbClr val="FFFF00"/>
                    </a:solidFill>
                  </a:tcPr>
                </a:tc>
                <a:tc>
                  <a:txBody>
                    <a:bodyPr/>
                    <a:lstStyle/>
                    <a:p>
                      <a:pPr algn="r" fontAlgn="ctr"/>
                      <a:r>
                        <a:rPr lang="tr-TR" sz="1800" u="none" strike="noStrike" dirty="0">
                          <a:effectLst/>
                        </a:rPr>
                        <a:t> </a:t>
                      </a:r>
                      <a:endParaRPr lang="tr-TR" sz="1800" b="1" i="0" u="none" strike="noStrike" dirty="0">
                        <a:effectLst/>
                        <a:latin typeface="Arial" panose="020B0604020202020204" pitchFamily="34" charset="0"/>
                      </a:endParaRPr>
                    </a:p>
                  </a:txBody>
                  <a:tcPr marL="0" marR="0" marT="0" marB="0" anchor="ctr">
                    <a:solidFill>
                      <a:srgbClr val="FFFF00"/>
                    </a:solidFill>
                  </a:tcPr>
                </a:tc>
                <a:tc>
                  <a:txBody>
                    <a:bodyPr/>
                    <a:lstStyle/>
                    <a:p>
                      <a:pPr algn="ctr" fontAlgn="ctr"/>
                      <a:r>
                        <a:rPr lang="tr-TR" sz="1600" u="none" strike="noStrike" dirty="0">
                          <a:effectLst/>
                        </a:rPr>
                        <a:t>01.04.F01</a:t>
                      </a:r>
                      <a:endParaRPr lang="tr-TR" sz="1600" b="0" i="0" u="none" strike="noStrike" dirty="0">
                        <a:effectLst/>
                        <a:latin typeface="Arial" panose="020B0604020202020204" pitchFamily="34" charset="0"/>
                      </a:endParaRPr>
                    </a:p>
                  </a:txBody>
                  <a:tcPr marL="0" marR="0" marT="0" marB="0" anchor="ctr">
                    <a:solidFill>
                      <a:srgbClr val="FFFF00"/>
                    </a:solidFill>
                  </a:tcPr>
                </a:tc>
                <a:tc>
                  <a:txBody>
                    <a:bodyPr/>
                    <a:lstStyle/>
                    <a:p>
                      <a:pPr algn="l" fontAlgn="ctr"/>
                      <a:r>
                        <a:rPr lang="tr-TR" sz="1800" u="none" strike="noStrike" dirty="0">
                          <a:effectLst/>
                        </a:rPr>
                        <a:t>Uygulama Kurulu Toplantı Tutanağı Formu</a:t>
                      </a:r>
                      <a:endParaRPr lang="tr-TR" sz="1800" b="0" i="0" u="none" strike="noStrike" dirty="0">
                        <a:effectLst/>
                        <a:latin typeface="Arial" panose="020B0604020202020204" pitchFamily="34" charset="0"/>
                      </a:endParaRPr>
                    </a:p>
                  </a:txBody>
                  <a:tcPr marL="0" marR="0" marT="0" marB="0" anchor="ctr">
                    <a:solidFill>
                      <a:srgbClr val="FFFF00"/>
                    </a:solidFill>
                  </a:tcPr>
                </a:tc>
                <a:extLst>
                  <a:ext uri="{0D108BD9-81ED-4DB2-BD59-A6C34878D82A}">
                    <a16:rowId xmlns:a16="http://schemas.microsoft.com/office/drawing/2014/main" val="1482181710"/>
                  </a:ext>
                </a:extLst>
              </a:tr>
              <a:tr h="552503">
                <a:tc>
                  <a:txBody>
                    <a:bodyPr/>
                    <a:lstStyle/>
                    <a:p>
                      <a:pPr algn="ctr" fontAlgn="ctr"/>
                      <a:r>
                        <a:rPr lang="tr-TR" sz="1000" u="none" strike="noStrike" dirty="0">
                          <a:effectLst/>
                        </a:rPr>
                        <a:t> </a:t>
                      </a:r>
                      <a:endParaRPr lang="tr-TR" sz="1000" b="1" i="0" u="none" strike="noStrike" dirty="0">
                        <a:effectLst/>
                        <a:latin typeface="Arial" panose="020B0604020202020204" pitchFamily="34" charset="0"/>
                      </a:endParaRPr>
                    </a:p>
                  </a:txBody>
                  <a:tcPr marL="0" marR="0" marT="0" marB="0" anchor="ctr">
                    <a:solidFill>
                      <a:srgbClr val="FFC000"/>
                    </a:solidFill>
                  </a:tcPr>
                </a:tc>
                <a:tc>
                  <a:txBody>
                    <a:bodyPr/>
                    <a:lstStyle/>
                    <a:p>
                      <a:pPr algn="r" fontAlgn="ctr"/>
                      <a:r>
                        <a:rPr lang="tr-TR" sz="1800" u="none" strike="noStrike" dirty="0">
                          <a:effectLst/>
                        </a:rPr>
                        <a:t>Görev tarifleri</a:t>
                      </a:r>
                      <a:endParaRPr lang="tr-TR" sz="1800" b="1" i="0" u="none" strike="noStrike" dirty="0">
                        <a:effectLst/>
                        <a:latin typeface="Arial" panose="020B0604020202020204" pitchFamily="34" charset="0"/>
                      </a:endParaRPr>
                    </a:p>
                  </a:txBody>
                  <a:tcPr marL="0" marR="0" marT="0" marB="0" anchor="ctr">
                    <a:solidFill>
                      <a:srgbClr val="FFC000"/>
                    </a:solidFill>
                  </a:tcPr>
                </a:tc>
                <a:tc>
                  <a:txBody>
                    <a:bodyPr/>
                    <a:lstStyle/>
                    <a:p>
                      <a:pPr algn="ctr" fontAlgn="ctr"/>
                      <a:r>
                        <a:rPr lang="tr-TR" sz="1600" u="none" strike="noStrike" dirty="0">
                          <a:effectLst/>
                        </a:rPr>
                        <a:t>01.07.G01</a:t>
                      </a:r>
                      <a:endParaRPr lang="tr-TR" sz="1600" b="0" i="0" u="none" strike="noStrike" dirty="0">
                        <a:effectLst/>
                        <a:latin typeface="Arial" panose="020B0604020202020204" pitchFamily="34" charset="0"/>
                      </a:endParaRPr>
                    </a:p>
                  </a:txBody>
                  <a:tcPr marL="0" marR="0" marT="0" marB="0" anchor="ctr">
                    <a:solidFill>
                      <a:srgbClr val="FFC000"/>
                    </a:solidFill>
                  </a:tcPr>
                </a:tc>
                <a:tc>
                  <a:txBody>
                    <a:bodyPr/>
                    <a:lstStyle/>
                    <a:p>
                      <a:pPr algn="l" fontAlgn="ctr"/>
                      <a:r>
                        <a:rPr lang="tr-TR" sz="1800" u="none" strike="noStrike" dirty="0">
                          <a:effectLst/>
                        </a:rPr>
                        <a:t>Kurul üyeleri görevleri yetki ve sorumlulukları</a:t>
                      </a:r>
                      <a:endParaRPr lang="tr-TR" sz="1800" b="0" i="0" u="none" strike="noStrike" dirty="0">
                        <a:effectLst/>
                        <a:latin typeface="Arial" panose="020B0604020202020204" pitchFamily="34" charset="0"/>
                      </a:endParaRPr>
                    </a:p>
                  </a:txBody>
                  <a:tcPr marL="0" marR="0" marT="0" marB="0" anchor="ctr">
                    <a:solidFill>
                      <a:srgbClr val="FFC000"/>
                    </a:solidFill>
                  </a:tcPr>
                </a:tc>
                <a:extLst>
                  <a:ext uri="{0D108BD9-81ED-4DB2-BD59-A6C34878D82A}">
                    <a16:rowId xmlns:a16="http://schemas.microsoft.com/office/drawing/2014/main" val="1653811074"/>
                  </a:ext>
                </a:extLst>
              </a:tr>
              <a:tr h="552503">
                <a:tc>
                  <a:txBody>
                    <a:bodyPr/>
                    <a:lstStyle/>
                    <a:p>
                      <a:pPr algn="ctr" fontAlgn="ctr"/>
                      <a:r>
                        <a:rPr lang="tr-TR" sz="1000" u="none" strike="noStrike">
                          <a:effectLst/>
                        </a:rPr>
                        <a:t> </a:t>
                      </a:r>
                      <a:endParaRPr lang="tr-TR" sz="1000" b="1" i="0" u="none" strike="noStrike">
                        <a:effectLst/>
                        <a:latin typeface="Arial" panose="020B0604020202020204" pitchFamily="34" charset="0"/>
                      </a:endParaRPr>
                    </a:p>
                  </a:txBody>
                  <a:tcPr marL="0" marR="0" marT="0" marB="0" anchor="ctr"/>
                </a:tc>
                <a:tc>
                  <a:txBody>
                    <a:bodyPr/>
                    <a:lstStyle/>
                    <a:p>
                      <a:pPr algn="l" fontAlgn="ctr"/>
                      <a:r>
                        <a:rPr lang="tr-TR" sz="900" u="none" strike="noStrike">
                          <a:effectLst/>
                        </a:rPr>
                        <a:t> </a:t>
                      </a:r>
                      <a:endParaRPr lang="tr-TR" sz="900" b="0" i="0" u="none" strike="noStrike">
                        <a:effectLst/>
                        <a:latin typeface="Arial" panose="020B0604020202020204" pitchFamily="34" charset="0"/>
                      </a:endParaRPr>
                    </a:p>
                  </a:txBody>
                  <a:tcPr marL="0" marR="0" marT="0" marB="0" anchor="ctr"/>
                </a:tc>
                <a:tc>
                  <a:txBody>
                    <a:bodyPr/>
                    <a:lstStyle/>
                    <a:p>
                      <a:pPr algn="l" fontAlgn="ctr"/>
                      <a:r>
                        <a:rPr lang="tr-TR" sz="900" u="none" strike="noStrike">
                          <a:effectLst/>
                        </a:rPr>
                        <a:t> </a:t>
                      </a:r>
                      <a:endParaRPr lang="tr-TR" sz="900" b="0" i="0" u="none" strike="noStrike">
                        <a:effectLst/>
                        <a:latin typeface="Arial" panose="020B0604020202020204" pitchFamily="34" charset="0"/>
                      </a:endParaRPr>
                    </a:p>
                  </a:txBody>
                  <a:tcPr marL="0" marR="0" marT="0" marB="0" anchor="ctr"/>
                </a:tc>
                <a:tc>
                  <a:txBody>
                    <a:bodyPr/>
                    <a:lstStyle/>
                    <a:p>
                      <a:pPr algn="l" fontAlgn="ctr"/>
                      <a:r>
                        <a:rPr lang="tr-TR" sz="800" u="none" strike="noStrike" dirty="0">
                          <a:effectLst/>
                        </a:rPr>
                        <a:t> </a:t>
                      </a:r>
                      <a:endParaRPr lang="tr-TR" sz="8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3968757657"/>
                  </a:ext>
                </a:extLst>
              </a:tr>
            </a:tbl>
          </a:graphicData>
        </a:graphic>
      </p:graphicFrame>
    </p:spTree>
    <p:extLst>
      <p:ext uri="{BB962C8B-B14F-4D97-AF65-F5344CB8AC3E}">
        <p14:creationId xmlns:p14="http://schemas.microsoft.com/office/powerpoint/2010/main" val="227998759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7B4C5BE9-BDA9-42F5-A83E-24456CFFB054}"/>
              </a:ext>
            </a:extLst>
          </p:cNvPr>
          <p:cNvSpPr txBox="1"/>
          <p:nvPr/>
        </p:nvSpPr>
        <p:spPr>
          <a:xfrm>
            <a:off x="251520" y="1340768"/>
            <a:ext cx="8640960" cy="406213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1- İş Sağlığı ve Güvenliği Kurulu</a:t>
            </a:r>
          </a:p>
          <a:p>
            <a:pPr marL="514350" marR="0" lvl="0" indent="-514350" algn="l" defTabSz="914400" rtl="0" eaLnBrk="1" fontAlgn="base" latinLnBrk="0" hangingPunct="1">
              <a:lnSpc>
                <a:spcPct val="150000"/>
              </a:lnSpc>
              <a:spcBef>
                <a:spcPts val="600"/>
              </a:spcBef>
              <a:spcAft>
                <a:spcPct val="0"/>
              </a:spcAft>
              <a:buClrTx/>
              <a:buSzTx/>
              <a:buFont typeface="+mj-lt"/>
              <a:buAutoNum type="arabicPeriod"/>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İSG Kurul Prosedürü</a:t>
            </a:r>
          </a:p>
          <a:p>
            <a:pPr marL="514350" marR="0" lvl="0" indent="-514350" algn="l" defTabSz="914400" rtl="0" eaLnBrk="1" fontAlgn="base" latinLnBrk="0" hangingPunct="1">
              <a:lnSpc>
                <a:spcPct val="150000"/>
              </a:lnSpc>
              <a:spcBef>
                <a:spcPts val="600"/>
              </a:spcBef>
              <a:spcAft>
                <a:spcPct val="0"/>
              </a:spcAft>
              <a:buClrTx/>
              <a:buSzTx/>
              <a:buFont typeface="+mj-lt"/>
              <a:buAutoNum type="arabicPeriod"/>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Kurul Toplantı Tutanağı</a:t>
            </a:r>
          </a:p>
          <a:p>
            <a:pPr marL="514350" marR="0" lvl="0" indent="-514350" algn="l" defTabSz="914400" rtl="0" eaLnBrk="1" fontAlgn="base" latinLnBrk="0" hangingPunct="1">
              <a:lnSpc>
                <a:spcPct val="150000"/>
              </a:lnSpc>
              <a:spcBef>
                <a:spcPts val="600"/>
              </a:spcBef>
              <a:spcAft>
                <a:spcPct val="0"/>
              </a:spcAft>
              <a:buClrTx/>
              <a:buSzTx/>
              <a:buFont typeface="+mj-lt"/>
              <a:buAutoNum type="arabicPeriod"/>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Kurul üyeleri görevleri yetki ve sorumlulukları</a:t>
            </a:r>
          </a:p>
          <a:p>
            <a:pPr marL="514350" marR="0" lvl="0" indent="-514350" algn="l" defTabSz="914400" rtl="0" eaLnBrk="1" fontAlgn="base" latinLnBrk="0" hangingPunct="1">
              <a:lnSpc>
                <a:spcPct val="150000"/>
              </a:lnSpc>
              <a:spcBef>
                <a:spcPts val="600"/>
              </a:spcBef>
              <a:spcAft>
                <a:spcPct val="0"/>
              </a:spcAft>
              <a:buClrTx/>
              <a:buSzTx/>
              <a:buFont typeface="+mj-lt"/>
              <a:buAutoNum type="arabicPeriod"/>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Kurulda alınan kararların Raporlanması</a:t>
            </a:r>
          </a:p>
          <a:p>
            <a:pPr marL="514350" marR="0" lvl="0" indent="-514350" algn="l" defTabSz="914400" rtl="0" eaLnBrk="1" fontAlgn="base" latinLnBrk="0" hangingPunct="1">
              <a:lnSpc>
                <a:spcPct val="150000"/>
              </a:lnSpc>
              <a:spcBef>
                <a:spcPts val="600"/>
              </a:spcBef>
              <a:spcAft>
                <a:spcPct val="0"/>
              </a:spcAft>
              <a:buClrTx/>
              <a:buSzTx/>
              <a:buFont typeface="+mj-lt"/>
              <a:buAutoNum type="arabicPeriod"/>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Kurul kararlarını takibi</a:t>
            </a:r>
          </a:p>
        </p:txBody>
      </p:sp>
    </p:spTree>
    <p:extLst>
      <p:ext uri="{BB962C8B-B14F-4D97-AF65-F5344CB8AC3E}">
        <p14:creationId xmlns:p14="http://schemas.microsoft.com/office/powerpoint/2010/main" val="1169482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337345" y="1340768"/>
            <a:ext cx="8469310" cy="517064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İSG Kurul Prosedürü</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AMAÇ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900" b="1" i="0" u="none" strike="noStrike" kern="1200" cap="none" spc="0" normalizeH="0" baseline="0" noProof="0" dirty="0">
                <a:ln>
                  <a:noFill/>
                </a:ln>
                <a:solidFill>
                  <a:prstClr val="white"/>
                </a:solidFill>
                <a:effectLst/>
                <a:uLnTx/>
                <a:uFillTx/>
                <a:latin typeface="Times New Roman" pitchFamily="18" charset="0"/>
                <a:ea typeface="+mn-ea"/>
                <a:cs typeface="+mn-cs"/>
              </a:rPr>
              <a:t>, </a:t>
            </a:r>
          </a:p>
          <a:p>
            <a:pPr marL="0" marR="0" lvl="0" indent="0" algn="l" defTabSz="914400" rtl="0" eaLnBrk="1" fontAlgn="base" latinLnBrk="0" hangingPunct="1">
              <a:lnSpc>
                <a:spcPct val="150000"/>
              </a:lnSpc>
              <a:spcBef>
                <a:spcPts val="6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İşyerinde, İş Sağlığı ve Güvenliği yönetimini, mevzuata uygun olarak oluşturmak ve birim yetkililerinin katılımı ile tüm birimlerde çalışanın sağlığı ve çalışma ortamı güvenliğinin çağdaş bir düzeyde sağlanabilmesi için Üst Kurullar ve Uygulama Kurulları vasıtası ile koordinasyon ve organizasyonun sağlanması amaçlanmaktadır.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8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65851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7" name="Metin kutusu 6">
            <a:extLst>
              <a:ext uri="{FF2B5EF4-FFF2-40B4-BE49-F238E27FC236}">
                <a16:creationId xmlns:a16="http://schemas.microsoft.com/office/drawing/2014/main" id="{D9F63E35-EFE1-43C8-BD02-3230CAC6D300}"/>
              </a:ext>
            </a:extLst>
          </p:cNvPr>
          <p:cNvSpPr txBox="1"/>
          <p:nvPr/>
        </p:nvSpPr>
        <p:spPr>
          <a:xfrm>
            <a:off x="337345" y="1340768"/>
            <a:ext cx="8469310" cy="5124480"/>
          </a:xfrm>
          <a:prstGeom prst="rect">
            <a:avLst/>
          </a:prstGeom>
          <a:noFill/>
        </p:spPr>
        <p:txBody>
          <a:bodyPr wrap="square" rtlCol="0">
            <a:spAutoFit/>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imes New Roman" pitchFamily="18" charset="0"/>
                <a:ea typeface="+mn-ea"/>
                <a:cs typeface="+mn-cs"/>
              </a:rPr>
              <a:t>İSG Kurul Prosedürü</a:t>
            </a:r>
          </a:p>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SORUMLULUK</a:t>
            </a:r>
          </a:p>
          <a:p>
            <a:pPr marL="0" marR="0" lvl="0" indent="0" algn="ctr" defTabSz="914400" rtl="0" eaLnBrk="1" fontAlgn="base" latinLnBrk="0" hangingPunct="1">
              <a:lnSpc>
                <a:spcPct val="100000"/>
              </a:lnSpc>
              <a:spcBef>
                <a:spcPts val="1200"/>
              </a:spcBef>
              <a:spcAft>
                <a:spcPct val="0"/>
              </a:spcAft>
              <a:buClrTx/>
              <a:buSzTx/>
              <a:buFontTx/>
              <a:buNone/>
              <a:tabLst/>
              <a:defRPr/>
            </a:pPr>
            <a:r>
              <a:rPr kumimoji="0" lang="tr-TR" sz="800" b="1" i="0" u="none" strike="noStrike" kern="1200" cap="none" spc="0" normalizeH="0" baseline="0" noProof="0" dirty="0">
                <a:ln>
                  <a:noFill/>
                </a:ln>
                <a:solidFill>
                  <a:srgbClr val="000099"/>
                </a:solidFill>
                <a:effectLst/>
                <a:uLnTx/>
                <a:uFillTx/>
                <a:latin typeface="Times New Roman" pitchFamily="18" charset="0"/>
                <a:ea typeface="+mn-ea"/>
                <a:cs typeface="+mn-cs"/>
              </a:rPr>
              <a:t> ,</a:t>
            </a: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Kurula seçilen  ve görevlendirilen tüm elamanlar</a:t>
            </a:r>
            <a:endPar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269875" marR="0" lvl="0" indent="0" algn="l" defTabSz="914400" rtl="0" eaLnBrk="1" fontAlgn="base" latinLnBrk="0" hangingPunct="1">
              <a:lnSpc>
                <a:spcPct val="100000"/>
              </a:lnSpc>
              <a:spcBef>
                <a:spcPts val="12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Kurula gelen sorunların ortak olarak çözülmesi, </a:t>
            </a:r>
          </a:p>
          <a:p>
            <a:pPr marL="269875" marR="0" lvl="0" indent="0" algn="l" defTabSz="914400" rtl="0" eaLnBrk="1" fontAlgn="base" latinLnBrk="0" hangingPunct="1">
              <a:lnSpc>
                <a:spcPct val="100000"/>
              </a:lnSpc>
              <a:spcBef>
                <a:spcPts val="12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Kendi birimlerinde İSG kurallarını uygulanması, </a:t>
            </a:r>
          </a:p>
          <a:p>
            <a:pPr marL="269875" marR="0" lvl="0" indent="0" algn="l" defTabSz="914400" rtl="0" eaLnBrk="1" fontAlgn="base" latinLnBrk="0" hangingPunct="1">
              <a:lnSpc>
                <a:spcPct val="100000"/>
              </a:lnSpc>
              <a:spcBef>
                <a:spcPts val="12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Alt birimlerde İSG uygulamalarının takip edilmesi, </a:t>
            </a:r>
          </a:p>
          <a:p>
            <a:pPr marL="269875" marR="0" lvl="0" indent="0" algn="l" defTabSz="914400" rtl="0" eaLnBrk="1" fontAlgn="base" latinLnBrk="0" hangingPunct="1">
              <a:lnSpc>
                <a:spcPct val="100000"/>
              </a:lnSpc>
              <a:spcBef>
                <a:spcPts val="12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Mevzuata uygun olarak kazaların azaltılması,</a:t>
            </a:r>
          </a:p>
          <a:p>
            <a:pPr marL="269875" marR="0" lvl="0" indent="0" algn="l" defTabSz="914400" rtl="0" eaLnBrk="1" fontAlgn="base" latinLnBrk="0" hangingPunct="1">
              <a:lnSpc>
                <a:spcPct val="100000"/>
              </a:lnSpc>
              <a:spcBef>
                <a:spcPts val="12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Çalışanın sağlığının korunması ve iyileştirilmesi,</a:t>
            </a:r>
          </a:p>
          <a:p>
            <a:pPr marL="269875" marR="0" lvl="0" indent="0" algn="l" defTabSz="914400" rtl="0" eaLnBrk="1" fontAlgn="base" latinLnBrk="0" hangingPunct="1">
              <a:lnSpc>
                <a:spcPct val="100000"/>
              </a:lnSpc>
              <a:spcBef>
                <a:spcPts val="1200"/>
              </a:spcBef>
              <a:spcAft>
                <a:spcPct val="0"/>
              </a:spcAft>
              <a:buClrTx/>
              <a:buSzTx/>
              <a:buFontTx/>
              <a:buNone/>
              <a:tabLst/>
              <a:defRPr/>
            </a:pPr>
            <a:r>
              <a:rPr kumimoji="0" lang="tr-TR" sz="2800" b="0" i="0" u="none" strike="noStrike" kern="1200" cap="none" spc="0" normalizeH="0" baseline="0" noProof="0" dirty="0">
                <a:ln>
                  <a:noFill/>
                </a:ln>
                <a:solidFill>
                  <a:prstClr val="white"/>
                </a:solidFill>
                <a:effectLst/>
                <a:uLnTx/>
                <a:uFillTx/>
                <a:latin typeface="Times New Roman" pitchFamily="18" charset="0"/>
                <a:ea typeface="+mn-ea"/>
                <a:cs typeface="+mn-cs"/>
              </a:rPr>
              <a:t> Performansının yükseltilmesinden  sorumludur.</a:t>
            </a: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17904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a:extLst>
              <a:ext uri="{FF2B5EF4-FFF2-40B4-BE49-F238E27FC236}">
                <a16:creationId xmlns:a16="http://schemas.microsoft.com/office/drawing/2014/main" id="{F588D7F3-7B05-49DA-A43B-CDBADA355D8E}"/>
              </a:ext>
            </a:extLst>
          </p:cNvPr>
          <p:cNvGraphicFramePr>
            <a:graphicFrameLocks noGrp="1"/>
          </p:cNvGraphicFramePr>
          <p:nvPr/>
        </p:nvGraphicFramePr>
        <p:xfrm>
          <a:off x="467544" y="1268760"/>
          <a:ext cx="8424936" cy="5328596"/>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864704703"/>
                    </a:ext>
                  </a:extLst>
                </a:gridCol>
                <a:gridCol w="2952328">
                  <a:extLst>
                    <a:ext uri="{9D8B030D-6E8A-4147-A177-3AD203B41FA5}">
                      <a16:colId xmlns:a16="http://schemas.microsoft.com/office/drawing/2014/main" val="1023476980"/>
                    </a:ext>
                  </a:extLst>
                </a:gridCol>
                <a:gridCol w="2448272">
                  <a:extLst>
                    <a:ext uri="{9D8B030D-6E8A-4147-A177-3AD203B41FA5}">
                      <a16:colId xmlns:a16="http://schemas.microsoft.com/office/drawing/2014/main" val="2622995488"/>
                    </a:ext>
                  </a:extLst>
                </a:gridCol>
              </a:tblGrid>
              <a:tr h="409892">
                <a:tc gridSpan="3">
                  <a:txBody>
                    <a:bodyPr/>
                    <a:lstStyle/>
                    <a:p>
                      <a:pPr algn="ctr"/>
                      <a:r>
                        <a:rPr lang="tr-TR" dirty="0"/>
                        <a:t>İSG KURULU YÖNETİM SİSTEMİ ORGANİZASYON SORUMLULARI</a:t>
                      </a:r>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3572524401"/>
                  </a:ext>
                </a:extLst>
              </a:tr>
              <a:tr h="409892">
                <a:tc>
                  <a:txBody>
                    <a:bodyPr/>
                    <a:lstStyle/>
                    <a:p>
                      <a:pPr algn="ctr"/>
                      <a:r>
                        <a:rPr lang="tr-TR" b="1" dirty="0"/>
                        <a:t>SORUMLULUK</a:t>
                      </a:r>
                    </a:p>
                  </a:txBody>
                  <a:tcPr/>
                </a:tc>
                <a:tc>
                  <a:txBody>
                    <a:bodyPr/>
                    <a:lstStyle/>
                    <a:p>
                      <a:pPr algn="ctr"/>
                      <a:r>
                        <a:rPr lang="tr-TR" b="1" dirty="0"/>
                        <a:t>ADI SOYADI</a:t>
                      </a:r>
                    </a:p>
                  </a:txBody>
                  <a:tcPr/>
                </a:tc>
                <a:tc>
                  <a:txBody>
                    <a:bodyPr/>
                    <a:lstStyle/>
                    <a:p>
                      <a:pPr algn="ctr"/>
                      <a:r>
                        <a:rPr lang="tr-TR" b="1" dirty="0"/>
                        <a:t>ÜNVAN</a:t>
                      </a:r>
                    </a:p>
                  </a:txBody>
                  <a:tcPr/>
                </a:tc>
                <a:extLst>
                  <a:ext uri="{0D108BD9-81ED-4DB2-BD59-A6C34878D82A}">
                    <a16:rowId xmlns:a16="http://schemas.microsoft.com/office/drawing/2014/main" val="1126748665"/>
                  </a:ext>
                </a:extLst>
              </a:tr>
              <a:tr h="409892">
                <a:tc>
                  <a:txBody>
                    <a:bodyPr/>
                    <a:lstStyle/>
                    <a:p>
                      <a:r>
                        <a:rPr lang="tr-TR" sz="1600" dirty="0"/>
                        <a:t>İSG Kurul Başkanı</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724714925"/>
                  </a:ext>
                </a:extLst>
              </a:tr>
              <a:tr h="409892">
                <a:tc>
                  <a:txBody>
                    <a:bodyPr/>
                    <a:lstStyle/>
                    <a:p>
                      <a:r>
                        <a:rPr lang="tr-TR" sz="1600" dirty="0"/>
                        <a:t>İSG Kurul sekreteri</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920372932"/>
                  </a:ext>
                </a:extLst>
              </a:tr>
              <a:tr h="409892">
                <a:tc>
                  <a:txBody>
                    <a:bodyPr/>
                    <a:lstStyle/>
                    <a:p>
                      <a:r>
                        <a:rPr lang="tr-TR" sz="1600" dirty="0"/>
                        <a:t>Hukuk işleri sorumlusu</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992221795"/>
                  </a:ext>
                </a:extLst>
              </a:tr>
              <a:tr h="409892">
                <a:tc>
                  <a:txBody>
                    <a:bodyPr/>
                    <a:lstStyle/>
                    <a:p>
                      <a:r>
                        <a:rPr lang="tr-TR" sz="1600" dirty="0"/>
                        <a:t>İdari İşler Sorumlusu</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470090759"/>
                  </a:ext>
                </a:extLst>
              </a:tr>
              <a:tr h="409892">
                <a:tc>
                  <a:txBody>
                    <a:bodyPr/>
                    <a:lstStyle/>
                    <a:p>
                      <a:r>
                        <a:rPr lang="tr-TR" sz="1600" dirty="0"/>
                        <a:t>Sosyal İşler Sorumlusu</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568659778"/>
                  </a:ext>
                </a:extLst>
              </a:tr>
              <a:tr h="409892">
                <a:tc>
                  <a:txBody>
                    <a:bodyPr/>
                    <a:lstStyle/>
                    <a:p>
                      <a:r>
                        <a:rPr lang="tr-TR" sz="1600" dirty="0"/>
                        <a:t>Bakım Onarım Sorumlusu</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65096450"/>
                  </a:ext>
                </a:extLst>
              </a:tr>
              <a:tr h="409892">
                <a:tc>
                  <a:txBody>
                    <a:bodyPr/>
                    <a:lstStyle/>
                    <a:p>
                      <a:r>
                        <a:rPr lang="tr-TR" sz="1600" dirty="0"/>
                        <a:t>Çevre Sorumlusu</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3263980764"/>
                  </a:ext>
                </a:extLst>
              </a:tr>
              <a:tr h="409892">
                <a:tc>
                  <a:txBody>
                    <a:bodyPr/>
                    <a:lstStyle/>
                    <a:p>
                      <a:r>
                        <a:rPr lang="tr-TR" sz="1600" dirty="0"/>
                        <a:t>Satın alma Sorumlusu</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099325086"/>
                  </a:ext>
                </a:extLst>
              </a:tr>
              <a:tr h="409892">
                <a:tc>
                  <a:txBody>
                    <a:bodyPr/>
                    <a:lstStyle/>
                    <a:p>
                      <a:r>
                        <a:rPr lang="tr-TR" sz="1600" dirty="0"/>
                        <a:t>Eğitim Sorumlusu</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421964395"/>
                  </a:ext>
                </a:extLst>
              </a:tr>
              <a:tr h="409892">
                <a:tc>
                  <a:txBody>
                    <a:bodyPr/>
                    <a:lstStyle/>
                    <a:p>
                      <a:r>
                        <a:rPr lang="tr-TR" sz="1600" dirty="0"/>
                        <a:t>Alt İşveren İSG sorumlusu</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3629768159"/>
                  </a:ext>
                </a:extLst>
              </a:tr>
              <a:tr h="409892">
                <a:tc>
                  <a:txBody>
                    <a:bodyPr/>
                    <a:lstStyle/>
                    <a:p>
                      <a:r>
                        <a:rPr lang="tr-TR" sz="1600" dirty="0"/>
                        <a:t>Alt İşveren teknik Sorumlusu</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289563873"/>
                  </a:ext>
                </a:extLst>
              </a:tr>
            </a:tbl>
          </a:graphicData>
        </a:graphic>
      </p:graphicFrame>
    </p:spTree>
    <p:extLst>
      <p:ext uri="{BB962C8B-B14F-4D97-AF65-F5344CB8AC3E}">
        <p14:creationId xmlns:p14="http://schemas.microsoft.com/office/powerpoint/2010/main" val="3363343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D3993422-2569-4031-8E8A-A3DCA8C15114}"/>
              </a:ext>
            </a:extLst>
          </p:cNvPr>
          <p:cNvSpPr txBox="1">
            <a:spLocks noChangeArrowheads="1"/>
          </p:cNvSpPr>
          <p:nvPr/>
        </p:nvSpPr>
        <p:spPr bwMode="auto">
          <a:xfrm>
            <a:off x="485775" y="1196752"/>
            <a:ext cx="817245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FF"/>
                </a:solidFill>
                <a:effectLst/>
                <a:uLnTx/>
                <a:uFillTx/>
                <a:latin typeface="Times New Roman" pitchFamily="18" charset="0"/>
                <a:ea typeface="+mn-ea"/>
                <a:cs typeface="+mn-cs"/>
              </a:rPr>
              <a:t>İŞ GÜVENLİĞİ UZMANI NASIL OLMALI?</a:t>
            </a:r>
          </a:p>
        </p:txBody>
      </p:sp>
      <p:sp>
        <p:nvSpPr>
          <p:cNvPr id="4" name="Metin kutusu 3">
            <a:extLst>
              <a:ext uri="{FF2B5EF4-FFF2-40B4-BE49-F238E27FC236}">
                <a16:creationId xmlns:a16="http://schemas.microsoft.com/office/drawing/2014/main" id="{CA0B4ED9-94E5-404A-BB21-AD6700702F4B}"/>
              </a:ext>
            </a:extLst>
          </p:cNvPr>
          <p:cNvSpPr txBox="1"/>
          <p:nvPr/>
        </p:nvSpPr>
        <p:spPr>
          <a:xfrm>
            <a:off x="485774" y="1916832"/>
            <a:ext cx="8172450" cy="46166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Akıllı ve Zeki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İyi gözlemci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Araştırıcı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Sorgulayıcı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Sorunları çözücü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Kendi İş Güvenliği Müzesini kurmalı</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2800" b="0" i="0" u="none" strike="noStrike" kern="1200" cap="none" spc="0" normalizeH="0" baseline="0" noProof="0" dirty="0">
              <a:ln>
                <a:noFill/>
              </a:ln>
              <a:solidFill>
                <a:srgbClr val="FFFF00"/>
              </a:solidFill>
              <a:effectLst/>
              <a:uLnTx/>
              <a:uFillTx/>
              <a:latin typeface="Tahoma"/>
              <a:ea typeface="+mn-ea"/>
              <a:cs typeface="+mn-cs"/>
            </a:endParaRPr>
          </a:p>
        </p:txBody>
      </p:sp>
    </p:spTree>
    <p:extLst>
      <p:ext uri="{BB962C8B-B14F-4D97-AF65-F5344CB8AC3E}">
        <p14:creationId xmlns:p14="http://schemas.microsoft.com/office/powerpoint/2010/main" val="2644271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FBFDF515-B4CC-4B16-8FE5-1E014FAECB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6669894" cy="504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a16="http://schemas.microsoft.com/office/drawing/2014/main" id="{06FBC01F-7700-4243-A2B1-E947829FF822}"/>
              </a:ext>
            </a:extLst>
          </p:cNvPr>
          <p:cNvSpPr txBox="1"/>
          <p:nvPr/>
        </p:nvSpPr>
        <p:spPr>
          <a:xfrm>
            <a:off x="6993422" y="1484784"/>
            <a:ext cx="1971066" cy="138499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İGU olarak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siz nasıl görürsünüz</a:t>
            </a:r>
          </a:p>
        </p:txBody>
      </p:sp>
      <p:sp>
        <p:nvSpPr>
          <p:cNvPr id="7" name="Metin kutusu 6">
            <a:extLst>
              <a:ext uri="{FF2B5EF4-FFF2-40B4-BE49-F238E27FC236}">
                <a16:creationId xmlns:a16="http://schemas.microsoft.com/office/drawing/2014/main" id="{83EDF0FE-F19F-44E7-B6A1-2BA769685309}"/>
              </a:ext>
            </a:extLst>
          </p:cNvPr>
          <p:cNvSpPr txBox="1"/>
          <p:nvPr/>
        </p:nvSpPr>
        <p:spPr>
          <a:xfrm>
            <a:off x="7023183" y="3429000"/>
            <a:ext cx="1971066" cy="30469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Tehlikeyi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değerlendirir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Olasılığı hesaplar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Alınacak önlemi tespit eder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Önlemini alır</a:t>
            </a:r>
          </a:p>
        </p:txBody>
      </p:sp>
    </p:spTree>
    <p:extLst>
      <p:ext uri="{BB962C8B-B14F-4D97-AF65-F5344CB8AC3E}">
        <p14:creationId xmlns:p14="http://schemas.microsoft.com/office/powerpoint/2010/main" val="2601910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215516" y="1268760"/>
            <a:ext cx="8712968" cy="5232202"/>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1200"/>
              </a:spcBef>
              <a:spcAft>
                <a:spcPct val="0"/>
              </a:spcAft>
              <a:buClrTx/>
              <a:buSzTx/>
              <a:buFontTx/>
              <a:buNone/>
              <a:tabLst/>
              <a:defRPr/>
            </a:pPr>
            <a:r>
              <a:rPr kumimoji="0" lang="tr-TR" sz="2800" b="1" i="0" u="none" strike="noStrike" kern="1200" cap="none" spc="0" normalizeH="0" noProof="0" dirty="0">
                <a:ln>
                  <a:noFill/>
                </a:ln>
                <a:solidFill>
                  <a:srgbClr val="FFFF00"/>
                </a:solidFill>
                <a:effectLst/>
                <a:uLnTx/>
                <a:uFillTx/>
              </a:rPr>
              <a:t>İŞ GÜVENLİĞİ UZMANI, </a:t>
            </a:r>
          </a:p>
          <a:p>
            <a:pPr marL="0" marR="0" lvl="0" indent="0" algn="ctr" defTabSz="914400" rtl="0" eaLnBrk="1" fontAlgn="base" latinLnBrk="0" hangingPunct="1">
              <a:lnSpc>
                <a:spcPct val="150000"/>
              </a:lnSpc>
              <a:spcBef>
                <a:spcPts val="1200"/>
              </a:spcBef>
              <a:spcAft>
                <a:spcPct val="0"/>
              </a:spcAft>
              <a:buClrTx/>
              <a:buSzTx/>
              <a:buFontTx/>
              <a:buNone/>
              <a:tabLst/>
              <a:defRPr/>
            </a:pPr>
            <a:r>
              <a:rPr kumimoji="0" lang="tr-TR" sz="2800" b="1" i="0" u="none" strike="noStrike" kern="1200" cap="none" spc="0" normalizeH="0" noProof="0" dirty="0">
                <a:ln>
                  <a:noFill/>
                </a:ln>
                <a:solidFill>
                  <a:srgbClr val="FFFF00"/>
                </a:solidFill>
                <a:effectLst/>
                <a:uLnTx/>
                <a:uFillTx/>
              </a:rPr>
              <a:t>PALETİNİN ZENGİNLİĞİNİ </a:t>
            </a:r>
          </a:p>
          <a:p>
            <a:pPr marL="0" marR="0" lvl="0" indent="0" algn="ctr" defTabSz="914400" rtl="0" eaLnBrk="1" fontAlgn="base" latinLnBrk="0" hangingPunct="1">
              <a:lnSpc>
                <a:spcPct val="150000"/>
              </a:lnSpc>
              <a:spcBef>
                <a:spcPts val="1200"/>
              </a:spcBef>
              <a:spcAft>
                <a:spcPct val="0"/>
              </a:spcAft>
              <a:buClrTx/>
              <a:buSzTx/>
              <a:buFontTx/>
              <a:buNone/>
              <a:tabLst/>
              <a:defRPr/>
            </a:pPr>
            <a:r>
              <a:rPr kumimoji="0" lang="tr-TR" sz="2800" b="1" i="0" u="none" strike="noStrike" kern="1200" cap="none" spc="0" normalizeH="0" noProof="0" dirty="0">
                <a:ln>
                  <a:noFill/>
                </a:ln>
                <a:solidFill>
                  <a:srgbClr val="FFFF00"/>
                </a:solidFill>
                <a:effectLst/>
                <a:uLnTx/>
                <a:uFillTx/>
              </a:rPr>
              <a:t>ALDIĞI EĞİTİMLERDEN,</a:t>
            </a:r>
          </a:p>
          <a:p>
            <a:pPr marL="0" marR="0" lvl="0" indent="0" algn="ctr" defTabSz="914400" rtl="0" eaLnBrk="1" fontAlgn="base" latinLnBrk="0" hangingPunct="1">
              <a:lnSpc>
                <a:spcPct val="150000"/>
              </a:lnSpc>
              <a:spcBef>
                <a:spcPts val="1200"/>
              </a:spcBef>
              <a:spcAft>
                <a:spcPct val="0"/>
              </a:spcAft>
              <a:buClrTx/>
              <a:buSzTx/>
              <a:buFontTx/>
              <a:buNone/>
              <a:tabLst/>
              <a:defRPr/>
            </a:pPr>
            <a:r>
              <a:rPr kumimoji="0" lang="tr-TR" sz="2800" b="1" i="0" u="none" strike="noStrike" kern="1200" cap="none" spc="0" normalizeH="0" noProof="0" dirty="0">
                <a:ln>
                  <a:noFill/>
                </a:ln>
                <a:solidFill>
                  <a:srgbClr val="FFFF00"/>
                </a:solidFill>
                <a:effectLst/>
                <a:uLnTx/>
                <a:uFillTx/>
              </a:rPr>
              <a:t>FIRÇASININ GÜCÜNÜ </a:t>
            </a:r>
          </a:p>
          <a:p>
            <a:pPr marL="0" marR="0" lvl="0" indent="0" algn="ctr" defTabSz="914400" rtl="0" eaLnBrk="1" fontAlgn="base" latinLnBrk="0" hangingPunct="1">
              <a:lnSpc>
                <a:spcPct val="150000"/>
              </a:lnSpc>
              <a:spcBef>
                <a:spcPts val="1200"/>
              </a:spcBef>
              <a:spcAft>
                <a:spcPct val="0"/>
              </a:spcAft>
              <a:buClrTx/>
              <a:buSzTx/>
              <a:buFontTx/>
              <a:buNone/>
              <a:tabLst/>
              <a:defRPr/>
            </a:pPr>
            <a:r>
              <a:rPr kumimoji="0" lang="tr-TR" sz="2800" b="1" i="0" u="none" strike="noStrike" kern="1200" cap="none" spc="0" normalizeH="0" noProof="0" dirty="0">
                <a:ln>
                  <a:noFill/>
                </a:ln>
                <a:solidFill>
                  <a:srgbClr val="FFFF00"/>
                </a:solidFill>
                <a:effectLst/>
                <a:uLnTx/>
                <a:uFillTx/>
              </a:rPr>
              <a:t>MEVZUATTAN ALAN</a:t>
            </a:r>
          </a:p>
          <a:p>
            <a:pPr marL="0" marR="0" lvl="0" indent="0" algn="ctr" defTabSz="914400" rtl="0" eaLnBrk="1" fontAlgn="base" latinLnBrk="0" hangingPunct="1">
              <a:spcBef>
                <a:spcPts val="0"/>
              </a:spcBef>
              <a:spcAft>
                <a:spcPct val="0"/>
              </a:spcAft>
              <a:buClrTx/>
              <a:buSzTx/>
              <a:buFontTx/>
              <a:buNone/>
              <a:tabLst/>
              <a:defRPr/>
            </a:pPr>
            <a:endParaRPr kumimoji="0" lang="tr-TR" sz="2800" b="1" i="0" u="none" strike="noStrike" kern="1200" cap="none" spc="0" normalizeH="0" noProof="0" dirty="0">
              <a:ln>
                <a:noFill/>
              </a:ln>
              <a:solidFill>
                <a:srgbClr val="FFFF00"/>
              </a:solidFill>
              <a:effectLst/>
              <a:uLnTx/>
              <a:uFillTx/>
            </a:endParaRPr>
          </a:p>
          <a:p>
            <a:pPr lvl="0">
              <a:spcBef>
                <a:spcPts val="0"/>
              </a:spcBef>
              <a:defRPr/>
            </a:pPr>
            <a:r>
              <a:rPr lang="tr-TR" sz="2800" dirty="0">
                <a:solidFill>
                  <a:srgbClr val="FFFF00"/>
                </a:solidFill>
              </a:rPr>
              <a:t>İSG UZMANI PROFİLİ ÇİZEN, RESSAM OLMALI</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74563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nodeType="after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D3993422-2569-4031-8E8A-A3DCA8C15114}"/>
              </a:ext>
            </a:extLst>
          </p:cNvPr>
          <p:cNvSpPr txBox="1">
            <a:spLocks noChangeArrowheads="1"/>
          </p:cNvSpPr>
          <p:nvPr/>
        </p:nvSpPr>
        <p:spPr bwMode="auto">
          <a:xfrm>
            <a:off x="485775" y="1196752"/>
            <a:ext cx="817245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CC"/>
              </a:buClr>
              <a:buSzPct val="70000"/>
              <a:buFontTx/>
              <a:buNone/>
              <a:tabLst/>
              <a:defRPr/>
            </a:pPr>
            <a:r>
              <a:rPr kumimoji="0" lang="tr-TR" altLang="tr-TR" sz="28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BİLİMSEL ARAŞTIRMA YÖNTEMLERİ</a:t>
            </a:r>
            <a:endParaRPr kumimoji="0" lang="tr-TR" sz="28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endParaRPr>
          </a:p>
        </p:txBody>
      </p:sp>
      <p:pic>
        <p:nvPicPr>
          <p:cNvPr id="8" name="Resim 7">
            <a:extLst>
              <a:ext uri="{FF2B5EF4-FFF2-40B4-BE49-F238E27FC236}">
                <a16:creationId xmlns:a16="http://schemas.microsoft.com/office/drawing/2014/main" id="{B3D1F38C-1694-4476-852C-F7DCA94231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19698"/>
            <a:ext cx="6480720" cy="3872527"/>
          </a:xfrm>
          <a:prstGeom prst="rect">
            <a:avLst/>
          </a:prstGeom>
          <a:noFill/>
          <a:ln>
            <a:noFill/>
          </a:ln>
        </p:spPr>
      </p:pic>
      <p:cxnSp>
        <p:nvCxnSpPr>
          <p:cNvPr id="9" name="Düz Bağlayıcı 8">
            <a:extLst>
              <a:ext uri="{FF2B5EF4-FFF2-40B4-BE49-F238E27FC236}">
                <a16:creationId xmlns:a16="http://schemas.microsoft.com/office/drawing/2014/main" id="{819A3DFE-AB49-436A-9016-1C4EB3E7B5EB}"/>
              </a:ext>
            </a:extLst>
          </p:cNvPr>
          <p:cNvCxnSpPr>
            <a:cxnSpLocks/>
          </p:cNvCxnSpPr>
          <p:nvPr/>
        </p:nvCxnSpPr>
        <p:spPr bwMode="auto">
          <a:xfrm flipH="1">
            <a:off x="323528" y="3447788"/>
            <a:ext cx="47321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Düz Bağlayıcı 9">
            <a:extLst>
              <a:ext uri="{FF2B5EF4-FFF2-40B4-BE49-F238E27FC236}">
                <a16:creationId xmlns:a16="http://schemas.microsoft.com/office/drawing/2014/main" id="{057D5A81-B798-4390-863C-E8C3CB933ED8}"/>
              </a:ext>
            </a:extLst>
          </p:cNvPr>
          <p:cNvCxnSpPr>
            <a:cxnSpLocks/>
          </p:cNvCxnSpPr>
          <p:nvPr/>
        </p:nvCxnSpPr>
        <p:spPr bwMode="auto">
          <a:xfrm flipH="1">
            <a:off x="323528" y="4165453"/>
            <a:ext cx="473212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Metin kutusu 10">
            <a:extLst>
              <a:ext uri="{FF2B5EF4-FFF2-40B4-BE49-F238E27FC236}">
                <a16:creationId xmlns:a16="http://schemas.microsoft.com/office/drawing/2014/main" id="{9CFBF748-F4DE-4AA8-82C2-281B427C7361}"/>
              </a:ext>
            </a:extLst>
          </p:cNvPr>
          <p:cNvSpPr txBox="1"/>
          <p:nvPr/>
        </p:nvSpPr>
        <p:spPr>
          <a:xfrm>
            <a:off x="7020272" y="1819698"/>
            <a:ext cx="1971228"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ahoma"/>
                <a:ea typeface="+mn-ea"/>
                <a:cs typeface="+mn-cs"/>
              </a:rPr>
              <a:t>Küçük dairenin ortasındaki nokta,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ahoma"/>
                <a:ea typeface="+mn-ea"/>
                <a:cs typeface="+mn-cs"/>
              </a:rPr>
              <a:t> büyük dairenin ortasındaki noktadan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ahoma"/>
                <a:ea typeface="+mn-ea"/>
                <a:cs typeface="+mn-cs"/>
              </a:rPr>
              <a:t>% kaç büyüktür</a:t>
            </a:r>
          </a:p>
        </p:txBody>
      </p:sp>
    </p:spTree>
    <p:extLst>
      <p:ext uri="{BB962C8B-B14F-4D97-AF65-F5344CB8AC3E}">
        <p14:creationId xmlns:p14="http://schemas.microsoft.com/office/powerpoint/2010/main" val="4072927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D3993422-2569-4031-8E8A-A3DCA8C15114}"/>
              </a:ext>
            </a:extLst>
          </p:cNvPr>
          <p:cNvSpPr txBox="1">
            <a:spLocks noChangeArrowheads="1"/>
          </p:cNvSpPr>
          <p:nvPr/>
        </p:nvSpPr>
        <p:spPr bwMode="auto">
          <a:xfrm>
            <a:off x="485775" y="1196752"/>
            <a:ext cx="817245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CC"/>
              </a:buClr>
              <a:buSzPct val="70000"/>
              <a:buFontTx/>
              <a:buNone/>
              <a:tabLst/>
              <a:defRPr/>
            </a:pPr>
            <a:r>
              <a:rPr kumimoji="0" lang="tr-TR" altLang="tr-TR" sz="28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BİLİMSEL ARAŞTIRMA YÖNTEMLERİ</a:t>
            </a:r>
            <a:endParaRPr kumimoji="0" lang="tr-TR" sz="28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endParaRPr>
          </a:p>
        </p:txBody>
      </p:sp>
      <p:pic>
        <p:nvPicPr>
          <p:cNvPr id="6" name="Resim 5" descr="kişi, açık hava, spor, su içeren bir resim&#10;&#10;Çok yüksek güvenilirlikle oluşturulmuş açıklama">
            <a:extLst>
              <a:ext uri="{FF2B5EF4-FFF2-40B4-BE49-F238E27FC236}">
                <a16:creationId xmlns:a16="http://schemas.microsoft.com/office/drawing/2014/main" id="{38502496-2D64-48B5-8A4D-87A716FD8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84" y="1948410"/>
            <a:ext cx="4346173" cy="4346173"/>
          </a:xfrm>
          <a:prstGeom prst="rect">
            <a:avLst/>
          </a:prstGeom>
        </p:spPr>
      </p:pic>
      <p:sp>
        <p:nvSpPr>
          <p:cNvPr id="8" name="Metin kutusu 7">
            <a:extLst>
              <a:ext uri="{FF2B5EF4-FFF2-40B4-BE49-F238E27FC236}">
                <a16:creationId xmlns:a16="http://schemas.microsoft.com/office/drawing/2014/main" id="{63403E19-C0F1-459F-BBF4-806E30E46534}"/>
              </a:ext>
            </a:extLst>
          </p:cNvPr>
          <p:cNvSpPr txBox="1"/>
          <p:nvPr/>
        </p:nvSpPr>
        <p:spPr>
          <a:xfrm>
            <a:off x="5061314" y="2492896"/>
            <a:ext cx="3696353" cy="298543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Elinizi kaldırmadan yandaki 9 noktanın hepsinde geçecek şekilde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dört tane düz doğru çiziniz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000" b="1" i="0" u="none" strike="noStrike" kern="1200" cap="none" spc="0" normalizeH="0" baseline="0" noProof="0" dirty="0">
                <a:ln>
                  <a:noFill/>
                </a:ln>
                <a:solidFill>
                  <a:prstClr val="white"/>
                </a:solidFill>
                <a:effectLst/>
                <a:uLnTx/>
                <a:uFillTx/>
                <a:latin typeface="Times New Roman" pitchFamily="18" charset="0"/>
                <a:ea typeface="+mn-ea"/>
                <a:cs typeface="+mn-cs"/>
              </a:rPr>
              <a:t>(doğrular birbirini kesebilir)</a:t>
            </a:r>
          </a:p>
        </p:txBody>
      </p:sp>
    </p:spTree>
    <p:extLst>
      <p:ext uri="{BB962C8B-B14F-4D97-AF65-F5344CB8AC3E}">
        <p14:creationId xmlns:p14="http://schemas.microsoft.com/office/powerpoint/2010/main" val="2772671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D3993422-2569-4031-8E8A-A3DCA8C15114}"/>
              </a:ext>
            </a:extLst>
          </p:cNvPr>
          <p:cNvSpPr txBox="1">
            <a:spLocks noChangeArrowheads="1"/>
          </p:cNvSpPr>
          <p:nvPr/>
        </p:nvSpPr>
        <p:spPr bwMode="auto">
          <a:xfrm>
            <a:off x="485775" y="1196752"/>
            <a:ext cx="817245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
                <a:srgbClr val="FFFFCC"/>
              </a:buClr>
              <a:buSzPct val="70000"/>
              <a:buFontTx/>
              <a:buNone/>
              <a:tabLst/>
              <a:defRPr/>
            </a:pPr>
            <a:r>
              <a:rPr kumimoji="0" lang="tr-TR" altLang="tr-TR" sz="28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rPr>
              <a:t>BİLİMSEL ARAŞTIRMA YÖNTEMLERİ</a:t>
            </a:r>
            <a:endParaRPr kumimoji="0" lang="tr-TR" sz="2800" b="1" i="0" u="none" strike="noStrike" kern="0" cap="none" spc="0" normalizeH="0" baseline="0" noProof="0" dirty="0">
              <a:ln>
                <a:noFill/>
              </a:ln>
              <a:solidFill>
                <a:prstClr val="white"/>
              </a:solidFill>
              <a:effectLst/>
              <a:uLnTx/>
              <a:uFillTx/>
              <a:latin typeface="Times New Roman" pitchFamily="18" charset="0"/>
              <a:ea typeface="+mn-ea"/>
              <a:cs typeface="Times New Roman" panose="02020603050405020304" pitchFamily="18" charset="0"/>
            </a:endParaRPr>
          </a:p>
        </p:txBody>
      </p:sp>
      <p:pic>
        <p:nvPicPr>
          <p:cNvPr id="7" name="Resim 6" descr="gök, kırmızı, iç mekan içeren bir resim&#10;&#10;Çok yüksek güvenilirlikle oluşturulmuş açıklama">
            <a:extLst>
              <a:ext uri="{FF2B5EF4-FFF2-40B4-BE49-F238E27FC236}">
                <a16:creationId xmlns:a16="http://schemas.microsoft.com/office/drawing/2014/main" id="{87BBB9C7-C987-4AF6-B559-711585130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5" y="1844824"/>
            <a:ext cx="4746535" cy="4746535"/>
          </a:xfrm>
          <a:prstGeom prst="rect">
            <a:avLst/>
          </a:prstGeom>
        </p:spPr>
      </p:pic>
      <p:sp>
        <p:nvSpPr>
          <p:cNvPr id="12" name="Metin kutusu 11">
            <a:extLst>
              <a:ext uri="{FF2B5EF4-FFF2-40B4-BE49-F238E27FC236}">
                <a16:creationId xmlns:a16="http://schemas.microsoft.com/office/drawing/2014/main" id="{59955D4B-FE8A-45A1-8C29-CA90E181C49F}"/>
              </a:ext>
            </a:extLst>
          </p:cNvPr>
          <p:cNvSpPr txBox="1"/>
          <p:nvPr/>
        </p:nvSpPr>
        <p:spPr>
          <a:xfrm>
            <a:off x="5580112" y="2736502"/>
            <a:ext cx="3329930" cy="138499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prstClr val="white"/>
                </a:solidFill>
                <a:effectLst/>
                <a:uLnTx/>
                <a:uFillTx/>
                <a:latin typeface="Times New Roman" pitchFamily="18" charset="0"/>
                <a:ea typeface="+mn-ea"/>
                <a:cs typeface="+mn-cs"/>
              </a:rPr>
              <a:t>Problemi çözmede bazen sınırların dışına çıkılmalıdır.</a:t>
            </a:r>
          </a:p>
        </p:txBody>
      </p:sp>
    </p:spTree>
    <p:extLst>
      <p:ext uri="{BB962C8B-B14F-4D97-AF65-F5344CB8AC3E}">
        <p14:creationId xmlns:p14="http://schemas.microsoft.com/office/powerpoint/2010/main" val="1252127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D3993422-2569-4031-8E8A-A3DCA8C15114}"/>
              </a:ext>
            </a:extLst>
          </p:cNvPr>
          <p:cNvSpPr txBox="1">
            <a:spLocks noChangeArrowheads="1"/>
          </p:cNvSpPr>
          <p:nvPr/>
        </p:nvSpPr>
        <p:spPr bwMode="auto">
          <a:xfrm>
            <a:off x="485775" y="1196752"/>
            <a:ext cx="8172450" cy="5232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3600" b="1">
                <a:solidFill>
                  <a:schemeClr val="tx1"/>
                </a:solidFill>
                <a:latin typeface="Times New Roman" pitchFamily="18" charset="0"/>
              </a:defRPr>
            </a:lvl1pPr>
            <a:lvl2pPr marL="742950" indent="-285750" eaLnBrk="0" hangingPunct="0">
              <a:defRPr sz="3600" b="1">
                <a:solidFill>
                  <a:schemeClr val="tx1"/>
                </a:solidFill>
                <a:latin typeface="Times New Roman" pitchFamily="18" charset="0"/>
              </a:defRPr>
            </a:lvl2pPr>
            <a:lvl3pPr marL="1143000" indent="-228600" eaLnBrk="0" hangingPunct="0">
              <a:defRPr sz="3600" b="1">
                <a:solidFill>
                  <a:schemeClr val="tx1"/>
                </a:solidFill>
                <a:latin typeface="Times New Roman" pitchFamily="18" charset="0"/>
              </a:defRPr>
            </a:lvl3pPr>
            <a:lvl4pPr marL="1600200" indent="-228600" eaLnBrk="0" hangingPunct="0">
              <a:defRPr sz="3600" b="1">
                <a:solidFill>
                  <a:schemeClr val="tx1"/>
                </a:solidFill>
                <a:latin typeface="Times New Roman" pitchFamily="18" charset="0"/>
              </a:defRPr>
            </a:lvl4pPr>
            <a:lvl5pPr marL="2057400" indent="-228600" eaLnBrk="0" hangingPunct="0">
              <a:defRPr sz="3600" b="1">
                <a:solidFill>
                  <a:schemeClr val="tx1"/>
                </a:solidFill>
                <a:latin typeface="Times New Roman" pitchFamily="18" charset="0"/>
              </a:defRPr>
            </a:lvl5pPr>
            <a:lvl6pPr marL="2514600" indent="-228600" algn="ctr" eaLnBrk="0" fontAlgn="base" hangingPunct="0">
              <a:spcBef>
                <a:spcPct val="0"/>
              </a:spcBef>
              <a:spcAft>
                <a:spcPct val="0"/>
              </a:spcAft>
              <a:defRPr sz="3600" b="1">
                <a:solidFill>
                  <a:schemeClr val="tx1"/>
                </a:solidFill>
                <a:latin typeface="Times New Roman" pitchFamily="18" charset="0"/>
              </a:defRPr>
            </a:lvl6pPr>
            <a:lvl7pPr marL="2971800" indent="-228600" algn="ctr" eaLnBrk="0" fontAlgn="base" hangingPunct="0">
              <a:spcBef>
                <a:spcPct val="0"/>
              </a:spcBef>
              <a:spcAft>
                <a:spcPct val="0"/>
              </a:spcAft>
              <a:defRPr sz="3600" b="1">
                <a:solidFill>
                  <a:schemeClr val="tx1"/>
                </a:solidFill>
                <a:latin typeface="Times New Roman" pitchFamily="18" charset="0"/>
              </a:defRPr>
            </a:lvl7pPr>
            <a:lvl8pPr marL="3429000" indent="-228600" algn="ctr" eaLnBrk="0" fontAlgn="base" hangingPunct="0">
              <a:spcBef>
                <a:spcPct val="0"/>
              </a:spcBef>
              <a:spcAft>
                <a:spcPct val="0"/>
              </a:spcAft>
              <a:defRPr sz="3600" b="1">
                <a:solidFill>
                  <a:schemeClr val="tx1"/>
                </a:solidFill>
                <a:latin typeface="Times New Roman" pitchFamily="18" charset="0"/>
              </a:defRPr>
            </a:lvl8pPr>
            <a:lvl9pPr marL="3886200" indent="-228600" algn="ctr" eaLnBrk="0" fontAlgn="base" hangingPunct="0">
              <a:spcBef>
                <a:spcPct val="0"/>
              </a:spcBef>
              <a:spcAft>
                <a:spcPct val="0"/>
              </a:spcAft>
              <a:defRPr sz="3600" b="1">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2800" b="1" i="0" u="none" strike="noStrike" kern="1200" cap="none" spc="0" normalizeH="0" baseline="0" noProof="0" dirty="0">
                <a:ln>
                  <a:noFill/>
                </a:ln>
                <a:solidFill>
                  <a:srgbClr val="FFFFFF"/>
                </a:solidFill>
                <a:effectLst/>
                <a:uLnTx/>
                <a:uFillTx/>
                <a:latin typeface="Times New Roman" pitchFamily="18" charset="0"/>
                <a:ea typeface="+mn-ea"/>
                <a:cs typeface="+mn-cs"/>
              </a:rPr>
              <a:t>İŞ GÜVENLİĞİ UZMANI NASIL OLMALI?</a:t>
            </a:r>
          </a:p>
        </p:txBody>
      </p:sp>
      <p:sp>
        <p:nvSpPr>
          <p:cNvPr id="4" name="Metin kutusu 3">
            <a:extLst>
              <a:ext uri="{FF2B5EF4-FFF2-40B4-BE49-F238E27FC236}">
                <a16:creationId xmlns:a16="http://schemas.microsoft.com/office/drawing/2014/main" id="{CA0B4ED9-94E5-404A-BB21-AD6700702F4B}"/>
              </a:ext>
            </a:extLst>
          </p:cNvPr>
          <p:cNvSpPr txBox="1"/>
          <p:nvPr/>
        </p:nvSpPr>
        <p:spPr>
          <a:xfrm>
            <a:off x="485774" y="1916832"/>
            <a:ext cx="8172450" cy="46166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Akıllı ve Zeki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İyi gözlemci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Araştırıcı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Sorgulayıcı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Sorunları çözücü olmalı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00"/>
                </a:solidFill>
                <a:effectLst/>
                <a:uLnTx/>
                <a:uFillTx/>
                <a:latin typeface="Tahoma"/>
                <a:ea typeface="+mn-ea"/>
                <a:cs typeface="+mn-cs"/>
              </a:rPr>
              <a:t>İş Güvenliği Müzesini kurmalı</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tr-TR" sz="2800" b="0" i="0" u="none" strike="noStrike" kern="1200" cap="none" spc="0" normalizeH="0" baseline="0" noProof="0" dirty="0">
              <a:ln>
                <a:noFill/>
              </a:ln>
              <a:solidFill>
                <a:srgbClr val="FFFF00"/>
              </a:solidFill>
              <a:effectLst/>
              <a:uLnTx/>
              <a:uFillTx/>
              <a:latin typeface="Tahoma"/>
              <a:ea typeface="+mn-ea"/>
              <a:cs typeface="+mn-cs"/>
            </a:endParaRPr>
          </a:p>
        </p:txBody>
      </p:sp>
    </p:spTree>
    <p:extLst>
      <p:ext uri="{BB962C8B-B14F-4D97-AF65-F5344CB8AC3E}">
        <p14:creationId xmlns:p14="http://schemas.microsoft.com/office/powerpoint/2010/main" val="705700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descr="D:\C3A-SUNUM\3-Sunum hazırlık dokümanları\New Picture (1).png">
            <a:extLst>
              <a:ext uri="{FF2B5EF4-FFF2-40B4-BE49-F238E27FC236}">
                <a16:creationId xmlns:a16="http://schemas.microsoft.com/office/drawing/2014/main" id="{ED7A1FCC-5795-4D41-8B27-B4912C0C4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690"/>
            <a:ext cx="4392492" cy="540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D:\C3A-SUNUM\3-Sunum hazırlık dokümanları\New Picture (2).png">
            <a:extLst>
              <a:ext uri="{FF2B5EF4-FFF2-40B4-BE49-F238E27FC236}">
                <a16:creationId xmlns:a16="http://schemas.microsoft.com/office/drawing/2014/main" id="{09114D98-107F-42F6-BF84-36DA334A8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3" t="6410" r="6126"/>
          <a:stretch/>
        </p:blipFill>
        <p:spPr bwMode="auto">
          <a:xfrm>
            <a:off x="4716020" y="1196690"/>
            <a:ext cx="4283960" cy="5402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613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D5118-39DE-4C2E-99F9-1EA5980A7050}" type="slidenum">
              <a:rPr kumimoji="0" lang="tr-T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tr-TR"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a:ea typeface="+mn-ea"/>
              <a:cs typeface="+mn-cs"/>
            </a:endParaRPr>
          </a:p>
        </p:txBody>
      </p:sp>
      <p:sp>
        <p:nvSpPr>
          <p:cNvPr id="10" name="Başlık 1"/>
          <p:cNvSpPr txBox="1">
            <a:spLocks/>
          </p:cNvSpPr>
          <p:nvPr/>
        </p:nvSpPr>
        <p:spPr bwMode="auto">
          <a:xfrm>
            <a:off x="1187624" y="188640"/>
            <a:ext cx="6912768" cy="576064"/>
          </a:xfrm>
          <a:prstGeom prst="rect">
            <a:avLst/>
          </a:prstGeom>
          <a:noFill/>
          <a:ln>
            <a:solidFill>
              <a:schemeClr val="accent1"/>
            </a:solidFill>
            <a:miter lim="800000"/>
            <a:headEnd/>
            <a:tailEnd/>
          </a:ln>
        </p:spPr>
        <p:txBody>
          <a:bodyPr vert="horz" wrap="square" lIns="91440" tIns="45720" rIns="91440" bIns="45720" numCol="1" anchor="b" anchorCtr="0" compatLnSpc="1">
            <a:prstTxWarp prst="textNoShape">
              <a:avLst/>
            </a:prstTxWarp>
            <a:normAutofit/>
          </a:bodyPr>
          <a:lst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0" cap="none" spc="0" normalizeH="0" baseline="0" noProof="0">
                <a:ln>
                  <a:solidFill>
                    <a:srgbClr val="EAEAEA">
                      <a:lumMod val="50000"/>
                    </a:srgbClr>
                  </a:solidFill>
                </a:ln>
                <a:solidFill>
                  <a:srgbClr val="EAEAEA">
                    <a:lumMod val="75000"/>
                  </a:srgbClr>
                </a:solidFill>
                <a:effectLst>
                  <a:outerShdw blurRad="38100" dist="38100" dir="2700000" algn="tl">
                    <a:srgbClr val="000000"/>
                  </a:outerShdw>
                </a:effectLst>
                <a:uLnTx/>
                <a:uFillTx/>
                <a:latin typeface="Times New Roman" panose="02020603050405020304" pitchFamily="18" charset="0"/>
                <a:ea typeface="+mj-ea"/>
                <a:cs typeface="Times New Roman" panose="02020603050405020304" pitchFamily="18" charset="0"/>
              </a:rPr>
              <a:t>İSG PROJE YÖNETİMİ</a:t>
            </a:r>
            <a:endParaRPr kumimoji="0" lang="tr-TR" sz="2800" b="1" i="0" u="none" strike="noStrike" kern="0" cap="none" spc="0" normalizeH="0" baseline="0" noProof="0" dirty="0">
              <a:ln>
                <a:solidFill>
                  <a:srgbClr val="EAEAEA">
                    <a:lumMod val="50000"/>
                  </a:srgbClr>
                </a:solidFill>
              </a:ln>
              <a:solidFill>
                <a:srgbClr val="EAEAEA">
                  <a:lumMod val="75000"/>
                </a:srgbClr>
              </a:solidFill>
              <a:effectLst>
                <a:outerShdw blurRad="38100" dist="38100" dir="2700000" algn="tl">
                  <a:srgbClr val="000000"/>
                </a:outerShdw>
              </a:effectLst>
              <a:uLnTx/>
              <a:uFillTx/>
              <a:latin typeface="Times New Roman" panose="02020603050405020304" pitchFamily="18" charset="0"/>
              <a:ea typeface="+mj-ea"/>
              <a:cs typeface="Times New Roman" panose="02020603050405020304" pitchFamily="18" charset="0"/>
            </a:endParaRPr>
          </a:p>
        </p:txBody>
      </p:sp>
      <p:sp>
        <p:nvSpPr>
          <p:cNvPr id="5" name="Metin kutusu 4"/>
          <p:cNvSpPr txBox="1"/>
          <p:nvPr/>
        </p:nvSpPr>
        <p:spPr>
          <a:xfrm>
            <a:off x="719572" y="1764320"/>
            <a:ext cx="7704856"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Tahoma"/>
                <a:ea typeface="+mn-ea"/>
                <a:cs typeface="+mn-cs"/>
              </a:rPr>
              <a:t>SİZLERE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0" dirty="0">
                <a:solidFill>
                  <a:srgbClr val="FFFFFF"/>
                </a:solidFill>
                <a:latin typeface="Tahoma"/>
              </a:rPr>
              <a:t>KAZASIZ GÜNLER</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0" dirty="0">
                <a:solidFill>
                  <a:srgbClr val="FFFFFF"/>
                </a:solidFill>
                <a:latin typeface="Tahoma"/>
              </a:rPr>
              <a:t>Ve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800" b="0" dirty="0">
              <a:solidFill>
                <a:srgbClr val="FFFFFF"/>
              </a:solidFill>
              <a:latin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0" dirty="0">
                <a:solidFill>
                  <a:srgbClr val="FFFFFF"/>
                </a:solidFill>
                <a:latin typeface="Tahoma"/>
              </a:rPr>
              <a:t>HAYALLERİNİZİ GERÇEKLEŞTİRDİĞİNİZ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0" dirty="0">
                <a:solidFill>
                  <a:srgbClr val="FFFFFF"/>
                </a:solidFill>
                <a:latin typeface="Tahoma"/>
              </a:rPr>
              <a:t>BİR YAŞAM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800" b="0" dirty="0">
              <a:solidFill>
                <a:srgbClr val="FFFFFF"/>
              </a:solidFill>
              <a:latin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800" b="0" dirty="0">
                <a:solidFill>
                  <a:srgbClr val="FFFFFF"/>
                </a:solidFill>
                <a:latin typeface="Tahoma"/>
              </a:rPr>
              <a:t>DİLİYORUM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800" b="0" dirty="0">
              <a:solidFill>
                <a:srgbClr val="FFFFFF"/>
              </a:solidFill>
              <a:latin typeface="Tahom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800" b="0" i="0" u="none" strike="noStrike" kern="1200" cap="none" spc="0" normalizeH="0" baseline="0" noProof="0" dirty="0">
              <a:ln>
                <a:noFill/>
              </a:ln>
              <a:solidFill>
                <a:srgbClr val="FFFFFF"/>
              </a:solidFill>
              <a:effectLst/>
              <a:uLnTx/>
              <a:uFillTx/>
              <a:latin typeface="Tahom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2800" b="0" i="0" u="none" strike="noStrike" kern="1200" cap="none" spc="0" normalizeH="0" baseline="0" noProof="0" dirty="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231710581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5D5118-39DE-4C2E-99F9-1EA5980A7050}" type="slidenum">
              <a:rPr kumimoji="0" lang="tr-TR" sz="1200" b="0" i="0" u="none" strike="noStrike" kern="1200" cap="none" spc="0" normalizeH="0" baseline="0" noProof="0" smtClean="0">
                <a:ln>
                  <a:noFill/>
                </a:ln>
                <a:solidFill>
                  <a:srgbClr val="FFFFFF"/>
                </a:solidFill>
                <a:effectLst>
                  <a:outerShdw blurRad="38100" dist="38100" dir="2700000" algn="tl">
                    <a:srgbClr val="000000"/>
                  </a:outerShdw>
                </a:effectLst>
                <a:uLnTx/>
                <a:uFillTx/>
                <a:latin typeface="Tahom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tr-TR"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a:ea typeface="+mn-ea"/>
              <a:cs typeface="+mn-cs"/>
            </a:endParaRPr>
          </a:p>
        </p:txBody>
      </p:sp>
      <p:sp>
        <p:nvSpPr>
          <p:cNvPr id="10" name="Başlık 1"/>
          <p:cNvSpPr txBox="1">
            <a:spLocks/>
          </p:cNvSpPr>
          <p:nvPr/>
        </p:nvSpPr>
        <p:spPr bwMode="auto">
          <a:xfrm>
            <a:off x="1187624" y="188640"/>
            <a:ext cx="6912768" cy="576064"/>
          </a:xfrm>
          <a:prstGeom prst="rect">
            <a:avLst/>
          </a:prstGeom>
          <a:noFill/>
          <a:ln>
            <a:solidFill>
              <a:schemeClr val="accent1"/>
            </a:solidFill>
            <a:miter lim="800000"/>
            <a:headEnd/>
            <a:tailEnd/>
          </a:ln>
        </p:spPr>
        <p:txBody>
          <a:bodyPr vert="horz" wrap="square" lIns="91440" tIns="45720" rIns="91440" bIns="45720" numCol="1" anchor="b" anchorCtr="0" compatLnSpc="1">
            <a:prstTxWarp prst="textNoShape">
              <a:avLst/>
            </a:prstTxWarp>
            <a:normAutofit/>
          </a:bodyPr>
          <a:lst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800" b="1" i="0" u="none" strike="noStrike" kern="0" cap="none" spc="0" normalizeH="0" baseline="0" noProof="0">
                <a:ln>
                  <a:solidFill>
                    <a:srgbClr val="EAEAEA">
                      <a:lumMod val="50000"/>
                    </a:srgbClr>
                  </a:solidFill>
                </a:ln>
                <a:solidFill>
                  <a:srgbClr val="EAEAEA">
                    <a:lumMod val="75000"/>
                  </a:srgbClr>
                </a:solidFill>
                <a:effectLst>
                  <a:outerShdw blurRad="38100" dist="38100" dir="2700000" algn="tl">
                    <a:srgbClr val="000000"/>
                  </a:outerShdw>
                </a:effectLst>
                <a:uLnTx/>
                <a:uFillTx/>
                <a:latin typeface="Times New Roman" panose="02020603050405020304" pitchFamily="18" charset="0"/>
                <a:ea typeface="+mj-ea"/>
                <a:cs typeface="Times New Roman" panose="02020603050405020304" pitchFamily="18" charset="0"/>
              </a:rPr>
              <a:t>İSG PROJE YÖNETİMİ</a:t>
            </a:r>
            <a:endParaRPr kumimoji="0" lang="tr-TR" sz="2800" b="1" i="0" u="none" strike="noStrike" kern="0" cap="none" spc="0" normalizeH="0" baseline="0" noProof="0" dirty="0">
              <a:ln>
                <a:solidFill>
                  <a:srgbClr val="EAEAEA">
                    <a:lumMod val="50000"/>
                  </a:srgbClr>
                </a:solidFill>
              </a:ln>
              <a:solidFill>
                <a:srgbClr val="EAEAEA">
                  <a:lumMod val="75000"/>
                </a:srgbClr>
              </a:solidFill>
              <a:effectLst>
                <a:outerShdw blurRad="38100" dist="38100" dir="2700000" algn="tl">
                  <a:srgbClr val="000000"/>
                </a:outerShdw>
              </a:effectLst>
              <a:uLnTx/>
              <a:uFillTx/>
              <a:latin typeface="Times New Roman" panose="02020603050405020304" pitchFamily="18" charset="0"/>
              <a:ea typeface="+mj-ea"/>
              <a:cs typeface="Times New Roman" panose="02020603050405020304" pitchFamily="18" charset="0"/>
            </a:endParaRPr>
          </a:p>
        </p:txBody>
      </p:sp>
      <p:sp>
        <p:nvSpPr>
          <p:cNvPr id="2" name="Metin kutusu 1"/>
          <p:cNvSpPr txBox="1"/>
          <p:nvPr/>
        </p:nvSpPr>
        <p:spPr>
          <a:xfrm>
            <a:off x="395536" y="3881921"/>
            <a:ext cx="7704856" cy="12355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Tahoma"/>
                <a:ea typeface="+mn-ea"/>
                <a:cs typeface="+mn-cs"/>
              </a:rPr>
              <a:t>Genel GÜDEK konularının özeti</a:t>
            </a:r>
          </a:p>
          <a:p>
            <a:pPr marL="0" marR="0" lvl="0" indent="0" algn="ctr" defTabSz="914400" rtl="0" eaLnBrk="1" fontAlgn="auto" latinLnBrk="0" hangingPunct="1">
              <a:lnSpc>
                <a:spcPct val="150000"/>
              </a:lnSpc>
              <a:spcBef>
                <a:spcPts val="120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Tahoma"/>
                <a:ea typeface="+mn-ea"/>
                <a:cs typeface="+mn-cs"/>
              </a:rPr>
              <a:t>Sınav ile ilgili bilgiler</a:t>
            </a:r>
          </a:p>
        </p:txBody>
      </p:sp>
      <p:sp>
        <p:nvSpPr>
          <p:cNvPr id="5" name="Metin kutusu 4"/>
          <p:cNvSpPr txBox="1"/>
          <p:nvPr/>
        </p:nvSpPr>
        <p:spPr>
          <a:xfrm>
            <a:off x="497157" y="2636912"/>
            <a:ext cx="7704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srgbClr val="FFFFFF"/>
                </a:solidFill>
                <a:effectLst/>
                <a:uLnTx/>
                <a:uFillTx/>
                <a:latin typeface="Tahoma"/>
                <a:ea typeface="+mn-ea"/>
                <a:cs typeface="+mn-cs"/>
              </a:rPr>
              <a:t>Gelecek Ders</a:t>
            </a:r>
          </a:p>
        </p:txBody>
      </p:sp>
    </p:spTree>
    <p:extLst>
      <p:ext uri="{BB962C8B-B14F-4D97-AF65-F5344CB8AC3E}">
        <p14:creationId xmlns:p14="http://schemas.microsoft.com/office/powerpoint/2010/main" val="179410202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6AD62322-D6E3-4F36-BAA1-95F4D3EC4B91}"/>
              </a:ext>
            </a:extLst>
          </p:cNvPr>
          <p:cNvSpPr txBox="1"/>
          <p:nvPr/>
        </p:nvSpPr>
        <p:spPr>
          <a:xfrm>
            <a:off x="5779356" y="5308990"/>
            <a:ext cx="309634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16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30" name="Metin kutusu 29">
            <a:extLst>
              <a:ext uri="{FF2B5EF4-FFF2-40B4-BE49-F238E27FC236}">
                <a16:creationId xmlns:a16="http://schemas.microsoft.com/office/drawing/2014/main" id="{E91F0221-9565-45FF-A0D0-05CE806A5EEA}"/>
              </a:ext>
            </a:extLst>
          </p:cNvPr>
          <p:cNvSpPr txBox="1"/>
          <p:nvPr/>
        </p:nvSpPr>
        <p:spPr>
          <a:xfrm>
            <a:off x="109622" y="1196752"/>
            <a:ext cx="3681880" cy="2031325"/>
          </a:xfrm>
          <a:prstGeom prst="rect">
            <a:avLst/>
          </a:prstGeom>
          <a:noFill/>
          <a:ln>
            <a:solidFill>
              <a:srgbClr val="FF0000"/>
            </a:solidFill>
          </a:ln>
        </p:spPr>
        <p:txBody>
          <a:bodyPr wrap="square" rtlCol="0">
            <a:spAutoFit/>
          </a:bodyPr>
          <a:lstStyle/>
          <a:p>
            <a:pPr marL="176213" lvl="0" algn="l">
              <a:defRPr/>
            </a:pPr>
            <a:r>
              <a:rPr lang="tr-TR" sz="1800" b="0" dirty="0">
                <a:solidFill>
                  <a:prstClr val="white"/>
                </a:solidFill>
              </a:rPr>
              <a:t>Fiziksel etkenler</a:t>
            </a:r>
          </a:p>
          <a:p>
            <a:pPr marL="176213" lvl="0" algn="l">
              <a:defRPr/>
            </a:pPr>
            <a:r>
              <a:rPr lang="tr-TR" sz="1800" b="0" dirty="0">
                <a:solidFill>
                  <a:prstClr val="white"/>
                </a:solidFill>
              </a:rPr>
              <a:t>Kimyasal  etmenler</a:t>
            </a:r>
          </a:p>
          <a:p>
            <a:pPr marL="176213" algn="l">
              <a:defRPr/>
            </a:pPr>
            <a:r>
              <a:rPr lang="tr-TR" sz="1800" b="0" dirty="0">
                <a:solidFill>
                  <a:prstClr val="white"/>
                </a:solidFill>
              </a:rPr>
              <a:t>Mekanik tehlikeler</a:t>
            </a:r>
          </a:p>
          <a:p>
            <a:pPr marL="176213" algn="l">
              <a:defRPr/>
            </a:pPr>
            <a:r>
              <a:rPr lang="tr-TR" sz="1800" b="0" dirty="0">
                <a:solidFill>
                  <a:prstClr val="white"/>
                </a:solidFill>
              </a:rPr>
              <a:t>Elektrik tehlikeleri</a:t>
            </a:r>
          </a:p>
          <a:p>
            <a:pPr marL="176213" lvl="0" algn="l">
              <a:defRPr/>
            </a:pPr>
            <a:r>
              <a:rPr lang="tr-TR" sz="1800" b="0" dirty="0">
                <a:solidFill>
                  <a:prstClr val="white"/>
                </a:solidFill>
              </a:rPr>
              <a:t>Çevre kaynaklı tehlikeler</a:t>
            </a:r>
          </a:p>
          <a:p>
            <a:pPr marL="176213" algn="l">
              <a:defRPr/>
            </a:pPr>
            <a:r>
              <a:rPr lang="tr-TR" sz="1800" b="0" dirty="0">
                <a:solidFill>
                  <a:prstClr val="white"/>
                </a:solidFill>
              </a:rPr>
              <a:t>Ergonomi</a:t>
            </a:r>
          </a:p>
          <a:p>
            <a:pPr marL="176213" algn="l">
              <a:defRPr/>
            </a:pPr>
            <a:r>
              <a:rPr lang="tr-TR" sz="1800" b="0" dirty="0">
                <a:solidFill>
                  <a:prstClr val="white"/>
                </a:solidFill>
              </a:rPr>
              <a:t>Meslek hastalıkları</a:t>
            </a:r>
          </a:p>
        </p:txBody>
      </p:sp>
      <p:sp>
        <p:nvSpPr>
          <p:cNvPr id="33" name="Metin kutusu 32">
            <a:extLst>
              <a:ext uri="{FF2B5EF4-FFF2-40B4-BE49-F238E27FC236}">
                <a16:creationId xmlns:a16="http://schemas.microsoft.com/office/drawing/2014/main" id="{720CD2FC-DA43-4EFA-B3F1-FBCA62D63F91}"/>
              </a:ext>
            </a:extLst>
          </p:cNvPr>
          <p:cNvSpPr txBox="1"/>
          <p:nvPr/>
        </p:nvSpPr>
        <p:spPr>
          <a:xfrm>
            <a:off x="80523" y="3284984"/>
            <a:ext cx="3728893" cy="1692771"/>
          </a:xfrm>
          <a:prstGeom prst="rect">
            <a:avLst/>
          </a:prstGeom>
          <a:noFill/>
          <a:ln>
            <a:solidFill>
              <a:srgbClr val="FF0000"/>
            </a:solidFill>
          </a:ln>
        </p:spPr>
        <p:txBody>
          <a:bodyPr wrap="square" rtlCol="0">
            <a:spAutoFit/>
          </a:bodyPr>
          <a:lstStyle/>
          <a:p>
            <a:pPr marL="176213" lvl="0" algn="l">
              <a:defRPr/>
            </a:pPr>
            <a:r>
              <a:rPr lang="tr-TR" sz="1800" b="0" dirty="0">
                <a:solidFill>
                  <a:prstClr val="white"/>
                </a:solidFill>
              </a:rPr>
              <a:t>Tehlike tespit yöntemleri</a:t>
            </a:r>
          </a:p>
          <a:p>
            <a:pPr marL="176213" algn="l">
              <a:defRPr/>
            </a:pPr>
            <a:r>
              <a:rPr lang="tr-TR" sz="1800" b="0" dirty="0">
                <a:solidFill>
                  <a:prstClr val="white"/>
                </a:solidFill>
              </a:rPr>
              <a:t>Risk analiz yöntemleri</a:t>
            </a:r>
          </a:p>
          <a:p>
            <a:pPr marL="176213" algn="l">
              <a:defRPr/>
            </a:pPr>
            <a:r>
              <a:rPr lang="tr-TR" sz="1800" b="0" dirty="0">
                <a:solidFill>
                  <a:prstClr val="white"/>
                </a:solidFill>
              </a:rPr>
              <a:t>Kaza analiz yöntemleri</a:t>
            </a:r>
          </a:p>
          <a:p>
            <a:pPr marL="176213" algn="l">
              <a:defRPr/>
            </a:pPr>
            <a:r>
              <a:rPr lang="tr-TR" sz="1800" b="0" dirty="0">
                <a:solidFill>
                  <a:prstClr val="white"/>
                </a:solidFill>
              </a:rPr>
              <a:t>Risk yönetimi</a:t>
            </a:r>
          </a:p>
          <a:p>
            <a:pPr marL="176213" algn="l">
              <a:defRPr/>
            </a:pPr>
            <a:r>
              <a:rPr lang="tr-TR" sz="1800" b="0" dirty="0">
                <a:solidFill>
                  <a:prstClr val="white"/>
                </a:solidFill>
              </a:rPr>
              <a:t>Acil durum Yönetimi</a:t>
            </a:r>
          </a:p>
          <a:p>
            <a:pPr marL="176213" algn="l">
              <a:defRPr/>
            </a:pPr>
            <a:r>
              <a:rPr lang="tr-TR" sz="1400" b="0" dirty="0">
                <a:solidFill>
                  <a:prstClr val="white"/>
                </a:solidFill>
              </a:rPr>
              <a:t>         (Yangın, Deprem,  Anarşi, Sel, Fırtına)</a:t>
            </a:r>
          </a:p>
        </p:txBody>
      </p:sp>
      <p:sp>
        <p:nvSpPr>
          <p:cNvPr id="34" name="Metin kutusu 33">
            <a:extLst>
              <a:ext uri="{FF2B5EF4-FFF2-40B4-BE49-F238E27FC236}">
                <a16:creationId xmlns:a16="http://schemas.microsoft.com/office/drawing/2014/main" id="{CE6CAADF-12B2-4DEA-9422-9771394C3C67}"/>
              </a:ext>
            </a:extLst>
          </p:cNvPr>
          <p:cNvSpPr txBox="1"/>
          <p:nvPr/>
        </p:nvSpPr>
        <p:spPr>
          <a:xfrm>
            <a:off x="5506579" y="3075746"/>
            <a:ext cx="3556898" cy="2308324"/>
          </a:xfrm>
          <a:prstGeom prst="rect">
            <a:avLst/>
          </a:prstGeom>
          <a:noFill/>
          <a:ln>
            <a:solidFill>
              <a:srgbClr val="FF0000"/>
            </a:solidFill>
          </a:ln>
        </p:spPr>
        <p:txBody>
          <a:bodyPr wrap="square" rtlCol="0">
            <a:spAutoFit/>
          </a:bodyPr>
          <a:lstStyle/>
          <a:p>
            <a:pPr marL="179388" algn="l">
              <a:defRPr/>
            </a:pPr>
            <a:r>
              <a:rPr lang="tr-TR" sz="1800" b="0" dirty="0">
                <a:solidFill>
                  <a:prstClr val="white"/>
                </a:solidFill>
              </a:rPr>
              <a:t>Çevre sağlığı ve güvenliği</a:t>
            </a:r>
          </a:p>
          <a:p>
            <a:pPr marL="179388" lvl="0" algn="l">
              <a:defRPr/>
            </a:pPr>
            <a:r>
              <a:rPr lang="tr-TR" sz="1800" b="0" dirty="0">
                <a:solidFill>
                  <a:prstClr val="white"/>
                </a:solidFill>
              </a:rPr>
              <a:t>Yangın tehlikesi-iş güvenliği </a:t>
            </a:r>
          </a:p>
          <a:p>
            <a:pPr marL="179388" algn="l">
              <a:defRPr/>
            </a:pPr>
            <a:r>
              <a:rPr lang="tr-TR" sz="1800" b="0" dirty="0">
                <a:solidFill>
                  <a:prstClr val="white"/>
                </a:solidFill>
              </a:rPr>
              <a:t>Yüksekte çalışmada iş güvenliği</a:t>
            </a:r>
          </a:p>
          <a:p>
            <a:pPr marL="179388" algn="l">
              <a:defRPr/>
            </a:pPr>
            <a:r>
              <a:rPr lang="tr-TR" sz="1800" b="0" dirty="0">
                <a:solidFill>
                  <a:prstClr val="white"/>
                </a:solidFill>
              </a:rPr>
              <a:t>Bakım Onarımda İş güvenliği</a:t>
            </a:r>
          </a:p>
          <a:p>
            <a:pPr marL="179388" algn="l">
              <a:defRPr/>
            </a:pPr>
            <a:r>
              <a:rPr lang="tr-TR" sz="1800" b="0" dirty="0">
                <a:solidFill>
                  <a:prstClr val="white"/>
                </a:solidFill>
              </a:rPr>
              <a:t>Kaynak işlerinde İSG</a:t>
            </a:r>
          </a:p>
          <a:p>
            <a:pPr marL="179388" lvl="0" algn="l">
              <a:defRPr/>
            </a:pPr>
            <a:r>
              <a:rPr lang="tr-TR" sz="1800" b="0" dirty="0">
                <a:solidFill>
                  <a:prstClr val="white"/>
                </a:solidFill>
              </a:rPr>
              <a:t>Yeraltı çalışmalarında İSG</a:t>
            </a:r>
          </a:p>
          <a:p>
            <a:pPr marL="179388" algn="l">
              <a:defRPr/>
            </a:pPr>
            <a:r>
              <a:rPr lang="tr-TR" sz="1800" b="0" dirty="0">
                <a:solidFill>
                  <a:prstClr val="white"/>
                </a:solidFill>
              </a:rPr>
              <a:t>Koruyucu donanımlarda İSG</a:t>
            </a:r>
          </a:p>
          <a:p>
            <a:pPr marL="179388" algn="l">
              <a:defRPr/>
            </a:pPr>
            <a:r>
              <a:rPr lang="tr-TR" sz="1800" b="0" dirty="0">
                <a:solidFill>
                  <a:prstClr val="white"/>
                </a:solidFill>
              </a:rPr>
              <a:t>Yapı işlerinde İSG</a:t>
            </a:r>
            <a:endPar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38" name="Metin kutusu 37">
            <a:extLst>
              <a:ext uri="{FF2B5EF4-FFF2-40B4-BE49-F238E27FC236}">
                <a16:creationId xmlns:a16="http://schemas.microsoft.com/office/drawing/2014/main" id="{8BE4A69E-4129-49CD-99B1-CA0B04E5D867}"/>
              </a:ext>
            </a:extLst>
          </p:cNvPr>
          <p:cNvSpPr txBox="1"/>
          <p:nvPr/>
        </p:nvSpPr>
        <p:spPr>
          <a:xfrm>
            <a:off x="5506579" y="5507233"/>
            <a:ext cx="3369120" cy="1200329"/>
          </a:xfrm>
          <a:prstGeom prst="rect">
            <a:avLst/>
          </a:prstGeom>
          <a:noFill/>
          <a:ln>
            <a:solidFill>
              <a:srgbClr val="FF0000"/>
            </a:solidFill>
          </a:ln>
        </p:spPr>
        <p:txBody>
          <a:bodyPr wrap="square" rtlCol="0">
            <a:spAutoFit/>
          </a:bodyPr>
          <a:lstStyle/>
          <a:p>
            <a:pPr marL="179388" algn="l">
              <a:defRPr/>
            </a:pPr>
            <a:r>
              <a:rPr lang="tr-TR" sz="1800" b="0" dirty="0">
                <a:solidFill>
                  <a:prstClr val="white"/>
                </a:solidFill>
              </a:rPr>
              <a:t>İş sağlığı ve güvenliği mevzuatı</a:t>
            </a:r>
          </a:p>
          <a:p>
            <a:pPr marL="179388" marR="0" lvl="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rPr>
              <a:t>Güvenlikte Standart</a:t>
            </a:r>
            <a:r>
              <a:rPr kumimoji="0" lang="tr-TR" sz="1800" b="0" i="0" u="none" strike="noStrike" kern="1200" cap="none" spc="0" normalizeH="0" noProof="0" dirty="0">
                <a:ln>
                  <a:noFill/>
                </a:ln>
                <a:solidFill>
                  <a:prstClr val="white"/>
                </a:solidFill>
                <a:effectLst/>
                <a:uLnTx/>
                <a:uFillTx/>
                <a:latin typeface="Times New Roman" pitchFamily="18" charset="0"/>
                <a:ea typeface="+mn-ea"/>
                <a:cs typeface="+mn-cs"/>
              </a:rPr>
              <a:t> kuralları</a:t>
            </a:r>
            <a:endPar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179388" marR="0" lvl="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rPr>
              <a:t> İSG Yönetim sistemleri </a:t>
            </a:r>
          </a:p>
          <a:p>
            <a:pPr marL="179388" marR="0" lvl="0" algn="l"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noProof="0" dirty="0">
                <a:ln>
                  <a:noFill/>
                </a:ln>
                <a:solidFill>
                  <a:prstClr val="white"/>
                </a:solidFill>
                <a:effectLst/>
                <a:uLnTx/>
                <a:uFillTx/>
                <a:latin typeface="Times New Roman" pitchFamily="18" charset="0"/>
                <a:ea typeface="+mn-ea"/>
                <a:cs typeface="+mn-cs"/>
              </a:rPr>
              <a:t>Risk değerlendirme yöntemleri</a:t>
            </a:r>
          </a:p>
        </p:txBody>
      </p:sp>
      <p:sp>
        <p:nvSpPr>
          <p:cNvPr id="2" name="Metin kutusu 1">
            <a:extLst>
              <a:ext uri="{FF2B5EF4-FFF2-40B4-BE49-F238E27FC236}">
                <a16:creationId xmlns:a16="http://schemas.microsoft.com/office/drawing/2014/main" id="{40F7E486-AC41-4C08-9E5E-C85BC8D6B363}"/>
              </a:ext>
            </a:extLst>
          </p:cNvPr>
          <p:cNvSpPr txBox="1"/>
          <p:nvPr/>
        </p:nvSpPr>
        <p:spPr>
          <a:xfrm>
            <a:off x="7269734" y="1226662"/>
            <a:ext cx="1640662" cy="1569660"/>
          </a:xfrm>
          <a:prstGeom prst="rect">
            <a:avLst/>
          </a:prstGeom>
          <a:solidFill>
            <a:srgbClr val="3333FF"/>
          </a:solidFill>
          <a:ln w="28575">
            <a:solidFill>
              <a:srgbClr val="03E7ED"/>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1" i="0" u="none" strike="noStrike" kern="1200" cap="none" spc="0" normalizeH="0" baseline="0" noProof="0" dirty="0">
                <a:ln>
                  <a:noFill/>
                </a:ln>
                <a:solidFill>
                  <a:prstClr val="white"/>
                </a:solidFill>
                <a:effectLst/>
                <a:uLnTx/>
                <a:uFillTx/>
                <a:latin typeface="Times New Roman" pitchFamily="18" charset="0"/>
                <a:ea typeface="+mn-ea"/>
                <a:cs typeface="+mn-cs"/>
              </a:rPr>
              <a:t>İş Güvenliği Uzmanlığı Profili</a:t>
            </a:r>
          </a:p>
        </p:txBody>
      </p:sp>
      <p:pic>
        <p:nvPicPr>
          <p:cNvPr id="11" name="Picture 2" descr="resim paleti ile ilgili görsel sonucu">
            <a:hlinkClick r:id="rId2"/>
            <a:extLst>
              <a:ext uri="{FF2B5EF4-FFF2-40B4-BE49-F238E27FC236}">
                <a16:creationId xmlns:a16="http://schemas.microsoft.com/office/drawing/2014/main" id="{7730CAAF-2738-4A0B-8F5B-FB78A3EFE4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51844" y="1226412"/>
            <a:ext cx="1754326" cy="1754469"/>
          </a:xfrm>
          <a:prstGeom prst="rect">
            <a:avLst/>
          </a:prstGeom>
          <a:noFill/>
          <a:extLst>
            <a:ext uri="{909E8E84-426E-40DD-AFC4-6F175D3DCCD1}">
              <a14:hiddenFill xmlns:a14="http://schemas.microsoft.com/office/drawing/2010/main">
                <a:solidFill>
                  <a:srgbClr val="FFFFFF"/>
                </a:solidFill>
              </a14:hiddenFill>
            </a:ext>
          </a:extLst>
        </p:spPr>
      </p:pic>
      <p:sp>
        <p:nvSpPr>
          <p:cNvPr id="10" name="Metin kutusu 9">
            <a:extLst>
              <a:ext uri="{FF2B5EF4-FFF2-40B4-BE49-F238E27FC236}">
                <a16:creationId xmlns:a16="http://schemas.microsoft.com/office/drawing/2014/main" id="{79444FDA-A4B8-4B25-AD9C-5EA0B7FE81C9}"/>
              </a:ext>
            </a:extLst>
          </p:cNvPr>
          <p:cNvSpPr txBox="1"/>
          <p:nvPr/>
        </p:nvSpPr>
        <p:spPr>
          <a:xfrm>
            <a:off x="3773614" y="1226483"/>
            <a:ext cx="1596072" cy="553997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Paletteki çeşitlilik ve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derinlik,</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rPr>
              <a:t>çalışma ortamına uygun olmalıdır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0" i="0" u="none" strike="noStrike" kern="1200" cap="none" spc="0" normalizeH="0" baseline="0" noProof="0" dirty="0">
              <a:ln>
                <a:noFill/>
              </a:ln>
              <a:solidFill>
                <a:prstClr val="white"/>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tr-TR" sz="1800" b="0" noProof="0" dirty="0">
                <a:solidFill>
                  <a:prstClr val="white"/>
                </a:solidFill>
              </a:rPr>
              <a:t>İlgi duyduğu Bilgileri derinleştirmeli yani bilgi kuyusundan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1800" b="0" i="0" u="none" strike="noStrike" kern="1200" cap="none" spc="0" normalizeH="0" baseline="0" dirty="0">
                <a:ln>
                  <a:noFill/>
                </a:ln>
                <a:solidFill>
                  <a:prstClr val="white"/>
                </a:solidFill>
                <a:effectLst/>
                <a:uLnTx/>
                <a:uFillTx/>
              </a:rPr>
              <a:t>Su çıkana kadar</a:t>
            </a:r>
            <a:r>
              <a:rPr kumimoji="0" lang="tr-TR" sz="1800" b="0" i="0" u="none" strike="noStrike" kern="1200" cap="none" spc="0" normalizeH="0" dirty="0">
                <a:ln>
                  <a:noFill/>
                </a:ln>
                <a:solidFill>
                  <a:prstClr val="white"/>
                </a:solidFill>
                <a:effectLst/>
                <a:uLnTx/>
                <a:uFillTx/>
              </a:rPr>
              <a:t> çalışmalı</a:t>
            </a:r>
          </a:p>
          <a:p>
            <a:pPr marL="0" marR="0" lvl="0" indent="0" algn="ctr" defTabSz="914400" rtl="0" eaLnBrk="1" fontAlgn="base" latinLnBrk="0" hangingPunct="1">
              <a:lnSpc>
                <a:spcPct val="100000"/>
              </a:lnSpc>
              <a:spcBef>
                <a:spcPct val="0"/>
              </a:spcBef>
              <a:spcAft>
                <a:spcPct val="0"/>
              </a:spcAft>
              <a:buClrTx/>
              <a:buSzTx/>
              <a:buFontTx/>
              <a:buNone/>
              <a:tabLst/>
              <a:defRPr/>
            </a:pPr>
            <a:r>
              <a:rPr lang="tr-TR" sz="1800" b="0" baseline="0" noProof="0" dirty="0">
                <a:solidFill>
                  <a:prstClr val="white"/>
                </a:solidFill>
              </a:rPr>
              <a:t>TEZ ve DOKTORA</a:t>
            </a:r>
            <a:endParaRPr kumimoji="0" lang="tr-TR" sz="1800" b="0" i="0" u="none" strike="noStrike" kern="1200" cap="none" spc="0" normalizeH="0" baseline="0" noProof="0" dirty="0">
              <a:ln>
                <a:noFill/>
              </a:ln>
              <a:solidFill>
                <a:prstClr val="white"/>
              </a:solidFill>
              <a:effectLst/>
              <a:uLnTx/>
              <a:uFillTx/>
            </a:endParaRPr>
          </a:p>
        </p:txBody>
      </p:sp>
      <p:sp>
        <p:nvSpPr>
          <p:cNvPr id="13" name="Metin kutusu 12">
            <a:extLst>
              <a:ext uri="{FF2B5EF4-FFF2-40B4-BE49-F238E27FC236}">
                <a16:creationId xmlns:a16="http://schemas.microsoft.com/office/drawing/2014/main" id="{45AA2E80-CF87-4CE5-9E20-F820C2C722E7}"/>
              </a:ext>
            </a:extLst>
          </p:cNvPr>
          <p:cNvSpPr txBox="1"/>
          <p:nvPr/>
        </p:nvSpPr>
        <p:spPr>
          <a:xfrm>
            <a:off x="80523" y="5059050"/>
            <a:ext cx="3728894" cy="1754326"/>
          </a:xfrm>
          <a:prstGeom prst="rect">
            <a:avLst/>
          </a:prstGeom>
          <a:noFill/>
          <a:ln>
            <a:solidFill>
              <a:srgbClr val="FF0000"/>
            </a:solidFill>
          </a:ln>
        </p:spPr>
        <p:txBody>
          <a:bodyPr wrap="square" rtlCol="0">
            <a:spAutoFit/>
          </a:bodyPr>
          <a:lstStyle/>
          <a:p>
            <a:pPr marL="176213" algn="l">
              <a:defRPr/>
            </a:pPr>
            <a:r>
              <a:rPr lang="tr-TR" sz="1800" b="0" dirty="0">
                <a:solidFill>
                  <a:prstClr val="white"/>
                </a:solidFill>
              </a:rPr>
              <a:t>Mekanik Tehlikelerinde önlemler</a:t>
            </a:r>
          </a:p>
          <a:p>
            <a:pPr marL="176213" algn="l">
              <a:defRPr/>
            </a:pPr>
            <a:r>
              <a:rPr lang="tr-TR" sz="1800" b="0" dirty="0">
                <a:solidFill>
                  <a:prstClr val="white"/>
                </a:solidFill>
              </a:rPr>
              <a:t>Elektrik tehlikelerinde önlemler</a:t>
            </a:r>
          </a:p>
          <a:p>
            <a:pPr marL="176213" lvl="0" algn="l">
              <a:defRPr/>
            </a:pPr>
            <a:r>
              <a:rPr lang="tr-TR" sz="1800" b="0" dirty="0">
                <a:solidFill>
                  <a:prstClr val="white"/>
                </a:solidFill>
              </a:rPr>
              <a:t>Patlayıcı ortamlar ve önlemleri</a:t>
            </a:r>
          </a:p>
          <a:p>
            <a:pPr marL="176213" algn="l">
              <a:defRPr/>
            </a:pPr>
            <a:r>
              <a:rPr lang="tr-TR" sz="1800" b="0" dirty="0">
                <a:solidFill>
                  <a:prstClr val="white"/>
                </a:solidFill>
              </a:rPr>
              <a:t>Endüstri kazaları ve önlemleri</a:t>
            </a:r>
          </a:p>
          <a:p>
            <a:pPr marL="176213" algn="l">
              <a:defRPr/>
            </a:pPr>
            <a:r>
              <a:rPr lang="tr-TR" sz="1800" b="0" dirty="0">
                <a:solidFill>
                  <a:prstClr val="white"/>
                </a:solidFill>
              </a:rPr>
              <a:t>Karayolu taşımacılığında önlemler</a:t>
            </a:r>
          </a:p>
          <a:p>
            <a:pPr marL="176213" algn="l">
              <a:defRPr/>
            </a:pPr>
            <a:r>
              <a:rPr lang="tr-TR" sz="1800" b="0" dirty="0">
                <a:solidFill>
                  <a:prstClr val="white"/>
                </a:solidFill>
              </a:rPr>
              <a:t>Lojistikte tehlikeler ve önlemler</a:t>
            </a:r>
          </a:p>
        </p:txBody>
      </p:sp>
    </p:spTree>
    <p:extLst>
      <p:ext uri="{BB962C8B-B14F-4D97-AF65-F5344CB8AC3E}">
        <p14:creationId xmlns:p14="http://schemas.microsoft.com/office/powerpoint/2010/main" val="3156089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 calcmode="lin" valueType="num">
                                      <p:cBhvr additive="base">
                                        <p:cTn id="19"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0">
                                            <p:txEl>
                                              <p:pRg st="1" end="1"/>
                                            </p:txEl>
                                          </p:spTgt>
                                        </p:tgtEl>
                                        <p:attrNameLst>
                                          <p:attrName>style.visibility</p:attrName>
                                        </p:attrNameLst>
                                      </p:cBhvr>
                                      <p:to>
                                        <p:strVal val="visible"/>
                                      </p:to>
                                    </p:set>
                                    <p:anim calcmode="lin" valueType="num">
                                      <p:cBhvr additive="base">
                                        <p:cTn id="24"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0">
                                            <p:txEl>
                                              <p:pRg st="2" end="2"/>
                                            </p:txEl>
                                          </p:spTgt>
                                        </p:tgtEl>
                                        <p:attrNameLst>
                                          <p:attrName>style.visibility</p:attrName>
                                        </p:attrNameLst>
                                      </p:cBhvr>
                                      <p:to>
                                        <p:strVal val="visible"/>
                                      </p:to>
                                    </p:set>
                                    <p:anim calcmode="lin" valueType="num">
                                      <p:cBhvr additive="base">
                                        <p:cTn id="29"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nodeType="afterEffect">
                                  <p:stCondLst>
                                    <p:cond delay="0"/>
                                  </p:stCondLst>
                                  <p:childTnLst>
                                    <p:set>
                                      <p:cBhvr>
                                        <p:cTn id="33" dur="1" fill="hold">
                                          <p:stCondLst>
                                            <p:cond delay="0"/>
                                          </p:stCondLst>
                                        </p:cTn>
                                        <p:tgtEl>
                                          <p:spTgt spid="30">
                                            <p:txEl>
                                              <p:pRg st="3" end="3"/>
                                            </p:txEl>
                                          </p:spTgt>
                                        </p:tgtEl>
                                        <p:attrNameLst>
                                          <p:attrName>style.visibility</p:attrName>
                                        </p:attrNameLst>
                                      </p:cBhvr>
                                      <p:to>
                                        <p:strVal val="visible"/>
                                      </p:to>
                                    </p:set>
                                    <p:anim calcmode="lin" valueType="num">
                                      <p:cBhvr additive="base">
                                        <p:cTn id="34"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0">
                                            <p:txEl>
                                              <p:pRg st="4" end="4"/>
                                            </p:txEl>
                                          </p:spTgt>
                                        </p:tgtEl>
                                        <p:attrNameLst>
                                          <p:attrName>style.visibility</p:attrName>
                                        </p:attrNameLst>
                                      </p:cBhvr>
                                      <p:to>
                                        <p:strVal val="visible"/>
                                      </p:to>
                                    </p:set>
                                    <p:anim calcmode="lin" valueType="num">
                                      <p:cBhvr additive="base">
                                        <p:cTn id="39"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
                                            <p:txEl>
                                              <p:pRg st="4" end="4"/>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500"/>
                            </p:stCondLst>
                            <p:childTnLst>
                              <p:par>
                                <p:cTn id="42" presetID="2" presetClass="entr" presetSubtype="4" fill="hold" nodeType="afterEffect">
                                  <p:stCondLst>
                                    <p:cond delay="0"/>
                                  </p:stCondLst>
                                  <p:childTnLst>
                                    <p:set>
                                      <p:cBhvr>
                                        <p:cTn id="43" dur="1" fill="hold">
                                          <p:stCondLst>
                                            <p:cond delay="0"/>
                                          </p:stCondLst>
                                        </p:cTn>
                                        <p:tgtEl>
                                          <p:spTgt spid="30">
                                            <p:txEl>
                                              <p:pRg st="5" end="5"/>
                                            </p:txEl>
                                          </p:spTgt>
                                        </p:tgtEl>
                                        <p:attrNameLst>
                                          <p:attrName>style.visibility</p:attrName>
                                        </p:attrNameLst>
                                      </p:cBhvr>
                                      <p:to>
                                        <p:strVal val="visible"/>
                                      </p:to>
                                    </p:set>
                                    <p:anim calcmode="lin" valueType="num">
                                      <p:cBhvr additive="base">
                                        <p:cTn id="44"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30">
                                            <p:txEl>
                                              <p:pRg st="6" end="6"/>
                                            </p:txEl>
                                          </p:spTgt>
                                        </p:tgtEl>
                                        <p:attrNameLst>
                                          <p:attrName>style.visibility</p:attrName>
                                        </p:attrNameLst>
                                      </p:cBhvr>
                                      <p:to>
                                        <p:strVal val="visible"/>
                                      </p:to>
                                    </p:set>
                                    <p:anim calcmode="lin" valueType="num">
                                      <p:cBhvr additive="base">
                                        <p:cTn id="49"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 calcmode="lin" valueType="num">
                                      <p:cBhvr additive="base">
                                        <p:cTn id="5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nodeType="afterEffect">
                                  <p:stCondLst>
                                    <p:cond delay="0"/>
                                  </p:stCondLst>
                                  <p:childTnLst>
                                    <p:set>
                                      <p:cBhvr>
                                        <p:cTn id="59" dur="1" fill="hold">
                                          <p:stCondLst>
                                            <p:cond delay="0"/>
                                          </p:stCondLst>
                                        </p:cTn>
                                        <p:tgtEl>
                                          <p:spTgt spid="33">
                                            <p:txEl>
                                              <p:pRg st="1" end="1"/>
                                            </p:txEl>
                                          </p:spTgt>
                                        </p:tgtEl>
                                        <p:attrNameLst>
                                          <p:attrName>style.visibility</p:attrName>
                                        </p:attrNameLst>
                                      </p:cBhvr>
                                      <p:to>
                                        <p:strVal val="visible"/>
                                      </p:to>
                                    </p:set>
                                    <p:anim calcmode="lin" valueType="num">
                                      <p:cBhvr additive="base">
                                        <p:cTn id="60"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4" fill="hold" nodeType="afterEffect">
                                  <p:stCondLst>
                                    <p:cond delay="0"/>
                                  </p:stCondLst>
                                  <p:childTnLst>
                                    <p:set>
                                      <p:cBhvr>
                                        <p:cTn id="64" dur="1" fill="hold">
                                          <p:stCondLst>
                                            <p:cond delay="0"/>
                                          </p:stCondLst>
                                        </p:cTn>
                                        <p:tgtEl>
                                          <p:spTgt spid="33">
                                            <p:txEl>
                                              <p:pRg st="2" end="2"/>
                                            </p:txEl>
                                          </p:spTgt>
                                        </p:tgtEl>
                                        <p:attrNameLst>
                                          <p:attrName>style.visibility</p:attrName>
                                        </p:attrNameLst>
                                      </p:cBhvr>
                                      <p:to>
                                        <p:strVal val="visible"/>
                                      </p:to>
                                    </p:set>
                                    <p:anim calcmode="lin" valueType="num">
                                      <p:cBhvr additive="base">
                                        <p:cTn id="65" dur="500" fill="hold"/>
                                        <p:tgtEl>
                                          <p:spTgt spid="33">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3">
                                            <p:txEl>
                                              <p:pRg st="2" end="2"/>
                                            </p:txEl>
                                          </p:spTgt>
                                        </p:tgtEl>
                                        <p:attrNameLst>
                                          <p:attrName>ppt_y</p:attrName>
                                        </p:attrNameLst>
                                      </p:cBhvr>
                                      <p:tavLst>
                                        <p:tav tm="0">
                                          <p:val>
                                            <p:strVal val="1+#ppt_h/2"/>
                                          </p:val>
                                        </p:tav>
                                        <p:tav tm="100000">
                                          <p:val>
                                            <p:strVal val="#ppt_y"/>
                                          </p:val>
                                        </p:tav>
                                      </p:tavLst>
                                    </p:anim>
                                  </p:childTnLst>
                                </p:cTn>
                              </p:par>
                            </p:childTnLst>
                          </p:cTn>
                        </p:par>
                        <p:par>
                          <p:cTn id="67" fill="hold">
                            <p:stCondLst>
                              <p:cond delay="1500"/>
                            </p:stCondLst>
                            <p:childTnLst>
                              <p:par>
                                <p:cTn id="68" presetID="2" presetClass="entr" presetSubtype="4" fill="hold" nodeType="afterEffect">
                                  <p:stCondLst>
                                    <p:cond delay="0"/>
                                  </p:stCondLst>
                                  <p:childTnLst>
                                    <p:set>
                                      <p:cBhvr>
                                        <p:cTn id="69" dur="1" fill="hold">
                                          <p:stCondLst>
                                            <p:cond delay="0"/>
                                          </p:stCondLst>
                                        </p:cTn>
                                        <p:tgtEl>
                                          <p:spTgt spid="33">
                                            <p:txEl>
                                              <p:pRg st="3" end="3"/>
                                            </p:txEl>
                                          </p:spTgt>
                                        </p:tgtEl>
                                        <p:attrNameLst>
                                          <p:attrName>style.visibility</p:attrName>
                                        </p:attrNameLst>
                                      </p:cBhvr>
                                      <p:to>
                                        <p:strVal val="visible"/>
                                      </p:to>
                                    </p:set>
                                    <p:anim calcmode="lin" valueType="num">
                                      <p:cBhvr additive="base">
                                        <p:cTn id="70" dur="500" fill="hold"/>
                                        <p:tgtEl>
                                          <p:spTgt spid="33">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3">
                                            <p:txEl>
                                              <p:pRg st="3" end="3"/>
                                            </p:txEl>
                                          </p:spTgt>
                                        </p:tgtEl>
                                        <p:attrNameLst>
                                          <p:attrName>ppt_y</p:attrName>
                                        </p:attrNameLst>
                                      </p:cBhvr>
                                      <p:tavLst>
                                        <p:tav tm="0">
                                          <p:val>
                                            <p:strVal val="1+#ppt_h/2"/>
                                          </p:val>
                                        </p:tav>
                                        <p:tav tm="100000">
                                          <p:val>
                                            <p:strVal val="#ppt_y"/>
                                          </p:val>
                                        </p:tav>
                                      </p:tavLst>
                                    </p:anim>
                                  </p:childTnLst>
                                </p:cTn>
                              </p:par>
                            </p:childTnLst>
                          </p:cTn>
                        </p:par>
                        <p:par>
                          <p:cTn id="72" fill="hold">
                            <p:stCondLst>
                              <p:cond delay="2000"/>
                            </p:stCondLst>
                            <p:childTnLst>
                              <p:par>
                                <p:cTn id="73" presetID="2" presetClass="entr" presetSubtype="4" fill="hold" nodeType="afterEffect">
                                  <p:stCondLst>
                                    <p:cond delay="0"/>
                                  </p:stCondLst>
                                  <p:childTnLst>
                                    <p:set>
                                      <p:cBhvr>
                                        <p:cTn id="74" dur="1" fill="hold">
                                          <p:stCondLst>
                                            <p:cond delay="0"/>
                                          </p:stCondLst>
                                        </p:cTn>
                                        <p:tgtEl>
                                          <p:spTgt spid="33">
                                            <p:txEl>
                                              <p:pRg st="4" end="4"/>
                                            </p:txEl>
                                          </p:spTgt>
                                        </p:tgtEl>
                                        <p:attrNameLst>
                                          <p:attrName>style.visibility</p:attrName>
                                        </p:attrNameLst>
                                      </p:cBhvr>
                                      <p:to>
                                        <p:strVal val="visible"/>
                                      </p:to>
                                    </p:set>
                                    <p:anim calcmode="lin" valueType="num">
                                      <p:cBhvr additive="base">
                                        <p:cTn id="75" dur="500" fill="hold"/>
                                        <p:tgtEl>
                                          <p:spTgt spid="33">
                                            <p:txEl>
                                              <p:pRg st="4" end="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3">
                                            <p:txEl>
                                              <p:pRg st="4" end="4"/>
                                            </p:txEl>
                                          </p:spTgt>
                                        </p:tgtEl>
                                        <p:attrNameLst>
                                          <p:attrName>ppt_y</p:attrName>
                                        </p:attrNameLst>
                                      </p:cBhvr>
                                      <p:tavLst>
                                        <p:tav tm="0">
                                          <p:val>
                                            <p:strVal val="1+#ppt_h/2"/>
                                          </p:val>
                                        </p:tav>
                                        <p:tav tm="100000">
                                          <p:val>
                                            <p:strVal val="#ppt_y"/>
                                          </p:val>
                                        </p:tav>
                                      </p:tavLst>
                                    </p:anim>
                                  </p:childTnLst>
                                </p:cTn>
                              </p:par>
                            </p:childTnLst>
                          </p:cTn>
                        </p:par>
                        <p:par>
                          <p:cTn id="77" fill="hold">
                            <p:stCondLst>
                              <p:cond delay="2500"/>
                            </p:stCondLst>
                            <p:childTnLst>
                              <p:par>
                                <p:cTn id="78" presetID="2" presetClass="entr" presetSubtype="4" fill="hold" nodeType="afterEffect">
                                  <p:stCondLst>
                                    <p:cond delay="0"/>
                                  </p:stCondLst>
                                  <p:childTnLst>
                                    <p:set>
                                      <p:cBhvr>
                                        <p:cTn id="79" dur="1" fill="hold">
                                          <p:stCondLst>
                                            <p:cond delay="0"/>
                                          </p:stCondLst>
                                        </p:cTn>
                                        <p:tgtEl>
                                          <p:spTgt spid="33">
                                            <p:txEl>
                                              <p:pRg st="5" end="5"/>
                                            </p:txEl>
                                          </p:spTgt>
                                        </p:tgtEl>
                                        <p:attrNameLst>
                                          <p:attrName>style.visibility</p:attrName>
                                        </p:attrNameLst>
                                      </p:cBhvr>
                                      <p:to>
                                        <p:strVal val="visible"/>
                                      </p:to>
                                    </p:set>
                                    <p:anim calcmode="lin" valueType="num">
                                      <p:cBhvr additive="base">
                                        <p:cTn id="80" dur="500" fill="hold"/>
                                        <p:tgtEl>
                                          <p:spTgt spid="33">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3">
                                            <p:txEl>
                                              <p:pRg st="0" end="0"/>
                                            </p:txEl>
                                          </p:spTgt>
                                        </p:tgtEl>
                                        <p:attrNameLst>
                                          <p:attrName>style.visibility</p:attrName>
                                        </p:attrNameLst>
                                      </p:cBhvr>
                                      <p:to>
                                        <p:strVal val="visible"/>
                                      </p:to>
                                    </p:set>
                                    <p:anim calcmode="lin" valueType="num">
                                      <p:cBhvr additive="base">
                                        <p:cTn id="8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88" fill="hold">
                            <p:stCondLst>
                              <p:cond delay="500"/>
                            </p:stCondLst>
                            <p:childTnLst>
                              <p:par>
                                <p:cTn id="89" presetID="2" presetClass="entr" presetSubtype="4" fill="hold" nodeType="afterEffect">
                                  <p:stCondLst>
                                    <p:cond delay="0"/>
                                  </p:stCondLst>
                                  <p:childTnLst>
                                    <p:set>
                                      <p:cBhvr>
                                        <p:cTn id="90" dur="1" fill="hold">
                                          <p:stCondLst>
                                            <p:cond delay="0"/>
                                          </p:stCondLst>
                                        </p:cTn>
                                        <p:tgtEl>
                                          <p:spTgt spid="13">
                                            <p:txEl>
                                              <p:pRg st="1" end="1"/>
                                            </p:txEl>
                                          </p:spTgt>
                                        </p:tgtEl>
                                        <p:attrNameLst>
                                          <p:attrName>style.visibility</p:attrName>
                                        </p:attrNameLst>
                                      </p:cBhvr>
                                      <p:to>
                                        <p:strVal val="visible"/>
                                      </p:to>
                                    </p:set>
                                    <p:anim calcmode="lin" valueType="num">
                                      <p:cBhvr additive="base">
                                        <p:cTn id="9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par>
                          <p:cTn id="93" fill="hold">
                            <p:stCondLst>
                              <p:cond delay="1000"/>
                            </p:stCondLst>
                            <p:childTnLst>
                              <p:par>
                                <p:cTn id="94" presetID="2" presetClass="entr" presetSubtype="4" fill="hold" nodeType="afterEffect">
                                  <p:stCondLst>
                                    <p:cond delay="0"/>
                                  </p:stCondLst>
                                  <p:childTnLst>
                                    <p:set>
                                      <p:cBhvr>
                                        <p:cTn id="95" dur="1" fill="hold">
                                          <p:stCondLst>
                                            <p:cond delay="0"/>
                                          </p:stCondLst>
                                        </p:cTn>
                                        <p:tgtEl>
                                          <p:spTgt spid="13">
                                            <p:txEl>
                                              <p:pRg st="2" end="2"/>
                                            </p:txEl>
                                          </p:spTgt>
                                        </p:tgtEl>
                                        <p:attrNameLst>
                                          <p:attrName>style.visibility</p:attrName>
                                        </p:attrNameLst>
                                      </p:cBhvr>
                                      <p:to>
                                        <p:strVal val="visible"/>
                                      </p:to>
                                    </p:set>
                                    <p:anim calcmode="lin" valueType="num">
                                      <p:cBhvr additive="base">
                                        <p:cTn id="96"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par>
                          <p:cTn id="98" fill="hold">
                            <p:stCondLst>
                              <p:cond delay="1500"/>
                            </p:stCondLst>
                            <p:childTnLst>
                              <p:par>
                                <p:cTn id="99" presetID="2" presetClass="entr" presetSubtype="4" fill="hold" nodeType="afterEffect">
                                  <p:stCondLst>
                                    <p:cond delay="0"/>
                                  </p:stCondLst>
                                  <p:childTnLst>
                                    <p:set>
                                      <p:cBhvr>
                                        <p:cTn id="100" dur="1" fill="hold">
                                          <p:stCondLst>
                                            <p:cond delay="0"/>
                                          </p:stCondLst>
                                        </p:cTn>
                                        <p:tgtEl>
                                          <p:spTgt spid="13">
                                            <p:txEl>
                                              <p:pRg st="3" end="3"/>
                                            </p:txEl>
                                          </p:spTgt>
                                        </p:tgtEl>
                                        <p:attrNameLst>
                                          <p:attrName>style.visibility</p:attrName>
                                        </p:attrNameLst>
                                      </p:cBhvr>
                                      <p:to>
                                        <p:strVal val="visible"/>
                                      </p:to>
                                    </p:set>
                                    <p:anim calcmode="lin" valueType="num">
                                      <p:cBhvr additive="base">
                                        <p:cTn id="10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par>
                          <p:cTn id="103" fill="hold">
                            <p:stCondLst>
                              <p:cond delay="2000"/>
                            </p:stCondLst>
                            <p:childTnLst>
                              <p:par>
                                <p:cTn id="104" presetID="2" presetClass="entr" presetSubtype="4" fill="hold" nodeType="afterEffect">
                                  <p:stCondLst>
                                    <p:cond delay="0"/>
                                  </p:stCondLst>
                                  <p:childTnLst>
                                    <p:set>
                                      <p:cBhvr>
                                        <p:cTn id="105" dur="1" fill="hold">
                                          <p:stCondLst>
                                            <p:cond delay="0"/>
                                          </p:stCondLst>
                                        </p:cTn>
                                        <p:tgtEl>
                                          <p:spTgt spid="13">
                                            <p:txEl>
                                              <p:pRg st="4" end="4"/>
                                            </p:txEl>
                                          </p:spTgt>
                                        </p:tgtEl>
                                        <p:attrNameLst>
                                          <p:attrName>style.visibility</p:attrName>
                                        </p:attrNameLst>
                                      </p:cBhvr>
                                      <p:to>
                                        <p:strVal val="visible"/>
                                      </p:to>
                                    </p:set>
                                    <p:anim calcmode="lin" valueType="num">
                                      <p:cBhvr additive="base">
                                        <p:cTn id="10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nodeType="afterEffect">
                                  <p:stCondLst>
                                    <p:cond delay="0"/>
                                  </p:stCondLst>
                                  <p:childTnLst>
                                    <p:set>
                                      <p:cBhvr>
                                        <p:cTn id="110" dur="1" fill="hold">
                                          <p:stCondLst>
                                            <p:cond delay="0"/>
                                          </p:stCondLst>
                                        </p:cTn>
                                        <p:tgtEl>
                                          <p:spTgt spid="13">
                                            <p:txEl>
                                              <p:pRg st="5" end="5"/>
                                            </p:txEl>
                                          </p:spTgt>
                                        </p:tgtEl>
                                        <p:attrNameLst>
                                          <p:attrName>style.visibility</p:attrName>
                                        </p:attrNameLst>
                                      </p:cBhvr>
                                      <p:to>
                                        <p:strVal val="visible"/>
                                      </p:to>
                                    </p:set>
                                    <p:anim calcmode="lin" valueType="num">
                                      <p:cBhvr additive="base">
                                        <p:cTn id="11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34">
                                            <p:txEl>
                                              <p:pRg st="0" end="0"/>
                                            </p:txEl>
                                          </p:spTgt>
                                        </p:tgtEl>
                                        <p:attrNameLst>
                                          <p:attrName>style.visibility</p:attrName>
                                        </p:attrNameLst>
                                      </p:cBhvr>
                                      <p:to>
                                        <p:strVal val="visible"/>
                                      </p:to>
                                    </p:set>
                                    <p:anim calcmode="lin" valueType="num">
                                      <p:cBhvr additive="base">
                                        <p:cTn id="117"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500"/>
                            </p:stCondLst>
                            <p:childTnLst>
                              <p:par>
                                <p:cTn id="120" presetID="2" presetClass="entr" presetSubtype="4" fill="hold" nodeType="afterEffect">
                                  <p:stCondLst>
                                    <p:cond delay="0"/>
                                  </p:stCondLst>
                                  <p:childTnLst>
                                    <p:set>
                                      <p:cBhvr>
                                        <p:cTn id="121" dur="1" fill="hold">
                                          <p:stCondLst>
                                            <p:cond delay="0"/>
                                          </p:stCondLst>
                                        </p:cTn>
                                        <p:tgtEl>
                                          <p:spTgt spid="34">
                                            <p:txEl>
                                              <p:pRg st="1" end="1"/>
                                            </p:txEl>
                                          </p:spTgt>
                                        </p:tgtEl>
                                        <p:attrNameLst>
                                          <p:attrName>style.visibility</p:attrName>
                                        </p:attrNameLst>
                                      </p:cBhvr>
                                      <p:to>
                                        <p:strVal val="visible"/>
                                      </p:to>
                                    </p:set>
                                    <p:anim calcmode="lin" valueType="num">
                                      <p:cBhvr additive="base">
                                        <p:cTn id="122"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par>
                          <p:cTn id="124" fill="hold">
                            <p:stCondLst>
                              <p:cond delay="1000"/>
                            </p:stCondLst>
                            <p:childTnLst>
                              <p:par>
                                <p:cTn id="125" presetID="2" presetClass="entr" presetSubtype="4" fill="hold" nodeType="afterEffect">
                                  <p:stCondLst>
                                    <p:cond delay="0"/>
                                  </p:stCondLst>
                                  <p:childTnLst>
                                    <p:set>
                                      <p:cBhvr>
                                        <p:cTn id="126" dur="1" fill="hold">
                                          <p:stCondLst>
                                            <p:cond delay="0"/>
                                          </p:stCondLst>
                                        </p:cTn>
                                        <p:tgtEl>
                                          <p:spTgt spid="34">
                                            <p:txEl>
                                              <p:pRg st="2" end="2"/>
                                            </p:txEl>
                                          </p:spTgt>
                                        </p:tgtEl>
                                        <p:attrNameLst>
                                          <p:attrName>style.visibility</p:attrName>
                                        </p:attrNameLst>
                                      </p:cBhvr>
                                      <p:to>
                                        <p:strVal val="visible"/>
                                      </p:to>
                                    </p:set>
                                    <p:anim calcmode="lin" valueType="num">
                                      <p:cBhvr additive="base">
                                        <p:cTn id="127"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1500"/>
                            </p:stCondLst>
                            <p:childTnLst>
                              <p:par>
                                <p:cTn id="130" presetID="2" presetClass="entr" presetSubtype="4" fill="hold" nodeType="afterEffect">
                                  <p:stCondLst>
                                    <p:cond delay="0"/>
                                  </p:stCondLst>
                                  <p:childTnLst>
                                    <p:set>
                                      <p:cBhvr>
                                        <p:cTn id="131" dur="1" fill="hold">
                                          <p:stCondLst>
                                            <p:cond delay="0"/>
                                          </p:stCondLst>
                                        </p:cTn>
                                        <p:tgtEl>
                                          <p:spTgt spid="34">
                                            <p:txEl>
                                              <p:pRg st="3" end="3"/>
                                            </p:txEl>
                                          </p:spTgt>
                                        </p:tgtEl>
                                        <p:attrNameLst>
                                          <p:attrName>style.visibility</p:attrName>
                                        </p:attrNameLst>
                                      </p:cBhvr>
                                      <p:to>
                                        <p:strVal val="visible"/>
                                      </p:to>
                                    </p:set>
                                    <p:anim calcmode="lin" valueType="num">
                                      <p:cBhvr additive="base">
                                        <p:cTn id="132"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par>
                          <p:cTn id="134" fill="hold">
                            <p:stCondLst>
                              <p:cond delay="2000"/>
                            </p:stCondLst>
                            <p:childTnLst>
                              <p:par>
                                <p:cTn id="135" presetID="2" presetClass="entr" presetSubtype="4" fill="hold" nodeType="afterEffect">
                                  <p:stCondLst>
                                    <p:cond delay="0"/>
                                  </p:stCondLst>
                                  <p:childTnLst>
                                    <p:set>
                                      <p:cBhvr>
                                        <p:cTn id="136" dur="1" fill="hold">
                                          <p:stCondLst>
                                            <p:cond delay="0"/>
                                          </p:stCondLst>
                                        </p:cTn>
                                        <p:tgtEl>
                                          <p:spTgt spid="34">
                                            <p:txEl>
                                              <p:pRg st="4" end="4"/>
                                            </p:txEl>
                                          </p:spTgt>
                                        </p:tgtEl>
                                        <p:attrNameLst>
                                          <p:attrName>style.visibility</p:attrName>
                                        </p:attrNameLst>
                                      </p:cBhvr>
                                      <p:to>
                                        <p:strVal val="visible"/>
                                      </p:to>
                                    </p:set>
                                    <p:anim calcmode="lin" valueType="num">
                                      <p:cBhvr additive="base">
                                        <p:cTn id="137"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138"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par>
                          <p:cTn id="139" fill="hold">
                            <p:stCondLst>
                              <p:cond delay="2500"/>
                            </p:stCondLst>
                            <p:childTnLst>
                              <p:par>
                                <p:cTn id="140" presetID="2" presetClass="entr" presetSubtype="4" fill="hold" nodeType="afterEffect">
                                  <p:stCondLst>
                                    <p:cond delay="0"/>
                                  </p:stCondLst>
                                  <p:childTnLst>
                                    <p:set>
                                      <p:cBhvr>
                                        <p:cTn id="141" dur="1" fill="hold">
                                          <p:stCondLst>
                                            <p:cond delay="0"/>
                                          </p:stCondLst>
                                        </p:cTn>
                                        <p:tgtEl>
                                          <p:spTgt spid="34">
                                            <p:txEl>
                                              <p:pRg st="5" end="5"/>
                                            </p:txEl>
                                          </p:spTgt>
                                        </p:tgtEl>
                                        <p:attrNameLst>
                                          <p:attrName>style.visibility</p:attrName>
                                        </p:attrNameLst>
                                      </p:cBhvr>
                                      <p:to>
                                        <p:strVal val="visible"/>
                                      </p:to>
                                    </p:set>
                                    <p:anim calcmode="lin" valueType="num">
                                      <p:cBhvr additive="base">
                                        <p:cTn id="142"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par>
                          <p:cTn id="144" fill="hold">
                            <p:stCondLst>
                              <p:cond delay="3000"/>
                            </p:stCondLst>
                            <p:childTnLst>
                              <p:par>
                                <p:cTn id="145" presetID="2" presetClass="entr" presetSubtype="4" fill="hold" nodeType="afterEffect">
                                  <p:stCondLst>
                                    <p:cond delay="0"/>
                                  </p:stCondLst>
                                  <p:childTnLst>
                                    <p:set>
                                      <p:cBhvr>
                                        <p:cTn id="146" dur="1" fill="hold">
                                          <p:stCondLst>
                                            <p:cond delay="0"/>
                                          </p:stCondLst>
                                        </p:cTn>
                                        <p:tgtEl>
                                          <p:spTgt spid="34">
                                            <p:txEl>
                                              <p:pRg st="6" end="6"/>
                                            </p:txEl>
                                          </p:spTgt>
                                        </p:tgtEl>
                                        <p:attrNameLst>
                                          <p:attrName>style.visibility</p:attrName>
                                        </p:attrNameLst>
                                      </p:cBhvr>
                                      <p:to>
                                        <p:strVal val="visible"/>
                                      </p:to>
                                    </p:set>
                                    <p:anim calcmode="lin" valueType="num">
                                      <p:cBhvr additive="base">
                                        <p:cTn id="147"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34">
                                            <p:txEl>
                                              <p:pRg st="6" end="6"/>
                                            </p:txEl>
                                          </p:spTgt>
                                        </p:tgtEl>
                                        <p:attrNameLst>
                                          <p:attrName>ppt_y</p:attrName>
                                        </p:attrNameLst>
                                      </p:cBhvr>
                                      <p:tavLst>
                                        <p:tav tm="0">
                                          <p:val>
                                            <p:strVal val="1+#ppt_h/2"/>
                                          </p:val>
                                        </p:tav>
                                        <p:tav tm="100000">
                                          <p:val>
                                            <p:strVal val="#ppt_y"/>
                                          </p:val>
                                        </p:tav>
                                      </p:tavLst>
                                    </p:anim>
                                  </p:childTnLst>
                                </p:cTn>
                              </p:par>
                            </p:childTnLst>
                          </p:cTn>
                        </p:par>
                        <p:par>
                          <p:cTn id="149" fill="hold">
                            <p:stCondLst>
                              <p:cond delay="3500"/>
                            </p:stCondLst>
                            <p:childTnLst>
                              <p:par>
                                <p:cTn id="150" presetID="2" presetClass="entr" presetSubtype="4" fill="hold" nodeType="afterEffect">
                                  <p:stCondLst>
                                    <p:cond delay="0"/>
                                  </p:stCondLst>
                                  <p:childTnLst>
                                    <p:set>
                                      <p:cBhvr>
                                        <p:cTn id="151" dur="1" fill="hold">
                                          <p:stCondLst>
                                            <p:cond delay="0"/>
                                          </p:stCondLst>
                                        </p:cTn>
                                        <p:tgtEl>
                                          <p:spTgt spid="34">
                                            <p:txEl>
                                              <p:pRg st="7" end="7"/>
                                            </p:txEl>
                                          </p:spTgt>
                                        </p:tgtEl>
                                        <p:attrNameLst>
                                          <p:attrName>style.visibility</p:attrName>
                                        </p:attrNameLst>
                                      </p:cBhvr>
                                      <p:to>
                                        <p:strVal val="visible"/>
                                      </p:to>
                                    </p:set>
                                    <p:anim calcmode="lin" valueType="num">
                                      <p:cBhvr additive="base">
                                        <p:cTn id="152"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38">
                                            <p:txEl>
                                              <p:pRg st="0" end="0"/>
                                            </p:txEl>
                                          </p:spTgt>
                                        </p:tgtEl>
                                        <p:attrNameLst>
                                          <p:attrName>style.visibility</p:attrName>
                                        </p:attrNameLst>
                                      </p:cBhvr>
                                      <p:to>
                                        <p:strVal val="visible"/>
                                      </p:to>
                                    </p:set>
                                    <p:anim calcmode="lin" valueType="num">
                                      <p:cBhvr additive="base">
                                        <p:cTn id="15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160" fill="hold">
                            <p:stCondLst>
                              <p:cond delay="500"/>
                            </p:stCondLst>
                            <p:childTnLst>
                              <p:par>
                                <p:cTn id="161" presetID="2" presetClass="entr" presetSubtype="4" fill="hold" nodeType="afterEffect">
                                  <p:stCondLst>
                                    <p:cond delay="0"/>
                                  </p:stCondLst>
                                  <p:childTnLst>
                                    <p:set>
                                      <p:cBhvr>
                                        <p:cTn id="162" dur="1" fill="hold">
                                          <p:stCondLst>
                                            <p:cond delay="0"/>
                                          </p:stCondLst>
                                        </p:cTn>
                                        <p:tgtEl>
                                          <p:spTgt spid="38">
                                            <p:txEl>
                                              <p:pRg st="1" end="1"/>
                                            </p:txEl>
                                          </p:spTgt>
                                        </p:tgtEl>
                                        <p:attrNameLst>
                                          <p:attrName>style.visibility</p:attrName>
                                        </p:attrNameLst>
                                      </p:cBhvr>
                                      <p:to>
                                        <p:strVal val="visible"/>
                                      </p:to>
                                    </p:set>
                                    <p:anim calcmode="lin" valueType="num">
                                      <p:cBhvr additive="base">
                                        <p:cTn id="163" dur="5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par>
                          <p:cTn id="165" fill="hold">
                            <p:stCondLst>
                              <p:cond delay="1000"/>
                            </p:stCondLst>
                            <p:childTnLst>
                              <p:par>
                                <p:cTn id="166" presetID="2" presetClass="entr" presetSubtype="4" fill="hold" nodeType="afterEffect">
                                  <p:stCondLst>
                                    <p:cond delay="0"/>
                                  </p:stCondLst>
                                  <p:childTnLst>
                                    <p:set>
                                      <p:cBhvr>
                                        <p:cTn id="167" dur="1" fill="hold">
                                          <p:stCondLst>
                                            <p:cond delay="0"/>
                                          </p:stCondLst>
                                        </p:cTn>
                                        <p:tgtEl>
                                          <p:spTgt spid="38">
                                            <p:txEl>
                                              <p:pRg st="2" end="2"/>
                                            </p:txEl>
                                          </p:spTgt>
                                        </p:tgtEl>
                                        <p:attrNameLst>
                                          <p:attrName>style.visibility</p:attrName>
                                        </p:attrNameLst>
                                      </p:cBhvr>
                                      <p:to>
                                        <p:strVal val="visible"/>
                                      </p:to>
                                    </p:set>
                                    <p:anim calcmode="lin" valueType="num">
                                      <p:cBhvr additive="base">
                                        <p:cTn id="168"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par>
                          <p:cTn id="170" fill="hold">
                            <p:stCondLst>
                              <p:cond delay="1500"/>
                            </p:stCondLst>
                            <p:childTnLst>
                              <p:par>
                                <p:cTn id="171" presetID="2" presetClass="entr" presetSubtype="4" fill="hold" nodeType="afterEffect">
                                  <p:stCondLst>
                                    <p:cond delay="0"/>
                                  </p:stCondLst>
                                  <p:childTnLst>
                                    <p:set>
                                      <p:cBhvr>
                                        <p:cTn id="172" dur="1" fill="hold">
                                          <p:stCondLst>
                                            <p:cond delay="0"/>
                                          </p:stCondLst>
                                        </p:cTn>
                                        <p:tgtEl>
                                          <p:spTgt spid="38">
                                            <p:txEl>
                                              <p:pRg st="3" end="3"/>
                                            </p:txEl>
                                          </p:spTgt>
                                        </p:tgtEl>
                                        <p:attrNameLst>
                                          <p:attrName>style.visibility</p:attrName>
                                        </p:attrNameLst>
                                      </p:cBhvr>
                                      <p:to>
                                        <p:strVal val="visible"/>
                                      </p:to>
                                    </p:set>
                                    <p:anim calcmode="lin" valueType="num">
                                      <p:cBhvr additive="base">
                                        <p:cTn id="173"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174"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4" fill="hold" nodeType="clickEffect">
                                  <p:stCondLst>
                                    <p:cond delay="0"/>
                                  </p:stCondLst>
                                  <p:childTnLst>
                                    <p:set>
                                      <p:cBhvr>
                                        <p:cTn id="178" dur="1" fill="hold">
                                          <p:stCondLst>
                                            <p:cond delay="0"/>
                                          </p:stCondLst>
                                        </p:cTn>
                                        <p:tgtEl>
                                          <p:spTgt spid="10">
                                            <p:txEl>
                                              <p:pRg st="0" end="0"/>
                                            </p:txEl>
                                          </p:spTgt>
                                        </p:tgtEl>
                                        <p:attrNameLst>
                                          <p:attrName>style.visibility</p:attrName>
                                        </p:attrNameLst>
                                      </p:cBhvr>
                                      <p:to>
                                        <p:strVal val="visible"/>
                                      </p:to>
                                    </p:set>
                                    <p:anim calcmode="lin" valueType="num">
                                      <p:cBhvr additive="base">
                                        <p:cTn id="17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10">
                                            <p:txEl>
                                              <p:pRg st="1" end="1"/>
                                            </p:txEl>
                                          </p:spTgt>
                                        </p:tgtEl>
                                        <p:attrNameLst>
                                          <p:attrName>style.visibility</p:attrName>
                                        </p:attrNameLst>
                                      </p:cBhvr>
                                      <p:to>
                                        <p:strVal val="visible"/>
                                      </p:to>
                                    </p:set>
                                    <p:anim calcmode="lin" valueType="num">
                                      <p:cBhvr additive="base">
                                        <p:cTn id="18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0">
                                            <p:txEl>
                                              <p:pRg st="2" end="2"/>
                                            </p:txEl>
                                          </p:spTgt>
                                        </p:tgtEl>
                                        <p:attrNameLst>
                                          <p:attrName>style.visibility</p:attrName>
                                        </p:attrNameLst>
                                      </p:cBhvr>
                                      <p:to>
                                        <p:strVal val="visible"/>
                                      </p:to>
                                    </p:set>
                                    <p:anim calcmode="lin" valueType="num">
                                      <p:cBhvr additive="base">
                                        <p:cTn id="18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9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0">
                                            <p:txEl>
                                              <p:pRg st="4" end="4"/>
                                            </p:txEl>
                                          </p:spTgt>
                                        </p:tgtEl>
                                        <p:attrNameLst>
                                          <p:attrName>style.visibility</p:attrName>
                                        </p:attrNameLst>
                                      </p:cBhvr>
                                      <p:to>
                                        <p:strVal val="visible"/>
                                      </p:to>
                                    </p:set>
                                    <p:anim calcmode="lin" valueType="num">
                                      <p:cBhvr additive="base">
                                        <p:cTn id="19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19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par>
                          <p:cTn id="197" fill="hold">
                            <p:stCondLst>
                              <p:cond delay="500"/>
                            </p:stCondLst>
                            <p:childTnLst>
                              <p:par>
                                <p:cTn id="198" presetID="2" presetClass="entr" presetSubtype="4" fill="hold" nodeType="afterEffect">
                                  <p:stCondLst>
                                    <p:cond delay="0"/>
                                  </p:stCondLst>
                                  <p:childTnLst>
                                    <p:set>
                                      <p:cBhvr>
                                        <p:cTn id="199" dur="1" fill="hold">
                                          <p:stCondLst>
                                            <p:cond delay="0"/>
                                          </p:stCondLst>
                                        </p:cTn>
                                        <p:tgtEl>
                                          <p:spTgt spid="10">
                                            <p:txEl>
                                              <p:pRg st="5" end="5"/>
                                            </p:txEl>
                                          </p:spTgt>
                                        </p:tgtEl>
                                        <p:attrNameLst>
                                          <p:attrName>style.visibility</p:attrName>
                                        </p:attrNameLst>
                                      </p:cBhvr>
                                      <p:to>
                                        <p:strVal val="visible"/>
                                      </p:to>
                                    </p:set>
                                    <p:anim calcmode="lin" valueType="num">
                                      <p:cBhvr additive="base">
                                        <p:cTn id="200"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01"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par>
                          <p:cTn id="202" fill="hold">
                            <p:stCondLst>
                              <p:cond delay="1000"/>
                            </p:stCondLst>
                            <p:childTnLst>
                              <p:par>
                                <p:cTn id="203" presetID="2" presetClass="entr" presetSubtype="4" fill="hold" nodeType="afterEffect">
                                  <p:stCondLst>
                                    <p:cond delay="0"/>
                                  </p:stCondLst>
                                  <p:childTnLst>
                                    <p:set>
                                      <p:cBhvr>
                                        <p:cTn id="204" dur="1" fill="hold">
                                          <p:stCondLst>
                                            <p:cond delay="0"/>
                                          </p:stCondLst>
                                        </p:cTn>
                                        <p:tgtEl>
                                          <p:spTgt spid="10">
                                            <p:txEl>
                                              <p:pRg st="6" end="6"/>
                                            </p:txEl>
                                          </p:spTgt>
                                        </p:tgtEl>
                                        <p:attrNameLst>
                                          <p:attrName>style.visibility</p:attrName>
                                        </p:attrNameLst>
                                      </p:cBhvr>
                                      <p:to>
                                        <p:strVal val="visible"/>
                                      </p:to>
                                    </p:set>
                                    <p:anim calcmode="lin" valueType="num">
                                      <p:cBhvr additive="base">
                                        <p:cTn id="205"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a:xfrm>
            <a:off x="8179230" y="6039013"/>
            <a:ext cx="541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1816FA-CF00-4D36-84BF-6EA96B9112DC}" type="slidenum">
              <a:rPr kumimoji="0" lang="tr-TR" sz="750" b="1" i="0" u="none" strike="noStrike" kern="1200" cap="none" spc="0" normalizeH="0" baseline="0" noProof="0" smtClean="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tr-TR" sz="750" b="1" i="0" u="none" strike="noStrike" kern="1200" cap="none" spc="0" normalizeH="0" baseline="0" noProof="0">
              <a:ln>
                <a:noFill/>
              </a:ln>
              <a:solidFill>
                <a:srgbClr val="FFFFFF"/>
              </a:solidFill>
              <a:effectLst>
                <a:outerShdw blurRad="50800" dist="38100" dir="2700000" algn="tl" rotWithShape="0">
                  <a:prstClr val="black">
                    <a:alpha val="43000"/>
                  </a:prstClr>
                </a:outerShdw>
              </a:effectLst>
              <a:uLnTx/>
              <a:uFillTx/>
              <a:latin typeface="Times New Roman" pitchFamily="18" charset="0"/>
              <a:ea typeface="+mn-ea"/>
              <a:cs typeface="+mn-cs"/>
            </a:endParaRPr>
          </a:p>
        </p:txBody>
      </p:sp>
      <p:sp>
        <p:nvSpPr>
          <p:cNvPr id="5" name="Metin kutusu 4">
            <a:extLst>
              <a:ext uri="{FF2B5EF4-FFF2-40B4-BE49-F238E27FC236}">
                <a16:creationId xmlns:a16="http://schemas.microsoft.com/office/drawing/2014/main" id="{C33B1220-C66B-4614-BD9B-377AD118D925}"/>
              </a:ext>
            </a:extLst>
          </p:cNvPr>
          <p:cNvSpPr txBox="1"/>
          <p:nvPr/>
        </p:nvSpPr>
        <p:spPr>
          <a:xfrm>
            <a:off x="692440" y="1389483"/>
            <a:ext cx="8028390" cy="4401205"/>
          </a:xfrm>
          <a:prstGeom prst="rect">
            <a:avLst/>
          </a:prstGeom>
          <a:noFill/>
        </p:spPr>
        <p:txBody>
          <a:bodyPr wrap="square" rtlCol="0">
            <a:spAutoFit/>
          </a:bodyPr>
          <a:lstStyle/>
          <a:p>
            <a:pPr marL="0" marR="0" lvl="0" indent="0" algn="ctr" defTabSz="914400" rtl="0" eaLnBrk="1" fontAlgn="base" latinLnBrk="0" hangingPunct="1">
              <a:lnSpc>
                <a:spcPct val="150000"/>
              </a:lnSpc>
              <a:spcBef>
                <a:spcPts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İGU</a:t>
            </a:r>
          </a:p>
          <a:p>
            <a:pPr marL="0" marR="0" lvl="0" indent="0" algn="ctr" defTabSz="914400" rtl="0" eaLnBrk="1" fontAlgn="base" latinLnBrk="0" hangingPunct="1">
              <a:lnSpc>
                <a:spcPct val="150000"/>
              </a:lnSpc>
              <a:spcBef>
                <a:spcPts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İŞ GÜVENLİĞİNİ SAĞLAYAN </a:t>
            </a:r>
          </a:p>
          <a:p>
            <a:pPr marL="0" marR="0" lvl="0" indent="0" algn="ctr" defTabSz="914400" rtl="0" eaLnBrk="1" fontAlgn="base" latinLnBrk="0" hangingPunct="1">
              <a:lnSpc>
                <a:spcPct val="150000"/>
              </a:lnSpc>
              <a:spcBef>
                <a:spcPts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KONTROL ve DENETİMİNİ YAPAN</a:t>
            </a:r>
          </a:p>
          <a:p>
            <a:pPr marL="0" marR="0" lvl="0" indent="0" algn="ctr" defTabSz="914400" rtl="0" eaLnBrk="1" fontAlgn="base" latinLnBrk="0" hangingPunct="1">
              <a:lnSpc>
                <a:spcPct val="150000"/>
              </a:lnSpc>
              <a:spcBef>
                <a:spcPts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BUNUN İÇİN SİSTEMİNİ KURAN  </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rPr>
              <a:t>YETKİLİ OLMALI</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tr-TR" sz="2800" dirty="0">
              <a:solidFill>
                <a:srgbClr val="FFFF00"/>
              </a:solidFill>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tr-TR" sz="2800" b="1"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20700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1_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3.xml><?xml version="1.0" encoding="utf-8"?>
<a:theme xmlns:a="http://schemas.openxmlformats.org/drawingml/2006/main" name="9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3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28961</TotalTime>
  <Words>3392</Words>
  <Application>Microsoft Office PowerPoint</Application>
  <PresentationFormat>Ekran Gösterisi (4:3)</PresentationFormat>
  <Paragraphs>788</Paragraphs>
  <Slides>76</Slides>
  <Notes>30</Notes>
  <HiddenSlides>0</HiddenSlides>
  <MMClips>1</MMClips>
  <ScaleCrop>false</ScaleCrop>
  <HeadingPairs>
    <vt:vector size="8" baseType="variant">
      <vt:variant>
        <vt:lpstr>Kullanılan Yazı Tipleri</vt:lpstr>
      </vt:variant>
      <vt:variant>
        <vt:i4>11</vt:i4>
      </vt:variant>
      <vt:variant>
        <vt:lpstr>Tema</vt:lpstr>
      </vt:variant>
      <vt:variant>
        <vt:i4>6</vt:i4>
      </vt:variant>
      <vt:variant>
        <vt:lpstr>Eklenmiş OLE Hizmet Programları</vt:lpstr>
      </vt:variant>
      <vt:variant>
        <vt:i4>1</vt:i4>
      </vt:variant>
      <vt:variant>
        <vt:lpstr>Slayt Başlıkları</vt:lpstr>
      </vt:variant>
      <vt:variant>
        <vt:i4>76</vt:i4>
      </vt:variant>
    </vt:vector>
  </HeadingPairs>
  <TitlesOfParts>
    <vt:vector size="94" baseType="lpstr">
      <vt:lpstr>Arial</vt:lpstr>
      <vt:lpstr>Calibri</vt:lpstr>
      <vt:lpstr>Calisto MT</vt:lpstr>
      <vt:lpstr>Cambria Math</vt:lpstr>
      <vt:lpstr>Comic Sans MS</vt:lpstr>
      <vt:lpstr>Lucida Sans Unicode</vt:lpstr>
      <vt:lpstr>Tahoma</vt:lpstr>
      <vt:lpstr>Times New Roman</vt:lpstr>
      <vt:lpstr>Verdana</vt:lpstr>
      <vt:lpstr>Wingdings</vt:lpstr>
      <vt:lpstr>Wingdings 2</vt:lpstr>
      <vt:lpstr>Kurşun Rengi</vt:lpstr>
      <vt:lpstr>1_Kurşun Rengi</vt:lpstr>
      <vt:lpstr>9_Shimmer</vt:lpstr>
      <vt:lpstr>Shimmer</vt:lpstr>
      <vt:lpstr>3_Ofis Teması</vt:lpstr>
      <vt:lpstr>1_Shimmer</vt:lpstr>
      <vt:lpstr>Bit Eşlem Resmi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dc:creator>
  <cp:lastModifiedBy>Nurdoğan İnci</cp:lastModifiedBy>
  <cp:revision>1535</cp:revision>
  <cp:lastPrinted>2013-09-10T08:24:19Z</cp:lastPrinted>
  <dcterms:created xsi:type="dcterms:W3CDTF">2007-03-31T15:55:48Z</dcterms:created>
  <dcterms:modified xsi:type="dcterms:W3CDTF">2024-02-09T11:47:27Z</dcterms:modified>
</cp:coreProperties>
</file>