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"/>
  </p:sldMasterIdLst>
  <p:notesMasterIdLst>
    <p:notesMasterId r:id="rId43"/>
  </p:notesMasterIdLst>
  <p:handoutMasterIdLst>
    <p:handoutMasterId r:id="rId44"/>
  </p:handoutMasterIdLst>
  <p:sldIdLst>
    <p:sldId id="682" r:id="rId2"/>
    <p:sldId id="1046" r:id="rId3"/>
    <p:sldId id="1056" r:id="rId4"/>
    <p:sldId id="1068" r:id="rId5"/>
    <p:sldId id="987" r:id="rId6"/>
    <p:sldId id="1066" r:id="rId7"/>
    <p:sldId id="959" r:id="rId8"/>
    <p:sldId id="888" r:id="rId9"/>
    <p:sldId id="990" r:id="rId10"/>
    <p:sldId id="1062" r:id="rId11"/>
    <p:sldId id="1063" r:id="rId12"/>
    <p:sldId id="995" r:id="rId13"/>
    <p:sldId id="993" r:id="rId14"/>
    <p:sldId id="1021" r:id="rId15"/>
    <p:sldId id="1057" r:id="rId16"/>
    <p:sldId id="879" r:id="rId17"/>
    <p:sldId id="869" r:id="rId18"/>
    <p:sldId id="1043" r:id="rId19"/>
    <p:sldId id="1059" r:id="rId20"/>
    <p:sldId id="1060" r:id="rId21"/>
    <p:sldId id="1069" r:id="rId22"/>
    <p:sldId id="1064" r:id="rId23"/>
    <p:sldId id="1024" r:id="rId24"/>
    <p:sldId id="996" r:id="rId25"/>
    <p:sldId id="997" r:id="rId26"/>
    <p:sldId id="1023" r:id="rId27"/>
    <p:sldId id="1025" r:id="rId28"/>
    <p:sldId id="970" r:id="rId29"/>
    <p:sldId id="972" r:id="rId30"/>
    <p:sldId id="881" r:id="rId31"/>
    <p:sldId id="741" r:id="rId32"/>
    <p:sldId id="1067" r:id="rId33"/>
    <p:sldId id="759" r:id="rId34"/>
    <p:sldId id="1029" r:id="rId35"/>
    <p:sldId id="1028" r:id="rId36"/>
    <p:sldId id="738" r:id="rId37"/>
    <p:sldId id="743" r:id="rId38"/>
    <p:sldId id="742" r:id="rId39"/>
    <p:sldId id="983" r:id="rId40"/>
    <p:sldId id="813" r:id="rId41"/>
    <p:sldId id="1051" r:id="rId42"/>
  </p:sldIdLst>
  <p:sldSz cx="9144000" cy="6858000" type="screen4x3"/>
  <p:notesSz cx="6858000" cy="9144000"/>
  <p:defaultTextStyle>
    <a:defPPr>
      <a:defRPr lang="tr-TR"/>
    </a:defPPr>
    <a:lvl1pPr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99CC"/>
    <a:srgbClr val="000066"/>
    <a:srgbClr val="FF0000"/>
    <a:srgbClr val="008000"/>
    <a:srgbClr val="FF5050"/>
    <a:srgbClr val="990033"/>
    <a:srgbClr val="0033CC"/>
    <a:srgbClr val="9966FF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3" autoAdjust="0"/>
    <p:restoredTop sz="94637" autoAdjust="0"/>
  </p:normalViewPr>
  <p:slideViewPr>
    <p:cSldViewPr>
      <p:cViewPr varScale="1">
        <p:scale>
          <a:sx n="69" d="100"/>
          <a:sy n="69" d="100"/>
        </p:scale>
        <p:origin x="46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86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urdoğan İnci" userId="98830a3929a83239" providerId="LiveId" clId="{77EC7DF2-4539-4824-B73F-FCE94C6D3B98}"/>
    <pc:docChg chg="modSld">
      <pc:chgData name="Nurdoğan İnci" userId="98830a3929a83239" providerId="LiveId" clId="{77EC7DF2-4539-4824-B73F-FCE94C6D3B98}" dt="2024-02-10T08:32:59.631" v="23"/>
      <pc:docMkLst>
        <pc:docMk/>
      </pc:docMkLst>
      <pc:sldChg chg="modAnim">
        <pc:chgData name="Nurdoğan İnci" userId="98830a3929a83239" providerId="LiveId" clId="{77EC7DF2-4539-4824-B73F-FCE94C6D3B98}" dt="2024-02-10T08:27:13.967" v="0"/>
        <pc:sldMkLst>
          <pc:docMk/>
          <pc:sldMk cId="0" sldId="1021"/>
        </pc:sldMkLst>
      </pc:sldChg>
      <pc:sldChg chg="modSp mod modAnim">
        <pc:chgData name="Nurdoğan İnci" userId="98830a3929a83239" providerId="LiveId" clId="{77EC7DF2-4539-4824-B73F-FCE94C6D3B98}" dt="2024-02-10T08:32:59.631" v="23"/>
        <pc:sldMkLst>
          <pc:docMk/>
          <pc:sldMk cId="0" sldId="1028"/>
        </pc:sldMkLst>
        <pc:spChg chg="mod">
          <ac:chgData name="Nurdoğan İnci" userId="98830a3929a83239" providerId="LiveId" clId="{77EC7DF2-4539-4824-B73F-FCE94C6D3B98}" dt="2024-02-10T08:32:57.039" v="22" actId="1076"/>
          <ac:spMkLst>
            <pc:docMk/>
            <pc:sldMk cId="0" sldId="1028"/>
            <ac:spMk id="4" creationId="{E2833EE3-2EA3-4960-9087-1EBC2AD986C0}"/>
          </ac:spMkLst>
        </pc:spChg>
      </pc:sldChg>
      <pc:sldChg chg="modAnim">
        <pc:chgData name="Nurdoğan İnci" userId="98830a3929a83239" providerId="LiveId" clId="{77EC7DF2-4539-4824-B73F-FCE94C6D3B98}" dt="2024-02-10T08:32:43.331" v="21"/>
        <pc:sldMkLst>
          <pc:docMk/>
          <pc:sldMk cId="0" sldId="1029"/>
        </pc:sldMkLst>
      </pc:sldChg>
      <pc:sldChg chg="modAnim">
        <pc:chgData name="Nurdoğan İnci" userId="98830a3929a83239" providerId="LiveId" clId="{77EC7DF2-4539-4824-B73F-FCE94C6D3B98}" dt="2024-02-10T08:28:10.225" v="1"/>
        <pc:sldMkLst>
          <pc:docMk/>
          <pc:sldMk cId="2244949052" sldId="1043"/>
        </pc:sldMkLst>
      </pc:sldChg>
      <pc:sldChg chg="modAnim">
        <pc:chgData name="Nurdoğan İnci" userId="98830a3929a83239" providerId="LiveId" clId="{77EC7DF2-4539-4824-B73F-FCE94C6D3B98}" dt="2024-02-10T08:28:23.013" v="2"/>
        <pc:sldMkLst>
          <pc:docMk/>
          <pc:sldMk cId="2657746621" sldId="1059"/>
        </pc:sldMkLst>
      </pc:sldChg>
      <pc:sldChg chg="modAnim">
        <pc:chgData name="Nurdoğan İnci" userId="98830a3929a83239" providerId="LiveId" clId="{77EC7DF2-4539-4824-B73F-FCE94C6D3B98}" dt="2024-02-10T08:28:33.791" v="3"/>
        <pc:sldMkLst>
          <pc:docMk/>
          <pc:sldMk cId="1506498224" sldId="1060"/>
        </pc:sldMkLst>
      </pc:sldChg>
      <pc:sldChg chg="addSp modSp mod modAnim">
        <pc:chgData name="Nurdoğan İnci" userId="98830a3929a83239" providerId="LiveId" clId="{77EC7DF2-4539-4824-B73F-FCE94C6D3B98}" dt="2024-02-10T08:29:53.015" v="8"/>
        <pc:sldMkLst>
          <pc:docMk/>
          <pc:sldMk cId="1700110452" sldId="1064"/>
        </pc:sldMkLst>
        <pc:spChg chg="add mod">
          <ac:chgData name="Nurdoğan İnci" userId="98830a3929a83239" providerId="LiveId" clId="{77EC7DF2-4539-4824-B73F-FCE94C6D3B98}" dt="2024-02-10T08:29:44.122" v="7" actId="207"/>
          <ac:spMkLst>
            <pc:docMk/>
            <pc:sldMk cId="1700110452" sldId="1064"/>
            <ac:spMk id="3" creationId="{31719FCC-4A07-D364-4F01-465D01525087}"/>
          </ac:spMkLst>
        </pc:spChg>
      </pc:sldChg>
      <pc:sldChg chg="addSp modSp mod modAnim">
        <pc:chgData name="Nurdoğan İnci" userId="98830a3929a83239" providerId="LiveId" clId="{77EC7DF2-4539-4824-B73F-FCE94C6D3B98}" dt="2024-02-10T08:31:56.668" v="20"/>
        <pc:sldMkLst>
          <pc:docMk/>
          <pc:sldMk cId="2196807998" sldId="1067"/>
        </pc:sldMkLst>
        <pc:spChg chg="add mod">
          <ac:chgData name="Nurdoğan İnci" userId="98830a3929a83239" providerId="LiveId" clId="{77EC7DF2-4539-4824-B73F-FCE94C6D3B98}" dt="2024-02-10T08:31:28.988" v="16" actId="113"/>
          <ac:spMkLst>
            <pc:docMk/>
            <pc:sldMk cId="2196807998" sldId="1067"/>
            <ac:spMk id="2" creationId="{FED74464-61F3-28DB-4BE1-1EA9DC26DA8A}"/>
          </ac:spMkLst>
        </pc:spChg>
        <pc:spChg chg="mod">
          <ac:chgData name="Nurdoğan İnci" userId="98830a3929a83239" providerId="LiveId" clId="{77EC7DF2-4539-4824-B73F-FCE94C6D3B98}" dt="2024-02-10T08:31:38.161" v="18" actId="6549"/>
          <ac:spMkLst>
            <pc:docMk/>
            <pc:sldMk cId="2196807998" sldId="1067"/>
            <ac:spMk id="364547" creationId="{00000000-0000-0000-0000-000000000000}"/>
          </ac:spMkLst>
        </pc:spChg>
      </pc:sldChg>
      <pc:sldChg chg="modAnim">
        <pc:chgData name="Nurdoğan İnci" userId="98830a3929a83239" providerId="LiveId" clId="{77EC7DF2-4539-4824-B73F-FCE94C6D3B98}" dt="2024-02-10T08:28:41.496" v="4"/>
        <pc:sldMkLst>
          <pc:docMk/>
          <pc:sldMk cId="2379163279" sldId="106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106DC90-6325-41E5-BEA7-8C894C317AC1}" type="datetimeFigureOut">
              <a:rPr lang="tr-TR"/>
              <a:pPr>
                <a:defRPr/>
              </a:pPr>
              <a:t>10.02.2024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6C5C259-E67D-4922-9702-74FC77D54FF4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/>
              <a:t>Click to edit Master text styles</a:t>
            </a:r>
          </a:p>
          <a:p>
            <a:pPr lvl="1"/>
            <a:r>
              <a:rPr lang="tr-TR" noProof="0"/>
              <a:t>Second level</a:t>
            </a:r>
          </a:p>
          <a:p>
            <a:pPr lvl="2"/>
            <a:r>
              <a:rPr lang="tr-TR" noProof="0"/>
              <a:t>Third level</a:t>
            </a:r>
          </a:p>
          <a:p>
            <a:pPr lvl="3"/>
            <a:r>
              <a:rPr lang="tr-TR" noProof="0"/>
              <a:t>Fourth level</a:t>
            </a:r>
          </a:p>
          <a:p>
            <a:pPr lvl="4"/>
            <a:r>
              <a:rPr lang="tr-TR" noProof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543A504-963D-4AD8-BFD0-5F54353C352B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tr.wikipedia.org/wiki/Mucit" TargetMode="External"/><Relationship Id="rId3" Type="http://schemas.openxmlformats.org/officeDocument/2006/relationships/hyperlink" Target="https://tr.wikipedia.org/wiki/S%C4%B1rp_Kiril_alfabesi" TargetMode="External"/><Relationship Id="rId7" Type="http://schemas.openxmlformats.org/officeDocument/2006/relationships/hyperlink" Target="https://tr.wikipedia.org/wiki/Amerikal%C4%B1lar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tr.wikipedia.org/wiki/S%C4%B1rplar" TargetMode="External"/><Relationship Id="rId5" Type="http://schemas.openxmlformats.org/officeDocument/2006/relationships/hyperlink" Target="https://tr.wikipedia.org/wiki/New_York" TargetMode="External"/><Relationship Id="rId4" Type="http://schemas.openxmlformats.org/officeDocument/2006/relationships/hyperlink" Target="https://tr.wikipedia.org/wiki/Gospi%C4%87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D230F0-607A-446B-8DB0-3F67931B5ADC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20. yüzyılın başında endüstride elektrostatik uygulamaları yapılmıştır. 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Yanan cisimlerden çıkan külleri tutarak çevre kirliliği oluşmasını engellenmesi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Hastane operasyon odalarında ve laboratuarlarda patlamalar statik elektrik prensipleri dikkate alınarak önlendi.</a:t>
            </a:r>
          </a:p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293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ayt Görüntüsü Yer Tutucus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 Yer Tutucusu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>
              <a:latin typeface="Arial" panose="020B0604020202020204" pitchFamily="34" charset="0"/>
            </a:endParaRPr>
          </a:p>
        </p:txBody>
      </p:sp>
      <p:sp>
        <p:nvSpPr>
          <p:cNvPr id="45060" name="Slayt Numarası Yer Tutucus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39DDCD-7495-4F83-AB52-A8BCE956F3A4}" type="slidenum">
              <a:rPr lang="tr-TR" altLang="tr-TR" smtClean="0"/>
              <a:pPr>
                <a:spcBef>
                  <a:spcPct val="0"/>
                </a:spcBef>
              </a:pPr>
              <a:t>12</a:t>
            </a:fld>
            <a:endParaRPr lang="tr-TR" alt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ayt Görüntüsü Yer Tutucus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 Yer Tutucusu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>
              <a:latin typeface="Arial" panose="020B0604020202020204" pitchFamily="34" charset="0"/>
            </a:endParaRPr>
          </a:p>
        </p:txBody>
      </p:sp>
      <p:sp>
        <p:nvSpPr>
          <p:cNvPr id="47108" name="Slayt Numarası Yer Tutucus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CEF684-F04C-4DB9-B54A-67D848D6140E}" type="slidenum">
              <a:rPr lang="tr-TR" altLang="tr-TR" smtClean="0"/>
              <a:pPr>
                <a:spcBef>
                  <a:spcPct val="0"/>
                </a:spcBef>
              </a:pPr>
              <a:t>13</a:t>
            </a:fld>
            <a:endParaRPr lang="tr-TR" altLang="tr-T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8DE235-C7E7-4B01-BF61-93DBE864E935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34" tIns="47517" rIns="95034" bIns="47517"/>
          <a:lstStyle/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>
                <a:effectLst/>
              </a:rPr>
              <a:t>Nikola </a:t>
            </a:r>
            <a:r>
              <a:rPr lang="tr-TR" b="1" dirty="0" err="1">
                <a:effectLst/>
              </a:rPr>
              <a:t>Tesla</a:t>
            </a:r>
            <a:r>
              <a:rPr lang="tr-TR" dirty="0">
                <a:effectLst/>
              </a:rPr>
              <a:t> ( </a:t>
            </a:r>
            <a:r>
              <a:rPr lang="tr-TR" dirty="0">
                <a:effectLst/>
                <a:hlinkClick r:id="rId3" tooltip="Sırp Kiril alfabesi"/>
              </a:rPr>
              <a:t>Sırp Kiril</a:t>
            </a:r>
            <a:r>
              <a:rPr lang="tr-TR" dirty="0">
                <a:effectLst/>
              </a:rPr>
              <a:t>: </a:t>
            </a:r>
            <a:r>
              <a:rPr lang="tr-TR" dirty="0" err="1">
                <a:effectLst/>
              </a:rPr>
              <a:t>Никола</a:t>
            </a:r>
            <a:r>
              <a:rPr lang="tr-TR" dirty="0">
                <a:effectLst/>
              </a:rPr>
              <a:t> </a:t>
            </a:r>
            <a:r>
              <a:rPr lang="tr-TR" dirty="0" err="1">
                <a:effectLst/>
              </a:rPr>
              <a:t>Тесла</a:t>
            </a:r>
            <a:r>
              <a:rPr lang="tr-TR" dirty="0">
                <a:effectLst/>
              </a:rPr>
              <a:t>, 10 Temmuz 1856, </a:t>
            </a:r>
            <a:r>
              <a:rPr lang="tr-TR" dirty="0" err="1">
                <a:effectLst/>
              </a:rPr>
              <a:t>Smiljan</a:t>
            </a:r>
            <a:r>
              <a:rPr lang="tr-TR" dirty="0">
                <a:effectLst/>
              </a:rPr>
              <a:t> (</a:t>
            </a:r>
            <a:r>
              <a:rPr lang="tr-TR" dirty="0" err="1">
                <a:effectLst/>
                <a:hlinkClick r:id="rId4" tooltip="Gospić"/>
              </a:rPr>
              <a:t>Gospić</a:t>
            </a:r>
            <a:r>
              <a:rPr lang="tr-TR" dirty="0">
                <a:effectLst/>
              </a:rPr>
              <a:t>) – 7 Ocak 1943, </a:t>
            </a:r>
            <a:r>
              <a:rPr lang="tr-TR" dirty="0">
                <a:effectLst/>
                <a:hlinkClick r:id="rId5" tooltip="New York"/>
              </a:rPr>
              <a:t>New York</a:t>
            </a:r>
            <a:r>
              <a:rPr lang="tr-TR" dirty="0">
                <a:effectLst/>
              </a:rPr>
              <a:t>), </a:t>
            </a:r>
            <a:r>
              <a:rPr lang="tr-TR" dirty="0">
                <a:effectLst/>
                <a:hlinkClick r:id="rId6" tooltip="Sırplar"/>
              </a:rPr>
              <a:t>Sırp</a:t>
            </a:r>
            <a:r>
              <a:rPr lang="tr-TR" dirty="0">
                <a:effectLst/>
              </a:rPr>
              <a:t> kökenli </a:t>
            </a:r>
            <a:r>
              <a:rPr lang="tr-TR" dirty="0">
                <a:effectLst/>
                <a:hlinkClick r:id="rId7" tooltip="Amerikalılar"/>
              </a:rPr>
              <a:t>Amerikalı</a:t>
            </a:r>
            <a:r>
              <a:rPr lang="tr-TR" dirty="0">
                <a:effectLst/>
              </a:rPr>
              <a:t> </a:t>
            </a:r>
            <a:r>
              <a:rPr lang="tr-TR" dirty="0">
                <a:effectLst/>
                <a:hlinkClick r:id="rId8" tooltip="Mucit"/>
              </a:rPr>
              <a:t>mucit</a:t>
            </a:r>
            <a:endParaRPr lang="tr-TR" dirty="0">
              <a:effectLst/>
            </a:endParaRPr>
          </a:p>
          <a:p>
            <a:r>
              <a:rPr lang="tr-TR" sz="1200" b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Thomas </a:t>
            </a:r>
            <a:r>
              <a:rPr lang="tr-TR" sz="1200" b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Alva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tr-TR" sz="1200" b="1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Edison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Thomas </a:t>
            </a:r>
            <a:r>
              <a:rPr lang="tr-TR" sz="1200" b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Alva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tr-TR" sz="1200" b="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Edison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(d. 11 Şubat 1847 – ö. </a:t>
            </a:r>
            <a:r>
              <a:rPr lang="tr-TR" sz="1200" b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18 Ekim 1931)</a:t>
            </a:r>
            <a:endParaRPr lang="tr-TR"/>
          </a:p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3A504-963D-4AD8-BFD0-5F54353C352B}" type="slidenum">
              <a:rPr lang="tr-TR" altLang="tr-TR" smtClean="0"/>
              <a:pPr>
                <a:defRPr/>
              </a:pPr>
              <a:t>16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136615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3A504-963D-4AD8-BFD0-5F54353C352B}" type="slidenum">
              <a:rPr lang="tr-TR" altLang="tr-TR" smtClean="0"/>
              <a:pPr>
                <a:defRPr/>
              </a:pPr>
              <a:t>22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055040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ayt Görüntüsü Yer Tutucus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 Yer Tutucusu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tr-TR" altLang="tr-TR">
                <a:latin typeface="Arial" panose="020B0604020202020204" pitchFamily="34" charset="0"/>
              </a:rPr>
              <a:t>Cos</a:t>
            </a:r>
            <a:r>
              <a:rPr lang="tr-TR" altLang="tr-TR">
                <a:solidFill>
                  <a:srgbClr val="FFFF00"/>
                </a:solidFill>
                <a:latin typeface="Arial" panose="020B0604020202020204" pitchFamily="34" charset="0"/>
              </a:rPr>
              <a:t>₰ ( indüktif V A) (kapasitif A V)</a:t>
            </a:r>
            <a:endParaRPr lang="tr-TR" altLang="tr-TR">
              <a:latin typeface="Arial" panose="020B0604020202020204" pitchFamily="34" charset="0"/>
            </a:endParaRPr>
          </a:p>
        </p:txBody>
      </p:sp>
      <p:sp>
        <p:nvSpPr>
          <p:cNvPr id="53252" name="Slayt Numarası Yer Tutucus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6C014D-4116-494C-A3EA-6B8A04ECEF1F}" type="slidenum">
              <a:rPr lang="tr-TR" altLang="tr-TR" smtClean="0"/>
              <a:pPr>
                <a:spcBef>
                  <a:spcPct val="0"/>
                </a:spcBef>
              </a:pPr>
              <a:t>23</a:t>
            </a:fld>
            <a:endParaRPr lang="tr-TR" altLang="tr-T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ayt Görüntüsü Yer Tutucus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 Yer Tutucusu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>
              <a:latin typeface="Arial" panose="020B0604020202020204" pitchFamily="34" charset="0"/>
            </a:endParaRPr>
          </a:p>
        </p:txBody>
      </p:sp>
      <p:sp>
        <p:nvSpPr>
          <p:cNvPr id="55300" name="Slayt Numarası Yer Tutucus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60D3EB-1805-47A6-85A8-27BDC527C836}" type="slidenum">
              <a:rPr lang="tr-TR" altLang="tr-TR" smtClean="0"/>
              <a:pPr>
                <a:spcBef>
                  <a:spcPct val="0"/>
                </a:spcBef>
              </a:pPr>
              <a:t>24</a:t>
            </a:fld>
            <a:endParaRPr lang="tr-TR" altLang="tr-T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ayt Görüntüsü Yer Tutucus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 Yer Tutucusu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>
              <a:latin typeface="Arial" panose="020B0604020202020204" pitchFamily="34" charset="0"/>
            </a:endParaRPr>
          </a:p>
        </p:txBody>
      </p:sp>
      <p:sp>
        <p:nvSpPr>
          <p:cNvPr id="57348" name="Slayt Numarası Yer Tutucus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193B3E-8377-4BB2-93F5-390E54360412}" type="slidenum">
              <a:rPr lang="tr-TR" altLang="tr-TR" smtClean="0"/>
              <a:pPr>
                <a:spcBef>
                  <a:spcPct val="0"/>
                </a:spcBef>
              </a:pPr>
              <a:t>25</a:t>
            </a:fld>
            <a:endParaRPr lang="tr-TR" altLang="tr-T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ayt Görüntüsü Yer Tutucus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 Yer Tutucusu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>
              <a:latin typeface="Arial" panose="020B0604020202020204" pitchFamily="34" charset="0"/>
            </a:endParaRPr>
          </a:p>
        </p:txBody>
      </p:sp>
      <p:sp>
        <p:nvSpPr>
          <p:cNvPr id="59396" name="Slayt Numarası Yer Tutucus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F7A0BA-F19E-4BBF-A26F-358AD1584917}" type="slidenum">
              <a:rPr lang="tr-TR" altLang="tr-TR" smtClean="0"/>
              <a:pPr>
                <a:spcBef>
                  <a:spcPct val="0"/>
                </a:spcBef>
              </a:pPr>
              <a:t>26</a:t>
            </a:fld>
            <a:endParaRPr lang="tr-TR" altLang="tr-T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ayt Görüntüsü Yer Tutucus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 Yer Tutucusu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>
              <a:latin typeface="Arial" panose="020B0604020202020204" pitchFamily="34" charset="0"/>
            </a:endParaRPr>
          </a:p>
        </p:txBody>
      </p:sp>
      <p:sp>
        <p:nvSpPr>
          <p:cNvPr id="61444" name="Slayt Numarası Yer Tutucus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A1CAC8-6E1D-4456-94BB-8A3432F03A3E}" type="slidenum">
              <a:rPr lang="tr-TR" altLang="tr-TR" smtClean="0"/>
              <a:pPr>
                <a:spcBef>
                  <a:spcPct val="0"/>
                </a:spcBef>
              </a:pPr>
              <a:t>27</a:t>
            </a:fld>
            <a:endParaRPr lang="tr-TR" alt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230F0-607A-446B-8DB0-3F67931B5ADC}" type="slidenum">
              <a:rPr kumimoji="0" lang="tr-TR" altLang="tr-T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altLang="tr-TR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20. yüzyılın başında endüstride elektrostatik uygulamaları yapılmıştır. 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Yanan cisimlerden çıkan külleri tutarak çevre kirliliği oluşmasını engellenmesi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Hastane operasyon odalarında ve laboratuarlarda patlamalar statik elektrik prensipleri dikkate alınarak önlendi.</a:t>
            </a:r>
          </a:p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431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tr-TR" altLang="tr-TR">
              <a:latin typeface="Arial" panose="020B0604020202020204" pitchFamily="34" charset="0"/>
            </a:endParaRPr>
          </a:p>
        </p:txBody>
      </p:sp>
      <p:sp>
        <p:nvSpPr>
          <p:cNvPr id="63492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CA3D92-26FF-472C-91AA-FCE7A553F6CA}" type="slidenum">
              <a:rPr lang="tr-TR" altLang="tr-TR" smtClean="0">
                <a:solidFill>
                  <a:srgbClr val="000000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tr-TR" altLang="tr-TR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tr-TR" altLang="tr-TR">
              <a:latin typeface="Arial" panose="020B0604020202020204" pitchFamily="34" charset="0"/>
            </a:endParaRPr>
          </a:p>
        </p:txBody>
      </p:sp>
      <p:sp>
        <p:nvSpPr>
          <p:cNvPr id="65540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CC9109-176A-42F5-A22E-2B838F184AD1}" type="slidenum">
              <a:rPr lang="tr-TR" altLang="tr-TR" smtClean="0">
                <a:solidFill>
                  <a:srgbClr val="000000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tr-TR" altLang="tr-TR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D230F0-607A-446B-8DB0-3F67931B5ADC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32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20. yüzyılın başında endüstride elektrostatik uygulamaları yapılmıştır. 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Yanan cisimlerden çıkan külleri tutarak çevre kirliliği oluşmasını engellenmesi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Hastane operasyon odalarında ve laboratuarlarda patlamalar statik elektrik prensipleri dikkate alınarak önlendi.</a:t>
            </a:r>
          </a:p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866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F88316-C636-4021-9BAB-94583793F030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33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34" tIns="47517" rIns="95034" bIns="47517"/>
          <a:lstStyle/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ayt Görüntüsü Yer Tutucus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 Yer Tutucusu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tr-TR" altLang="tr-TR" sz="1000">
                <a:latin typeface="Arial" panose="020B0604020202020204" pitchFamily="34" charset="0"/>
              </a:rPr>
              <a:t>Araba temasında çarpılma (3.000 V.), Benzin deposu, Kapının zili, Ocakta gaz kaçağı</a:t>
            </a:r>
          </a:p>
        </p:txBody>
      </p:sp>
      <p:sp>
        <p:nvSpPr>
          <p:cNvPr id="71684" name="Slayt Numarası Yer Tutucus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C948E4-3969-4035-9420-4E0C3B7E8DF4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34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ayt Görüntüsü Yer Tutucus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 Yer Tutucusu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tr-TR" altLang="tr-TR" sz="1000" dirty="0">
                <a:latin typeface="Arial" panose="020B0604020202020204" pitchFamily="34" charset="0"/>
              </a:rPr>
              <a:t>Araba temasında çarpılma (3.000 V.), Benzin deposu, Kapının zili, Ocakta gaz kaçağı</a:t>
            </a:r>
          </a:p>
        </p:txBody>
      </p:sp>
      <p:sp>
        <p:nvSpPr>
          <p:cNvPr id="73732" name="Slayt Numarası Yer Tutucus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1B0765-8186-453D-8016-BD1E283F39DE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35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ayt Görüntüsü Yer Tutucus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 Yer Tutucusu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tr-TR" altLang="tr-TR" dirty="0">
                <a:latin typeface="Arial" panose="020B0604020202020204" pitchFamily="34" charset="0"/>
              </a:rPr>
              <a:t>Gazın bağıl</a:t>
            </a:r>
            <a:br>
              <a:rPr lang="tr-TR" altLang="tr-TR" dirty="0">
                <a:latin typeface="Arial" panose="020B0604020202020204" pitchFamily="34" charset="0"/>
              </a:rPr>
            </a:br>
            <a:r>
              <a:rPr lang="tr-TR" altLang="tr-TR" dirty="0">
                <a:latin typeface="Arial" panose="020B0604020202020204" pitchFamily="34" charset="0"/>
              </a:rPr>
              <a:t>konsantrasyonu (hava içindeki % yoğunluk), her gaz için ayrı olan, APS-Alt</a:t>
            </a:r>
            <a:br>
              <a:rPr lang="tr-TR" altLang="tr-TR" dirty="0">
                <a:latin typeface="Arial" panose="020B0604020202020204" pitchFamily="34" charset="0"/>
              </a:rPr>
            </a:br>
            <a:r>
              <a:rPr lang="tr-TR" altLang="tr-TR" dirty="0">
                <a:latin typeface="Arial" panose="020B0604020202020204" pitchFamily="34" charset="0"/>
              </a:rPr>
              <a:t>Patlama Sınırı (</a:t>
            </a:r>
            <a:r>
              <a:rPr lang="tr-TR" altLang="tr-TR" dirty="0" err="1">
                <a:latin typeface="Arial" panose="020B0604020202020204" pitchFamily="34" charset="0"/>
              </a:rPr>
              <a:t>Lower</a:t>
            </a:r>
            <a:r>
              <a:rPr lang="tr-TR" altLang="tr-TR" dirty="0">
                <a:latin typeface="Arial" panose="020B0604020202020204" pitchFamily="34" charset="0"/>
              </a:rPr>
              <a:t> </a:t>
            </a:r>
            <a:r>
              <a:rPr lang="tr-TR" altLang="tr-TR" dirty="0" err="1">
                <a:latin typeface="Arial" panose="020B0604020202020204" pitchFamily="34" charset="0"/>
              </a:rPr>
              <a:t>Explosion</a:t>
            </a:r>
            <a:r>
              <a:rPr lang="tr-TR" altLang="tr-TR" dirty="0">
                <a:latin typeface="Arial" panose="020B0604020202020204" pitchFamily="34" charset="0"/>
              </a:rPr>
              <a:t> Limit) ile ÜPS-Üst Patlama Sınırı (</a:t>
            </a:r>
            <a:r>
              <a:rPr lang="tr-TR" altLang="tr-TR" dirty="0" err="1">
                <a:latin typeface="Arial" panose="020B0604020202020204" pitchFamily="34" charset="0"/>
              </a:rPr>
              <a:t>Upper</a:t>
            </a:r>
            <a:br>
              <a:rPr lang="tr-TR" altLang="tr-TR" dirty="0">
                <a:latin typeface="Arial" panose="020B0604020202020204" pitchFamily="34" charset="0"/>
              </a:rPr>
            </a:br>
            <a:r>
              <a:rPr lang="tr-TR" altLang="tr-TR" dirty="0" err="1">
                <a:latin typeface="Arial" panose="020B0604020202020204" pitchFamily="34" charset="0"/>
              </a:rPr>
              <a:t>Explosion</a:t>
            </a:r>
            <a:r>
              <a:rPr lang="tr-TR" altLang="tr-TR" dirty="0">
                <a:latin typeface="Arial" panose="020B0604020202020204" pitchFamily="34" charset="0"/>
              </a:rPr>
              <a:t> Limit) arasındaysa, patlama için gerekli enerjiyle (sıcak yüzey,</a:t>
            </a:r>
            <a:br>
              <a:rPr lang="tr-TR" altLang="tr-TR" dirty="0">
                <a:latin typeface="Arial" panose="020B0604020202020204" pitchFamily="34" charset="0"/>
              </a:rPr>
            </a:br>
            <a:r>
              <a:rPr lang="tr-TR" altLang="tr-TR" dirty="0">
                <a:latin typeface="Arial" panose="020B0604020202020204" pitchFamily="34" charset="0"/>
              </a:rPr>
              <a:t>elektriksel atlama, kıvılcım, vb.) karşılaştığında patlar. </a:t>
            </a:r>
          </a:p>
        </p:txBody>
      </p:sp>
      <p:sp>
        <p:nvSpPr>
          <p:cNvPr id="75780" name="Slayt Numarası Yer Tutucus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0AD183-576E-489B-8F1F-A88106CED4F6}" type="slidenum">
              <a:rPr lang="tr-TR" altLang="tr-TR" smtClean="0"/>
              <a:pPr>
                <a:spcBef>
                  <a:spcPct val="0"/>
                </a:spcBef>
              </a:pPr>
              <a:t>36</a:t>
            </a:fld>
            <a:endParaRPr lang="tr-TR" altLang="tr-T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3CC63CF-91EC-43F6-B11D-FBDBD11716DC}" type="slidenum">
              <a:rPr lang="tr-TR" altLang="tr-TR" b="0"/>
              <a:pPr algn="r" eaLnBrk="1" hangingPunct="1">
                <a:spcBef>
                  <a:spcPct val="0"/>
                </a:spcBef>
              </a:pPr>
              <a:t>37</a:t>
            </a:fld>
            <a:endParaRPr lang="tr-TR" altLang="tr-TR" b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31A15B-50EB-44CE-AE97-7A9545C8B5E0}" type="slidenum">
              <a:rPr lang="tr-TR" altLang="tr-TR" smtClean="0"/>
              <a:pPr>
                <a:spcBef>
                  <a:spcPct val="0"/>
                </a:spcBef>
              </a:pPr>
              <a:t>38</a:t>
            </a:fld>
            <a:endParaRPr lang="tr-TR" altLang="tr-TR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ayt Görüntüsü Yer Tutucus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 Yer Tutucusu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tr-TR" altLang="tr-TR" sz="1000">
                <a:latin typeface="Arial" panose="020B0604020202020204" pitchFamily="34" charset="0"/>
              </a:rPr>
              <a:t>Araba temasında çarpılma (3.000 V.), Benzin deposu, Kapının zili, Ocakta gaz kaçağı</a:t>
            </a:r>
          </a:p>
        </p:txBody>
      </p:sp>
      <p:sp>
        <p:nvSpPr>
          <p:cNvPr id="81924" name="Slayt Numarası Yer Tutucus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260655-5352-484C-BE3A-E537D5F28FE7}" type="slidenum">
              <a:rPr lang="tr-TR" altLang="tr-TR" smtClean="0"/>
              <a:pPr>
                <a:spcBef>
                  <a:spcPct val="0"/>
                </a:spcBef>
              </a:pPr>
              <a:t>39</a:t>
            </a:fld>
            <a:endParaRPr lang="tr-TR" alt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D230F0-607A-446B-8DB0-3F67931B5ADC}" type="slidenum">
              <a:rPr kumimoji="0" lang="tr-TR" alt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20. yüzyılın başında endüstride elektrostatik uygulamaları yapılmıştır. 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Yanan cisimlerden çıkan külleri tutarak çevre kirliliği oluşmasını engellenmesi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Hastane operasyon odalarında ve laboratuarlarda patlamalar statik elektrik prensipleri dikkate alınarak önlendi.</a:t>
            </a:r>
          </a:p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2075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D230F0-607A-446B-8DB0-3F67931B5ADC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40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>
              <a:spcBef>
                <a:spcPct val="50000"/>
              </a:spcBef>
            </a:pPr>
            <a:r>
              <a:rPr lang="tr-TR" altLang="tr-TR" dirty="0">
                <a:latin typeface="Arial" panose="020B0604020202020204" pitchFamily="34" charset="0"/>
              </a:rPr>
              <a:t>20. yüzyılın başında endüstride elektrostatik uygulamaları yapılmıştır. 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dirty="0">
                <a:latin typeface="Arial" panose="020B0604020202020204" pitchFamily="34" charset="0"/>
              </a:rPr>
              <a:t>Yanan cisimlerden çıkan külleri tutarak çevre kirliliği oluşmasını engellenmesi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dirty="0">
                <a:latin typeface="Arial" panose="020B0604020202020204" pitchFamily="34" charset="0"/>
              </a:rPr>
              <a:t>Hastane operasyon odalarında ve </a:t>
            </a:r>
            <a:r>
              <a:rPr lang="tr-TR" altLang="tr-TR" dirty="0" err="1">
                <a:latin typeface="Arial" panose="020B0604020202020204" pitchFamily="34" charset="0"/>
              </a:rPr>
              <a:t>laboratuarlarda</a:t>
            </a:r>
            <a:r>
              <a:rPr lang="tr-TR" altLang="tr-TR" dirty="0">
                <a:latin typeface="Arial" panose="020B0604020202020204" pitchFamily="34" charset="0"/>
              </a:rPr>
              <a:t> patlamalar statik elektrik prensipleri dikkate alınarak önlendi.</a:t>
            </a:r>
          </a:p>
          <a:p>
            <a:pPr eaLnBrk="1" hangingPunct="1"/>
            <a:endParaRPr lang="tr-TR" altLang="tr-T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D230F0-607A-446B-8DB0-3F67931B5ADC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41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>
              <a:spcBef>
                <a:spcPct val="50000"/>
              </a:spcBef>
            </a:pPr>
            <a:r>
              <a:rPr lang="tr-TR" altLang="tr-TR" dirty="0">
                <a:latin typeface="Arial" panose="020B0604020202020204" pitchFamily="34" charset="0"/>
              </a:rPr>
              <a:t>20. yüzyılın başında endüstride elektrostatik uygulamaları yapılmıştır. 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dirty="0">
                <a:latin typeface="Arial" panose="020B0604020202020204" pitchFamily="34" charset="0"/>
              </a:rPr>
              <a:t>Yanan cisimlerden çıkan külleri tutarak çevre kirliliği oluşmasını engellenmesi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dirty="0">
                <a:latin typeface="Arial" panose="020B0604020202020204" pitchFamily="34" charset="0"/>
              </a:rPr>
              <a:t>Hastane operasyon odalarında ve </a:t>
            </a:r>
            <a:r>
              <a:rPr lang="tr-TR" altLang="tr-TR" dirty="0" err="1">
                <a:latin typeface="Arial" panose="020B0604020202020204" pitchFamily="34" charset="0"/>
              </a:rPr>
              <a:t>laboratuarlarda</a:t>
            </a:r>
            <a:r>
              <a:rPr lang="tr-TR" altLang="tr-TR" dirty="0">
                <a:latin typeface="Arial" panose="020B0604020202020204" pitchFamily="34" charset="0"/>
              </a:rPr>
              <a:t> patlamalar statik elektrik prensipleri dikkate alınarak önlendi.</a:t>
            </a:r>
          </a:p>
          <a:p>
            <a:pPr eaLnBrk="1" hangingPunct="1"/>
            <a:endParaRPr lang="tr-TR" altLang="tr-T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204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D230F0-607A-446B-8DB0-3F67931B5ADC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20. yüzyılın başında endüstride elektrostatik uygulamaları yapılmıştır. 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Yanan cisimlerden çıkan külleri tutarak çevre kirliliği oluşmasını engellenmesi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Hastane operasyon odalarında ve laboratuarlarda patlamalar statik elektrik prensipleri dikkate alınarak önlendi.</a:t>
            </a:r>
          </a:p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611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tr-TR" altLang="tr-TR" dirty="0">
                <a:latin typeface="Arial" panose="020B0604020202020204" pitchFamily="34" charset="0"/>
              </a:rPr>
              <a:t>6,25 X10</a:t>
            </a:r>
            <a:r>
              <a:rPr lang="tr-TR" altLang="tr-TR" baseline="30000" dirty="0">
                <a:latin typeface="Arial" panose="020B0604020202020204" pitchFamily="34" charset="0"/>
              </a:rPr>
              <a:t>18</a:t>
            </a:r>
            <a:r>
              <a:rPr lang="tr-TR" altLang="tr-TR" dirty="0">
                <a:latin typeface="Arial" panose="020B0604020202020204" pitchFamily="34" charset="0"/>
              </a:rPr>
              <a:t>  e = 1 </a:t>
            </a:r>
            <a:r>
              <a:rPr lang="tr-TR" altLang="tr-TR" dirty="0" err="1">
                <a:latin typeface="Arial" panose="020B0604020202020204" pitchFamily="34" charset="0"/>
              </a:rPr>
              <a:t>kulon</a:t>
            </a:r>
            <a:endParaRPr lang="tr-TR" altLang="tr-TR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tr-TR" altLang="tr-TR" dirty="0">
                <a:latin typeface="Arial" panose="020B0604020202020204" pitchFamily="34" charset="0"/>
              </a:rPr>
              <a:t>1909 da Manchester </a:t>
            </a:r>
            <a:r>
              <a:rPr lang="tr-TR" altLang="tr-TR" dirty="0" err="1">
                <a:latin typeface="Arial" panose="020B0604020202020204" pitchFamily="34" charset="0"/>
              </a:rPr>
              <a:t>Ünv</a:t>
            </a:r>
            <a:r>
              <a:rPr lang="tr-TR" altLang="tr-TR" dirty="0">
                <a:latin typeface="Arial" panose="020B0604020202020204" pitchFamily="34" charset="0"/>
              </a:rPr>
              <a:t>. Ernest Rutherford (Oxford-</a:t>
            </a:r>
            <a:r>
              <a:rPr lang="tr-TR" altLang="tr-TR" dirty="0" err="1">
                <a:latin typeface="Arial" panose="020B0604020202020204" pitchFamily="34" charset="0"/>
              </a:rPr>
              <a:t>Cambritge</a:t>
            </a:r>
            <a:r>
              <a:rPr lang="tr-TR" altLang="tr-TR" dirty="0">
                <a:latin typeface="Arial" panose="020B0604020202020204" pitchFamily="34" charset="0"/>
              </a:rPr>
              <a:t> değil)</a:t>
            </a:r>
          </a:p>
          <a:p>
            <a:pPr eaLnBrk="1" hangingPunct="1"/>
            <a:r>
              <a:rPr lang="tr-TR" altLang="tr-TR" dirty="0">
                <a:latin typeface="Arial" panose="020B0604020202020204" pitchFamily="34" charset="0"/>
              </a:rPr>
              <a:t>1932 de James </a:t>
            </a:r>
            <a:r>
              <a:rPr lang="tr-TR" altLang="tr-TR" dirty="0" err="1">
                <a:latin typeface="Arial" panose="020B0604020202020204" pitchFamily="34" charset="0"/>
              </a:rPr>
              <a:t>Charwick</a:t>
            </a:r>
            <a:r>
              <a:rPr lang="tr-TR" altLang="tr-TR" dirty="0">
                <a:latin typeface="Arial" panose="020B0604020202020204" pitchFamily="34" charset="0"/>
              </a:rPr>
              <a:t> nötronu keşfetti</a:t>
            </a:r>
          </a:p>
          <a:p>
            <a:pPr eaLnBrk="1" hangingPunct="1"/>
            <a:r>
              <a:rPr lang="tr-TR" altLang="tr-TR" dirty="0">
                <a:latin typeface="Arial" panose="020B0604020202020204" pitchFamily="34" charset="0"/>
              </a:rPr>
              <a:t>Atomda her yörünge ( kabuk) farklı miktarda elektron sayısı ile </a:t>
            </a:r>
          </a:p>
          <a:p>
            <a:pPr eaLnBrk="1" hangingPunct="1"/>
            <a:r>
              <a:rPr lang="tr-TR" altLang="tr-TR" dirty="0">
                <a:latin typeface="Arial" panose="020B0604020202020204" pitchFamily="34" charset="0"/>
              </a:rPr>
              <a:t>doyuma ulaşır. Kabuktaki Elektron sayısı = 2 x K</a:t>
            </a:r>
            <a:r>
              <a:rPr lang="tr-TR" altLang="tr-TR" baseline="30000" dirty="0">
                <a:latin typeface="Arial" panose="020B0604020202020204" pitchFamily="34" charset="0"/>
              </a:rPr>
              <a:t>2</a:t>
            </a:r>
          </a:p>
          <a:p>
            <a:pPr eaLnBrk="1" hangingPunct="1"/>
            <a:r>
              <a:rPr lang="tr-TR" altLang="tr-TR" dirty="0">
                <a:latin typeface="Arial" panose="020B0604020202020204" pitchFamily="34" charset="0"/>
              </a:rPr>
              <a:t>Doyuma ulaşamamış kabuklar elektron alışverişine çok daha açıktır.</a:t>
            </a:r>
          </a:p>
          <a:p>
            <a:pPr eaLnBrk="1" hangingPunct="1"/>
            <a:r>
              <a:rPr lang="tr-TR" altLang="tr-TR" dirty="0">
                <a:latin typeface="Arial" panose="020B0604020202020204" pitchFamily="34" charset="0"/>
              </a:rPr>
              <a:t> Elektron alışverişini kolaylıkla yapan maddeler iletken madde, </a:t>
            </a:r>
          </a:p>
          <a:p>
            <a:pPr eaLnBrk="1" hangingPunct="1"/>
            <a:r>
              <a:rPr lang="tr-TR" altLang="tr-TR" dirty="0">
                <a:latin typeface="Arial" panose="020B0604020202020204" pitchFamily="34" charset="0"/>
              </a:rPr>
              <a:t>Elektron alışverişi kolaylıkla yapamayanlar yalıtkan maddelerdir.</a:t>
            </a:r>
          </a:p>
          <a:p>
            <a:pPr eaLnBrk="1" hangingPunct="1"/>
            <a:endParaRPr lang="tr-TR" altLang="tr-TR" sz="1400" dirty="0">
              <a:latin typeface="Arial" panose="020B0604020202020204" pitchFamily="34" charset="0"/>
            </a:endParaRPr>
          </a:p>
          <a:p>
            <a:endParaRPr lang="tr-TR" altLang="tr-T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ayt Görüntüsü Yer Tutucus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 Yer Tutucusu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tr-TR" altLang="tr-TR">
                <a:latin typeface="Arial" panose="020B0604020202020204" pitchFamily="34" charset="0"/>
              </a:rPr>
              <a:t>Cos</a:t>
            </a:r>
            <a:r>
              <a:rPr lang="tr-TR" altLang="tr-TR">
                <a:solidFill>
                  <a:srgbClr val="FFFF00"/>
                </a:solidFill>
                <a:latin typeface="Arial" panose="020B0604020202020204" pitchFamily="34" charset="0"/>
              </a:rPr>
              <a:t>₰ ( indüktif V A) (kapasitif A V)</a:t>
            </a:r>
            <a:endParaRPr lang="tr-TR" altLang="tr-TR">
              <a:latin typeface="Arial" panose="020B0604020202020204" pitchFamily="34" charset="0"/>
            </a:endParaRPr>
          </a:p>
        </p:txBody>
      </p:sp>
      <p:sp>
        <p:nvSpPr>
          <p:cNvPr id="40964" name="Slayt Numarası Yer Tutucus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F2D208-7BF6-4B38-ADC7-F177BABA4728}" type="slidenum">
              <a:rPr lang="tr-TR" altLang="tr-TR" smtClean="0"/>
              <a:pPr>
                <a:spcBef>
                  <a:spcPct val="0"/>
                </a:spcBef>
              </a:pPr>
              <a:t>8</a:t>
            </a:fld>
            <a:endParaRPr lang="tr-TR" alt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AE7DFF2-0532-4BB2-A659-166691165A1B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tr-TR" altLang="tr-TR" dirty="0" err="1">
                <a:latin typeface="Arial" panose="020B0604020202020204" pitchFamily="34" charset="0"/>
              </a:rPr>
              <a:t>Elk</a:t>
            </a:r>
            <a:r>
              <a:rPr lang="tr-TR" altLang="tr-TR" dirty="0">
                <a:latin typeface="Arial" panose="020B0604020202020204" pitchFamily="34" charset="0"/>
              </a:rPr>
              <a:t>. </a:t>
            </a:r>
            <a:r>
              <a:rPr lang="tr-TR" altLang="tr-TR" dirty="0" err="1">
                <a:latin typeface="Arial" panose="020B0604020202020204" pitchFamily="34" charset="0"/>
              </a:rPr>
              <a:t>Güv</a:t>
            </a:r>
            <a:r>
              <a:rPr lang="tr-TR" altLang="tr-TR" dirty="0">
                <a:latin typeface="Arial" panose="020B0604020202020204" pitchFamily="34" charset="0"/>
              </a:rPr>
              <a:t>. Felsefesi</a:t>
            </a:r>
          </a:p>
          <a:p>
            <a:pPr eaLnBrk="1" hangingPunct="1"/>
            <a:r>
              <a:rPr lang="tr-TR" altLang="tr-TR" dirty="0" err="1">
                <a:latin typeface="Arial" panose="020B0604020202020204" pitchFamily="34" charset="0"/>
              </a:rPr>
              <a:t>Elk</a:t>
            </a:r>
            <a:r>
              <a:rPr lang="tr-TR" altLang="tr-TR" dirty="0">
                <a:latin typeface="Arial" panose="020B0604020202020204" pitchFamily="34" charset="0"/>
              </a:rPr>
              <a:t> Çarpması, Kaçak nedeni ile yangın, Kısa devre ile yangın, Statik </a:t>
            </a:r>
            <a:r>
              <a:rPr lang="tr-TR" altLang="tr-TR" dirty="0" err="1">
                <a:latin typeface="Arial" panose="020B0604020202020204" pitchFamily="34" charset="0"/>
              </a:rPr>
              <a:t>elk.ile</a:t>
            </a:r>
            <a:r>
              <a:rPr lang="tr-TR" altLang="tr-TR" dirty="0">
                <a:latin typeface="Arial" panose="020B0604020202020204" pitchFamily="34" charset="0"/>
              </a:rPr>
              <a:t> Patlama</a:t>
            </a:r>
          </a:p>
          <a:p>
            <a:pPr eaLnBrk="1" hangingPunct="1"/>
            <a:endParaRPr lang="tr-TR" altLang="tr-T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7DFF2-0532-4BB2-A659-166691165A1B}" type="slidenum">
              <a:rPr kumimoji="0" lang="tr-TR" alt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tr-TR" altLang="tr-TR" dirty="0" err="1">
                <a:latin typeface="Arial" panose="020B0604020202020204" pitchFamily="34" charset="0"/>
              </a:rPr>
              <a:t>Elk</a:t>
            </a:r>
            <a:r>
              <a:rPr lang="tr-TR" altLang="tr-TR" dirty="0">
                <a:latin typeface="Arial" panose="020B0604020202020204" pitchFamily="34" charset="0"/>
              </a:rPr>
              <a:t>. </a:t>
            </a:r>
            <a:r>
              <a:rPr lang="tr-TR" altLang="tr-TR" dirty="0" err="1">
                <a:latin typeface="Arial" panose="020B0604020202020204" pitchFamily="34" charset="0"/>
              </a:rPr>
              <a:t>Güv</a:t>
            </a:r>
            <a:r>
              <a:rPr lang="tr-TR" altLang="tr-TR" dirty="0">
                <a:latin typeface="Arial" panose="020B0604020202020204" pitchFamily="34" charset="0"/>
              </a:rPr>
              <a:t>. Felsefesi</a:t>
            </a:r>
          </a:p>
          <a:p>
            <a:pPr eaLnBrk="1" hangingPunct="1"/>
            <a:r>
              <a:rPr lang="tr-TR" altLang="tr-TR" dirty="0" err="1">
                <a:latin typeface="Arial" panose="020B0604020202020204" pitchFamily="34" charset="0"/>
              </a:rPr>
              <a:t>Elk</a:t>
            </a:r>
            <a:r>
              <a:rPr lang="tr-TR" altLang="tr-TR" dirty="0">
                <a:latin typeface="Arial" panose="020B0604020202020204" pitchFamily="34" charset="0"/>
              </a:rPr>
              <a:t> Çarpması, Kaçak nedeni ile yangın, Kısa devre ile yangın, Statik </a:t>
            </a:r>
            <a:r>
              <a:rPr lang="tr-TR" altLang="tr-TR" dirty="0" err="1">
                <a:latin typeface="Arial" panose="020B0604020202020204" pitchFamily="34" charset="0"/>
              </a:rPr>
              <a:t>elk.ile</a:t>
            </a:r>
            <a:r>
              <a:rPr lang="tr-TR" altLang="tr-TR" dirty="0">
                <a:latin typeface="Arial" panose="020B0604020202020204" pitchFamily="34" charset="0"/>
              </a:rPr>
              <a:t> Patlama</a:t>
            </a:r>
          </a:p>
          <a:p>
            <a:pPr eaLnBrk="1" hangingPunct="1"/>
            <a:endParaRPr lang="tr-TR" altLang="tr-T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425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7DFF2-0532-4BB2-A659-166691165A1B}" type="slidenum">
              <a:rPr kumimoji="0" lang="tr-TR" alt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tr-TR" altLang="tr-TR" dirty="0" err="1">
                <a:latin typeface="Arial" panose="020B0604020202020204" pitchFamily="34" charset="0"/>
              </a:rPr>
              <a:t>Elk</a:t>
            </a:r>
            <a:r>
              <a:rPr lang="tr-TR" altLang="tr-TR" dirty="0">
                <a:latin typeface="Arial" panose="020B0604020202020204" pitchFamily="34" charset="0"/>
              </a:rPr>
              <a:t>. </a:t>
            </a:r>
            <a:r>
              <a:rPr lang="tr-TR" altLang="tr-TR" dirty="0" err="1">
                <a:latin typeface="Arial" panose="020B0604020202020204" pitchFamily="34" charset="0"/>
              </a:rPr>
              <a:t>Güv</a:t>
            </a:r>
            <a:r>
              <a:rPr lang="tr-TR" altLang="tr-TR" dirty="0">
                <a:latin typeface="Arial" panose="020B0604020202020204" pitchFamily="34" charset="0"/>
              </a:rPr>
              <a:t>. Felsefesi</a:t>
            </a:r>
          </a:p>
          <a:p>
            <a:pPr eaLnBrk="1" hangingPunct="1"/>
            <a:r>
              <a:rPr lang="tr-TR" altLang="tr-TR" dirty="0" err="1">
                <a:latin typeface="Arial" panose="020B0604020202020204" pitchFamily="34" charset="0"/>
              </a:rPr>
              <a:t>Elk</a:t>
            </a:r>
            <a:r>
              <a:rPr lang="tr-TR" altLang="tr-TR" dirty="0">
                <a:latin typeface="Arial" panose="020B0604020202020204" pitchFamily="34" charset="0"/>
              </a:rPr>
              <a:t> Çarpması, Kaçak nedeni ile yangın, Kısa devre ile yangın, Statik </a:t>
            </a:r>
            <a:r>
              <a:rPr lang="tr-TR" altLang="tr-TR" dirty="0" err="1">
                <a:latin typeface="Arial" panose="020B0604020202020204" pitchFamily="34" charset="0"/>
              </a:rPr>
              <a:t>elk.ile</a:t>
            </a:r>
            <a:r>
              <a:rPr lang="tr-TR" altLang="tr-TR" dirty="0">
                <a:latin typeface="Arial" panose="020B0604020202020204" pitchFamily="34" charset="0"/>
              </a:rPr>
              <a:t> Patlama</a:t>
            </a:r>
          </a:p>
          <a:p>
            <a:pPr eaLnBrk="1" hangingPunct="1"/>
            <a:endParaRPr lang="tr-TR" altLang="tr-T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902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8724 w 5184"/>
                  <a:gd name="T3" fmla="*/ 3159 h 3159"/>
                  <a:gd name="T4" fmla="*/ 872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999 w 556"/>
                  <a:gd name="T5" fmla="*/ 3159 h 3159"/>
                  <a:gd name="T6" fmla="*/ 999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tr-TR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463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463 w 251"/>
                <a:gd name="T7" fmla="*/ 12 h 12"/>
                <a:gd name="T8" fmla="*/ 463 w 251"/>
                <a:gd name="T9" fmla="*/ 0 h 12"/>
                <a:gd name="T10" fmla="*/ 463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147483646 w 251"/>
                <a:gd name="T5" fmla="*/ 12 h 12"/>
                <a:gd name="T6" fmla="*/ 2147483646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/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8071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8071 w 4724"/>
                  <a:gd name="T7" fmla="*/ 12 h 12"/>
                  <a:gd name="T8" fmla="*/ 8071 w 4724"/>
                  <a:gd name="T9" fmla="*/ 0 h 12"/>
                  <a:gd name="T10" fmla="*/ 8071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tr-TR"/>
              </a:p>
            </p:txBody>
          </p:sp>
        </p:grpSp>
      </p:grpSp>
      <p:sp>
        <p:nvSpPr>
          <p:cNvPr id="18" name="Rectangle 20"/>
          <p:cNvSpPr>
            <a:spLocks noChangeArrowheads="1"/>
          </p:cNvSpPr>
          <p:nvPr userDrawn="1"/>
        </p:nvSpPr>
        <p:spPr bwMode="auto">
          <a:xfrm>
            <a:off x="3276600" y="6521450"/>
            <a:ext cx="2487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tr-TR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Elektrik tehlikeleri ve İSG</a:t>
            </a:r>
          </a:p>
        </p:txBody>
      </p:sp>
      <p:sp>
        <p:nvSpPr>
          <p:cNvPr id="19" name="2 Veri Yer Tutucusu"/>
          <p:cNvSpPr txBox="1">
            <a:spLocks noGrp="1"/>
          </p:cNvSpPr>
          <p:nvPr userDrawn="1"/>
        </p:nvSpPr>
        <p:spPr bwMode="auto">
          <a:xfrm>
            <a:off x="0" y="6453188"/>
            <a:ext cx="1905000" cy="252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tr-TR" sz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Nİ1103141</a:t>
            </a:r>
          </a:p>
        </p:txBody>
      </p:sp>
      <p:pic>
        <p:nvPicPr>
          <p:cNvPr id="20" name="Picture 24" descr="amblem ni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7475"/>
            <a:ext cx="588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Rectangle 16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066800" y="1997075"/>
            <a:ext cx="7086600" cy="1431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tr-TR"/>
              <a:t>Click to edit Master title style</a:t>
            </a:r>
          </a:p>
        </p:txBody>
      </p:sp>
      <p:sp>
        <p:nvSpPr>
          <p:cNvPr id="30737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tr-TR"/>
              <a:t>Click to edit Master subtitle style</a:t>
            </a:r>
          </a:p>
        </p:txBody>
      </p:sp>
      <p:sp>
        <p:nvSpPr>
          <p:cNvPr id="21" name="Rectangle 3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04075" y="64277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7AA24-5A71-4A2F-9F06-567E3A36B117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73088694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1116013" y="1989138"/>
            <a:ext cx="75438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163B0D83-F4FC-4986-B22A-6065B174B444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42055863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9300"/>
          </a:xfrm>
          <a:prstGeom prst="rect">
            <a:avLst/>
          </a:prstGeo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93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F334E2BD-6C3B-4A93-AFCF-5918446AAF11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41247090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C3F8E1C5-D2F8-495B-AEC0-350CA5F623ED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0614498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525" y="6350"/>
            <a:ext cx="9140825" cy="6851650"/>
            <a:chOff x="0" y="4"/>
            <a:chExt cx="5758" cy="431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4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7808 w 5184"/>
                  <a:gd name="T3" fmla="*/ 3159 h 3159"/>
                  <a:gd name="T4" fmla="*/ 7808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5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885 w 556"/>
                  <a:gd name="T5" fmla="*/ 3159 h 3159"/>
                  <a:gd name="T6" fmla="*/ 885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4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tr-TR"/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39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391 w 251"/>
                <a:gd name="T7" fmla="*/ 12 h 12"/>
                <a:gd name="T8" fmla="*/ 391 w 251"/>
                <a:gd name="T9" fmla="*/ 0 h 12"/>
                <a:gd name="T10" fmla="*/ 391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147483646 w 251"/>
                <a:gd name="T5" fmla="*/ 12 h 12"/>
                <a:gd name="T6" fmla="*/ 2147483646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/>
            </a:p>
          </p:txBody>
        </p: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8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7201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7201 w 4724"/>
                  <a:gd name="T7" fmla="*/ 12 h 12"/>
                  <a:gd name="T8" fmla="*/ 7201 w 4724"/>
                  <a:gd name="T9" fmla="*/ 0 h 12"/>
                  <a:gd name="T10" fmla="*/ 7201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tr-TR"/>
              </a:p>
            </p:txBody>
          </p:sp>
        </p:grpSp>
      </p:grpSp>
      <p:pic>
        <p:nvPicPr>
          <p:cNvPr id="16" name="Picture 24" descr="amblem ni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68263"/>
            <a:ext cx="6588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8"/>
          <p:cNvSpPr>
            <a:spLocks noGrp="1" noChangeArrowheads="1"/>
          </p:cNvSpPr>
          <p:nvPr>
            <p:ph type="dt" sz="quarter" idx="10"/>
          </p:nvPr>
        </p:nvSpPr>
        <p:spPr>
          <a:xfrm>
            <a:off x="1066800" y="6464300"/>
            <a:ext cx="1905000" cy="277813"/>
          </a:xfrm>
          <a:prstGeom prst="rect">
            <a:avLst/>
          </a:prstGeom>
        </p:spPr>
        <p:txBody>
          <a:bodyPr/>
          <a:lstStyle>
            <a:lvl1pPr algn="ctr" eaLnBrk="1" hangingPunct="1">
              <a:defRPr sz="1000" b="0"/>
            </a:lvl1pPr>
          </a:lstStyle>
          <a:p>
            <a:pPr>
              <a:defRPr/>
            </a:pPr>
            <a:r>
              <a:rPr lang="tr-TR"/>
              <a:t>1109095Nİ</a:t>
            </a:r>
          </a:p>
        </p:txBody>
      </p:sp>
      <p:sp>
        <p:nvSpPr>
          <p:cNvPr id="18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464300"/>
            <a:ext cx="2895600" cy="277813"/>
          </a:xfrm>
          <a:prstGeom prst="rect">
            <a:avLst/>
          </a:prstGeom>
        </p:spPr>
        <p:txBody>
          <a:bodyPr/>
          <a:lstStyle>
            <a:lvl1pPr algn="ctr" eaLnBrk="1" hangingPunct="1">
              <a:defRPr sz="1000"/>
            </a:lvl1pPr>
          </a:lstStyle>
          <a:p>
            <a:pPr>
              <a:defRPr/>
            </a:pPr>
            <a:r>
              <a:rPr lang="tr-TR"/>
              <a:t>İSG YANGIN TEHLİKELERİ</a:t>
            </a:r>
          </a:p>
        </p:txBody>
      </p:sp>
      <p:sp>
        <p:nvSpPr>
          <p:cNvPr id="19" name="Rectangle 2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35D6B-C82D-47D2-9E7B-E418B021377C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453891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04BB364-EEB2-4CB0-B9D8-0B28DAF6E083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337104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27584" y="1916832"/>
            <a:ext cx="7543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667625" y="6381750"/>
            <a:ext cx="1152525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46A1D3A9-5F15-41E7-AC1D-0F0E65413C97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549864700"/>
      </p:ext>
    </p:extLst>
  </p:cSld>
  <p:clrMapOvr>
    <a:masterClrMapping/>
  </p:clrMapOvr>
  <p:transition/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D2C29570-86DA-4B8D-B14B-EE65FF0134BC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97039643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1116013" y="1989138"/>
            <a:ext cx="36957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964113" y="1989138"/>
            <a:ext cx="36957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7152B3AF-1603-4FDC-9790-A6F832F93741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02592267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2C80690D-DB60-4A50-9BDE-426AFAA1CC1F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49637980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E42771FB-5FCF-41FC-9074-5DD415E83FDE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51082910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2F23A9C2-FB78-4BB5-8F23-98579B7FB5EF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14861648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037013D9-87E6-408A-83D5-695EE42CE320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80014210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5F7EB67E-0090-44B4-AE0B-D1C679024C3A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96100392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07950" y="-141288"/>
            <a:ext cx="9140825" cy="6851651"/>
            <a:chOff x="0" y="4"/>
            <a:chExt cx="5758" cy="4316"/>
          </a:xfrm>
        </p:grpSpPr>
        <p:sp>
          <p:nvSpPr>
            <p:cNvPr id="1031" name="Freeform 3"/>
            <p:cNvSpPr>
              <a:spLocks/>
            </p:cNvSpPr>
            <p:nvPr/>
          </p:nvSpPr>
          <p:spPr bwMode="hidden">
            <a:xfrm>
              <a:off x="544" y="1161"/>
              <a:ext cx="5148" cy="3159"/>
            </a:xfrm>
            <a:custGeom>
              <a:avLst/>
              <a:gdLst>
                <a:gd name="T0" fmla="*/ 0 w 5184"/>
                <a:gd name="T1" fmla="*/ 3159 h 3159"/>
                <a:gd name="T2" fmla="*/ 5835 w 5184"/>
                <a:gd name="T3" fmla="*/ 3159 h 3159"/>
                <a:gd name="T4" fmla="*/ 5835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32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999 w 556"/>
                <a:gd name="T5" fmla="*/ 3159 h 3159"/>
                <a:gd name="T6" fmla="*/ 999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/>
            </a:p>
          </p:txBody>
        </p:sp>
        <p:grpSp>
          <p:nvGrpSpPr>
            <p:cNvPr id="1033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4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5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6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8071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8071 w 4724"/>
                  <a:gd name="T7" fmla="*/ 12 h 12"/>
                  <a:gd name="T8" fmla="*/ 8071 w 4724"/>
                  <a:gd name="T9" fmla="*/ 0 h 12"/>
                  <a:gd name="T10" fmla="*/ 8071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7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8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970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tr-TR"/>
              </a:p>
            </p:txBody>
          </p:sp>
          <p:sp>
            <p:nvSpPr>
              <p:cNvPr id="1040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147483646 w 251"/>
                  <a:gd name="T5" fmla="*/ 12 h 12"/>
                  <a:gd name="T6" fmla="*/ 2147483646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1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463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463 w 251"/>
                  <a:gd name="T7" fmla="*/ 12 h 12"/>
                  <a:gd name="T8" fmla="*/ 463 w 251"/>
                  <a:gd name="T9" fmla="*/ 0 h 12"/>
                  <a:gd name="T10" fmla="*/ 463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971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tr-TR"/>
              </a:p>
            </p:txBody>
          </p:sp>
        </p:grpSp>
      </p:grpSp>
      <p:sp>
        <p:nvSpPr>
          <p:cNvPr id="297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78775" y="6467475"/>
            <a:ext cx="11525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64E4AB67-5D8D-4632-A08E-2A4A54E53736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  <p:pic>
        <p:nvPicPr>
          <p:cNvPr id="1028" name="Picture 24" descr="amblem ni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7475"/>
            <a:ext cx="588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5" name="Rectangle 27"/>
          <p:cNvSpPr>
            <a:spLocks noChangeArrowheads="1"/>
          </p:cNvSpPr>
          <p:nvPr userDrawn="1"/>
        </p:nvSpPr>
        <p:spPr bwMode="auto">
          <a:xfrm>
            <a:off x="3163888" y="6521450"/>
            <a:ext cx="27765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Elektrik Çalışmalarında İSG</a:t>
            </a:r>
          </a:p>
        </p:txBody>
      </p:sp>
      <p:sp>
        <p:nvSpPr>
          <p:cNvPr id="4" name="2 Veri Yer Tutucusu"/>
          <p:cNvSpPr txBox="1">
            <a:spLocks noGrp="1"/>
          </p:cNvSpPr>
          <p:nvPr userDrawn="1"/>
        </p:nvSpPr>
        <p:spPr bwMode="auto">
          <a:xfrm>
            <a:off x="0" y="6453188"/>
            <a:ext cx="1905000" cy="252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tr-TR" sz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Nİ1103266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0107" r:id="rId1"/>
    <p:sldLayoutId id="2147500108" r:id="rId2"/>
    <p:sldLayoutId id="2147500087" r:id="rId3"/>
    <p:sldLayoutId id="2147500088" r:id="rId4"/>
    <p:sldLayoutId id="2147500089" r:id="rId5"/>
    <p:sldLayoutId id="2147500090" r:id="rId6"/>
    <p:sldLayoutId id="2147500091" r:id="rId7"/>
    <p:sldLayoutId id="2147500092" r:id="rId8"/>
    <p:sldLayoutId id="2147500093" r:id="rId9"/>
    <p:sldLayoutId id="2147500094" r:id="rId10"/>
    <p:sldLayoutId id="2147500095" r:id="rId11"/>
    <p:sldLayoutId id="2147500096" r:id="rId12"/>
    <p:sldLayoutId id="2147500109" r:id="rId13"/>
    <p:sldLayoutId id="2147500110" r:id="rId14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hyperlink" Target="http://tr.wikipedia.org/wiki/Dosya:Electromagnetism.pn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tr.wikipedia.org/wiki/Birim" TargetMode="External"/><Relationship Id="rId3" Type="http://schemas.openxmlformats.org/officeDocument/2006/relationships/image" Target="../media/image17.jpeg"/><Relationship Id="rId7" Type="http://schemas.openxmlformats.org/officeDocument/2006/relationships/hyperlink" Target="http://tr.wikipedia.org/wiki/Manyetik_alan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tr.wikipedia.org/wiki/Tesla" TargetMode="External"/><Relationship Id="rId5" Type="http://schemas.openxmlformats.org/officeDocument/2006/relationships/hyperlink" Target="http://tr.wikipedia.org/wiki/CGS" TargetMode="External"/><Relationship Id="rId4" Type="http://schemas.openxmlformats.org/officeDocument/2006/relationships/image" Target="../media/image18.jpe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.tr/url?sa=i&amp;rct=j&amp;q=&amp;esrc=s&amp;source=images&amp;cd=&amp;cad=rja&amp;uact=8&amp;ved=0ahUKEwj0jKj43c_WAhUBM5oKHXhFCAQQjRwIBw&amp;url=http://www.azkurs.org/1-elektrik-ve-devre-kavrami-elektrigin-geregi-ve-onemi.html?page%3D5&amp;psig=AOvVaw0VN-x4_qLXeQ7w3JKboUUP&amp;ust=1506957524289208" TargetMode="External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azkurs.org/1-elektrik-ve-devre-kavrami-elektrigin-geregi-ve-onemi.html?page=5" TargetMode="External"/><Relationship Id="rId5" Type="http://schemas.openxmlformats.org/officeDocument/2006/relationships/image" Target="../media/image23.jpeg"/><Relationship Id="rId4" Type="http://schemas.openxmlformats.org/officeDocument/2006/relationships/hyperlink" Target="https://www.donanimhaber.com/alternatif-enerji/haberleri/Buyuk-olcekli-hibrit-gunes--ruzgar-enerji-sistemleri-yayginlasiyor.htm" TargetMode="External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hyperlink" Target="http://www.google.com.tr/imgres?q=Manyetik+alan+da%C4%9F%C4%B1l%C4%B1m%C4%B1&amp;um=1&amp;hl=tr&amp;sa=N&amp;biw=1117&amp;bih=589&amp;gbv=2&amp;tbm=isch&amp;tbnid=nZbVxe2bpfIBOM:&amp;imgrefurl=http://www.elektrikrehberiniz.com/date/2011/05/&amp;docid=sH0FxRxqyOlgOM&amp;w=471&amp;h=324&amp;ei=Ws5HTtnXIc_z-gaFqfDqBg&amp;zoom=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emf"/><Relationship Id="rId7" Type="http://schemas.openxmlformats.org/officeDocument/2006/relationships/hyperlink" Target="http://tr.wikipedia.org/wiki/Avometr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emf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2.jpeg"/><Relationship Id="rId4" Type="http://schemas.openxmlformats.org/officeDocument/2006/relationships/hyperlink" Target="http://elektrikunitesii.blogspot.com/" TargetMode="External"/><Relationship Id="rId9" Type="http://schemas.openxmlformats.org/officeDocument/2006/relationships/hyperlink" Target="http://www.kartalotomasyon.com.tr/UT58C-unit-multimetre-olcu-aleti,PR-1418.html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artalotomasyon.com.tr/UT58C-unit-multimetre-olcu-aleti,PR-1418.html" TargetMode="External"/><Relationship Id="rId3" Type="http://schemas.openxmlformats.org/officeDocument/2006/relationships/hyperlink" Target="http://www.fenokulu.net/portal/Sayfa.php?Git=KonuKategorileri&amp;Sayfa=KonuBaslikListesi&amp;baslikid=29&amp;KonuID=166" TargetMode="External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tr.wikipedia.org/wiki/Avometre" TargetMode="External"/><Relationship Id="rId5" Type="http://schemas.openxmlformats.org/officeDocument/2006/relationships/image" Target="../media/image45.emf"/><Relationship Id="rId10" Type="http://schemas.openxmlformats.org/officeDocument/2006/relationships/image" Target="../media/image46.jpeg"/><Relationship Id="rId4" Type="http://schemas.openxmlformats.org/officeDocument/2006/relationships/image" Target="../media/image44.jpeg"/><Relationship Id="rId9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openxmlformats.org/officeDocument/2006/relationships/hyperlink" Target="http://www.google.com.tr/url?sa=i&amp;rct=j&amp;q=&amp;esrc=s&amp;source=images&amp;cd=&amp;ved=0CAcQjRw&amp;url=http://www.triber.com.tr/olcum.php&amp;ei=_5udVPT9H4OuU5Dkg5gL&amp;bvm=bv.82001339,d.d24&amp;psig=AFQjCNHTRM8cf4GGdcWmSbIbfpg1nZM4cA&amp;ust=1419701617300003" TargetMode="Externa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emf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hyperlink" Target="http://www.google.com.tr/imgres?q=elektrik+ak%C4%B1m%C4%B1&amp;hl=tr&amp;sa=X&amp;tbo=d&amp;biw=1280&amp;bih=705&amp;tbm=isch&amp;tbnid=8T0c3C6Mb7Gt3M:&amp;imgrefurl=http://www.muhteva.com/elektrik-akimi-ve-gerilim-t263122.html&amp;docid=bE-g7ebQAIYr9M&amp;imgurl=http://www.muhteva.com/resimler/resimler/Elektrik-akimi-ve-gerilim-21-0.gif&amp;w=352&amp;h=205&amp;ei=4MW7UP7oCurj4QSy14CYCA&amp;zoom=1&amp;iact=hc&amp;vpx=2&amp;vpy=303&amp;dur=4345&amp;hovh=164&amp;hovw=281&amp;tx=143&amp;ty=78&amp;sig=116837484695927410849&amp;page=2&amp;tbnh=138&amp;tbnw=236&amp;start=27&amp;ndsp=32&amp;ved=1t:429,r:27,s:0,i:193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9"/>
          <p:cNvSpPr>
            <a:spLocks noChangeArrowheads="1"/>
          </p:cNvSpPr>
          <p:nvPr/>
        </p:nvSpPr>
        <p:spPr bwMode="auto">
          <a:xfrm>
            <a:off x="1042988" y="0"/>
            <a:ext cx="8101012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r-TR" altLang="tr-TR" sz="800" dirty="0"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tr-TR" altLang="tr-TR" sz="2000" dirty="0">
                <a:latin typeface="Tahoma" panose="020B0604030504040204" pitchFamily="34" charset="0"/>
              </a:rPr>
              <a:t>TEKNİK UYGULAMALARDA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tr-TR" altLang="tr-TR" sz="2800" dirty="0">
                <a:latin typeface="Tahoma" panose="020B0604030504040204" pitchFamily="34" charset="0"/>
              </a:rPr>
              <a:t>ELEKTRİK TEHLİKELERİ ve İSG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endParaRPr lang="tr-TR" altLang="tr-TR" sz="800" dirty="0">
              <a:latin typeface="Tahoma" panose="020B0604030504040204" pitchFamily="34" charset="0"/>
            </a:endParaRPr>
          </a:p>
        </p:txBody>
      </p:sp>
      <p:sp>
        <p:nvSpPr>
          <p:cNvPr id="13315" name="Rectangle 51"/>
          <p:cNvSpPr>
            <a:spLocks noChangeArrowheads="1"/>
          </p:cNvSpPr>
          <p:nvPr/>
        </p:nvSpPr>
        <p:spPr bwMode="auto">
          <a:xfrm>
            <a:off x="1042988" y="980728"/>
            <a:ext cx="8027987" cy="2831544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 sz="800" dirty="0">
              <a:solidFill>
                <a:srgbClr val="FFFF00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tr-TR" altLang="tr-TR" sz="800" dirty="0">
              <a:solidFill>
                <a:srgbClr val="FFFF00"/>
              </a:solidFill>
            </a:endParaRPr>
          </a:p>
          <a:p>
            <a:pPr algn="ctr" eaLnBrk="1" hangingPunct="1"/>
            <a:r>
              <a:rPr lang="tr-TR" altLang="tr-TR" sz="2400" dirty="0">
                <a:solidFill>
                  <a:srgbClr val="FFFF00"/>
                </a:solidFill>
                <a:latin typeface="Tahoma" panose="020B0604030504040204" pitchFamily="34" charset="0"/>
              </a:rPr>
              <a:t>AMAÇ: </a:t>
            </a:r>
          </a:p>
          <a:p>
            <a:pPr algn="ctr" eaLnBrk="1" hangingPunct="1">
              <a:spcBef>
                <a:spcPts val="600"/>
              </a:spcBef>
            </a:pPr>
            <a:r>
              <a:rPr lang="tr-TR" altLang="tr-TR" sz="3200" dirty="0">
                <a:solidFill>
                  <a:srgbClr val="FFFF00"/>
                </a:solidFill>
              </a:rPr>
              <a:t>Elektriği tanıtmak, tehlikelerini belirlemek  ve bu tehlikelerden korunma yolları hakkında bilgilendirmek</a:t>
            </a:r>
          </a:p>
          <a:p>
            <a:pPr algn="ctr" eaLnBrk="1" hangingPunct="1">
              <a:spcBef>
                <a:spcPts val="600"/>
              </a:spcBef>
            </a:pPr>
            <a:r>
              <a:rPr lang="tr-TR" altLang="tr-TR" sz="3200" dirty="0">
                <a:solidFill>
                  <a:srgbClr val="FFFF00"/>
                </a:solidFill>
              </a:rPr>
              <a:t>1. Bölüm</a:t>
            </a:r>
            <a:endParaRPr lang="tr-TR" altLang="tr-TR" sz="800" b="0" dirty="0">
              <a:solidFill>
                <a:srgbClr val="FFFF00"/>
              </a:solidFill>
            </a:endParaRPr>
          </a:p>
        </p:txBody>
      </p:sp>
      <p:sp>
        <p:nvSpPr>
          <p:cNvPr id="13316" name="Rectangle 52"/>
          <p:cNvSpPr>
            <a:spLocks noChangeArrowheads="1"/>
          </p:cNvSpPr>
          <p:nvPr/>
        </p:nvSpPr>
        <p:spPr bwMode="auto">
          <a:xfrm>
            <a:off x="1115616" y="4365104"/>
            <a:ext cx="7905750" cy="218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/>
              <a:t>Nurdoğan İNCİ </a:t>
            </a:r>
          </a:p>
          <a:p>
            <a:pPr algn="ctr" eaLnBrk="1" hangingPunct="1"/>
            <a:r>
              <a:rPr lang="tr-TR" altLang="tr-TR" sz="2000" b="0"/>
              <a:t>nurdoganinci@gmail.com</a:t>
            </a:r>
          </a:p>
          <a:p>
            <a:pPr algn="ctr" eaLnBrk="1" hangingPunct="1"/>
            <a:endParaRPr lang="tr-TR" altLang="tr-TR" sz="800"/>
          </a:p>
          <a:p>
            <a:pPr algn="ctr" eaLnBrk="1" hangingPunct="1"/>
            <a:r>
              <a:rPr lang="tr-TR" altLang="tr-TR" sz="2400"/>
              <a:t>Elektrik Mühendisi  </a:t>
            </a:r>
          </a:p>
          <a:p>
            <a:pPr algn="ctr" eaLnBrk="1" hangingPunct="1"/>
            <a:endParaRPr lang="tr-TR" altLang="tr-TR" sz="800"/>
          </a:p>
          <a:p>
            <a:pPr algn="ctr" eaLnBrk="1" hangingPunct="1"/>
            <a:r>
              <a:rPr lang="tr-TR" altLang="tr-TR" sz="2000"/>
              <a:t>Öğretim görevlisi</a:t>
            </a:r>
          </a:p>
          <a:p>
            <a:pPr algn="ctr" eaLnBrk="1" hangingPunct="1"/>
            <a:r>
              <a:rPr lang="tr-TR" altLang="tr-TR" sz="2000"/>
              <a:t>İş Sağlığı ve Güvenliği Danışmanı</a:t>
            </a:r>
          </a:p>
          <a:p>
            <a:pPr algn="ctr" eaLnBrk="1" hangingPunct="1"/>
            <a:endParaRPr lang="tr-TR" altLang="tr-TR" sz="800"/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71438" y="620713"/>
            <a:ext cx="755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/>
              <a:t>23</a:t>
            </a:r>
          </a:p>
        </p:txBody>
      </p:sp>
      <p:sp>
        <p:nvSpPr>
          <p:cNvPr id="13318" name="Metin kutusu 1"/>
          <p:cNvSpPr txBox="1">
            <a:spLocks noChangeArrowheads="1"/>
          </p:cNvSpPr>
          <p:nvPr/>
        </p:nvSpPr>
        <p:spPr bwMode="auto">
          <a:xfrm>
            <a:off x="2483768" y="3903439"/>
            <a:ext cx="5400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 b="0" dirty="0"/>
              <a:t>2017 GÜZ</a:t>
            </a:r>
          </a:p>
        </p:txBody>
      </p:sp>
      <p:sp>
        <p:nvSpPr>
          <p:cNvPr id="13319" name="Metin kutusu 1"/>
          <p:cNvSpPr txBox="1">
            <a:spLocks noChangeArrowheads="1"/>
          </p:cNvSpPr>
          <p:nvPr/>
        </p:nvSpPr>
        <p:spPr bwMode="auto">
          <a:xfrm>
            <a:off x="214313" y="1773238"/>
            <a:ext cx="612775" cy="768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tr-TR" altLang="tr-TR" sz="2800" dirty="0"/>
              <a:t>48</a:t>
            </a:r>
            <a:r>
              <a:rPr lang="tr-TR" altLang="tr-TR" sz="1600" dirty="0"/>
              <a:t>slayt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1547813" y="230188"/>
            <a:ext cx="6337300" cy="461962"/>
          </a:xfrm>
          <a:prstGeom prst="rect">
            <a:avLst/>
          </a:prstGeom>
          <a:solidFill>
            <a:schemeClr val="accent5">
              <a:lumMod val="2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ELEKTRİKTE GÜVENLİK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34925" y="620713"/>
            <a:ext cx="792163" cy="30797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I-15/25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0093F217-F55F-4348-AE74-5098F8E78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380" y="85597"/>
            <a:ext cx="8929240" cy="3775463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A0076F1B-172C-4ECA-88BA-320145A912A3}"/>
              </a:ext>
            </a:extLst>
          </p:cNvPr>
          <p:cNvSpPr txBox="1"/>
          <p:nvPr/>
        </p:nvSpPr>
        <p:spPr>
          <a:xfrm>
            <a:off x="107380" y="4005079"/>
            <a:ext cx="4824670" cy="259514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176213" marR="0" lvl="0" indent="0" algn="l" defTabSz="914400" rtl="0" eaLnBrk="1" fontAlgn="base" latinLnBrk="0" hangingPunct="1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  <a:p>
            <a:pPr marL="404813" marR="0" lvl="0" indent="-228600" algn="l" defTabSz="914400" rtl="0" eaLnBrk="1" fontAlgn="base" latinLnBrk="0" hangingPunct="1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Bölge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 Karıncalanma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(</a:t>
            </a:r>
            <a:r>
              <a:rPr kumimoji="0" lang="tr-T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tendrin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 sinyallerini etkiler)</a:t>
            </a:r>
          </a:p>
          <a:p>
            <a:pPr marL="404813" marR="0" lvl="0" indent="-228600" algn="l" defTabSz="914400" rtl="0" eaLnBrk="1" fontAlgn="base" latinLnBrk="0" hangingPunct="1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Bölge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 Kasılma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(tuttuğunu bırakamama)</a:t>
            </a:r>
          </a:p>
          <a:p>
            <a:pPr marL="404813" marR="0" lvl="0" indent="-228600" algn="l" defTabSz="914400" rtl="0" eaLnBrk="1" fontAlgn="base" latinLnBrk="0" hangingPunct="1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Bölge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 Solunum güçlüğü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(kalbin düzensizliği)</a:t>
            </a:r>
          </a:p>
          <a:p>
            <a:pPr marL="404813" marR="0" lvl="0" indent="-228600" algn="l" defTabSz="914400" rtl="0" eaLnBrk="1" fontAlgn="base" latinLnBrk="0" hangingPunct="1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Bölge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 Kalp deformasyonu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(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fibrilasyonu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)</a:t>
            </a:r>
          </a:p>
          <a:p>
            <a:pPr marL="404813" marR="0" lvl="0" indent="-228600" algn="l" defTabSz="914400" rtl="0" eaLnBrk="1" fontAlgn="base" latinLnBrk="0" hangingPunct="1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Bölge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 Kalp durması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(suni teneffüs gerekir 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ACBE70A6-9D2E-434F-8C17-1885D2E9416F}"/>
              </a:ext>
            </a:extLst>
          </p:cNvPr>
          <p:cNvSpPr txBox="1"/>
          <p:nvPr/>
        </p:nvSpPr>
        <p:spPr>
          <a:xfrm>
            <a:off x="5076070" y="4005079"/>
            <a:ext cx="3960550" cy="2595148"/>
          </a:xfrm>
          <a:prstGeom prst="rect">
            <a:avLst/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176213" marR="0" lvl="0" indent="0" algn="l" defTabSz="914400" rtl="0" eaLnBrk="1" fontAlgn="base" latinLnBrk="0" hangingPunct="1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  <a:p>
            <a:pPr marL="176213" marR="0" lvl="0" indent="0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Elektrikle çalışmalarda </a:t>
            </a:r>
          </a:p>
          <a:p>
            <a:pPr marL="461963" marR="0" lvl="0" indent="-285750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Riskli noktaların tespit edilmesi</a:t>
            </a:r>
          </a:p>
          <a:p>
            <a:pPr marL="461963" marR="0" lvl="0" indent="-285750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Engel veya İzolasyon yapılması</a:t>
            </a:r>
          </a:p>
          <a:p>
            <a:pPr marL="461963" marR="0" lvl="0" indent="-285750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Riskli ortamda tek elle çalışma</a:t>
            </a:r>
          </a:p>
          <a:p>
            <a:pPr marL="461963" marR="0" lvl="0" indent="-285750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Riskli ortamda sağ elle çalışma</a:t>
            </a:r>
          </a:p>
          <a:p>
            <a:pPr marL="461963" marR="0" lvl="0" indent="-285750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İzoleli elektrikçi aletleri ile çalışma</a:t>
            </a:r>
          </a:p>
          <a:p>
            <a:pPr marL="461963" marR="0" lvl="0" indent="-285750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2540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>
            <a:extLst>
              <a:ext uri="{FF2B5EF4-FFF2-40B4-BE49-F238E27FC236}">
                <a16:creationId xmlns:a16="http://schemas.microsoft.com/office/drawing/2014/main" id="{50A311D0-2E80-438C-9C42-40DD7589DA85}"/>
              </a:ext>
            </a:extLst>
          </p:cNvPr>
          <p:cNvGrpSpPr/>
          <p:nvPr/>
        </p:nvGrpSpPr>
        <p:grpSpPr>
          <a:xfrm>
            <a:off x="680409" y="116632"/>
            <a:ext cx="8484418" cy="3101872"/>
            <a:chOff x="680409" y="116632"/>
            <a:chExt cx="8484418" cy="3101872"/>
          </a:xfrm>
        </p:grpSpPr>
        <p:grpSp>
          <p:nvGrpSpPr>
            <p:cNvPr id="7" name="Grup 6">
              <a:extLst>
                <a:ext uri="{FF2B5EF4-FFF2-40B4-BE49-F238E27FC236}">
                  <a16:creationId xmlns:a16="http://schemas.microsoft.com/office/drawing/2014/main" id="{86785418-B140-4B74-B8BE-88928F2103E9}"/>
                </a:ext>
              </a:extLst>
            </p:cNvPr>
            <p:cNvGrpSpPr/>
            <p:nvPr/>
          </p:nvGrpSpPr>
          <p:grpSpPr>
            <a:xfrm>
              <a:off x="680409" y="116632"/>
              <a:ext cx="1666875" cy="3081742"/>
              <a:chOff x="662118" y="1484730"/>
              <a:chExt cx="1666875" cy="2916405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FFCE4C56-EA49-4851-B425-46AE90DD4B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62118" y="1484730"/>
                <a:ext cx="1666875" cy="2916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TextBox 14">
                <a:extLst>
                  <a:ext uri="{FF2B5EF4-FFF2-40B4-BE49-F238E27FC236}">
                    <a16:creationId xmlns:a16="http://schemas.microsoft.com/office/drawing/2014/main" id="{C69D5DF9-072E-4C74-90FD-D713CCE1EC51}"/>
                  </a:ext>
                </a:extLst>
              </p:cNvPr>
              <p:cNvSpPr txBox="1"/>
              <p:nvPr/>
            </p:nvSpPr>
            <p:spPr>
              <a:xfrm>
                <a:off x="1139262" y="4072140"/>
                <a:ext cx="871321" cy="2160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-128"/>
                    <a:cs typeface="+mn-cs"/>
                  </a:rPr>
                  <a:t>KASLAR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8" name="Grup 7">
              <a:extLst>
                <a:ext uri="{FF2B5EF4-FFF2-40B4-BE49-F238E27FC236}">
                  <a16:creationId xmlns:a16="http://schemas.microsoft.com/office/drawing/2014/main" id="{428526F6-5EFD-46DC-BEAB-84D6D0B1FC86}"/>
                </a:ext>
              </a:extLst>
            </p:cNvPr>
            <p:cNvGrpSpPr/>
            <p:nvPr/>
          </p:nvGrpSpPr>
          <p:grpSpPr>
            <a:xfrm>
              <a:off x="2347284" y="116632"/>
              <a:ext cx="1695450" cy="3081742"/>
              <a:chOff x="2267628" y="1484730"/>
              <a:chExt cx="1695450" cy="2916405"/>
            </a:xfrm>
          </p:grpSpPr>
          <p:pic>
            <p:nvPicPr>
              <p:cNvPr id="18" name="Picture 3">
                <a:extLst>
                  <a:ext uri="{FF2B5EF4-FFF2-40B4-BE49-F238E27FC236}">
                    <a16:creationId xmlns:a16="http://schemas.microsoft.com/office/drawing/2014/main" id="{F1A1BE93-C70C-4601-AC82-E38EACC829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267628" y="1484730"/>
                <a:ext cx="1695450" cy="2916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BA8E291-2709-4F73-A82B-A669E9E5E493}"/>
                  </a:ext>
                </a:extLst>
              </p:cNvPr>
              <p:cNvSpPr txBox="1"/>
              <p:nvPr/>
            </p:nvSpPr>
            <p:spPr>
              <a:xfrm>
                <a:off x="2641712" y="4086616"/>
                <a:ext cx="1029743" cy="2160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-128"/>
                    <a:cs typeface="+mn-cs"/>
                  </a:rPr>
                  <a:t>AKCİĞER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EFA4BA56-FF3C-4731-9E49-71D89A926533}"/>
                </a:ext>
              </a:extLst>
            </p:cNvPr>
            <p:cNvGrpSpPr/>
            <p:nvPr/>
          </p:nvGrpSpPr>
          <p:grpSpPr>
            <a:xfrm>
              <a:off x="4045881" y="126697"/>
              <a:ext cx="1685925" cy="3071677"/>
              <a:chOff x="3779890" y="1494255"/>
              <a:chExt cx="1685925" cy="2906880"/>
            </a:xfrm>
          </p:grpSpPr>
          <p:pic>
            <p:nvPicPr>
              <p:cNvPr id="16" name="Picture 4">
                <a:extLst>
                  <a:ext uri="{FF2B5EF4-FFF2-40B4-BE49-F238E27FC236}">
                    <a16:creationId xmlns:a16="http://schemas.microsoft.com/office/drawing/2014/main" id="{E9C01D55-7EDC-4990-A183-C61435F565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779890" y="1494255"/>
                <a:ext cx="1685925" cy="29068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Box 19">
                <a:extLst>
                  <a:ext uri="{FF2B5EF4-FFF2-40B4-BE49-F238E27FC236}">
                    <a16:creationId xmlns:a16="http://schemas.microsoft.com/office/drawing/2014/main" id="{D328FDE5-7873-4E4D-9348-8D6DE5719102}"/>
                  </a:ext>
                </a:extLst>
              </p:cNvPr>
              <p:cNvSpPr txBox="1"/>
              <p:nvPr/>
            </p:nvSpPr>
            <p:spPr>
              <a:xfrm>
                <a:off x="4263272" y="4086616"/>
                <a:ext cx="871321" cy="2160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-128"/>
                    <a:cs typeface="+mn-cs"/>
                  </a:rPr>
                  <a:t>KALP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10" name="Grup 9">
              <a:extLst>
                <a:ext uri="{FF2B5EF4-FFF2-40B4-BE49-F238E27FC236}">
                  <a16:creationId xmlns:a16="http://schemas.microsoft.com/office/drawing/2014/main" id="{B6F132E2-193B-4102-8183-546AA92BFD59}"/>
                </a:ext>
              </a:extLst>
            </p:cNvPr>
            <p:cNvGrpSpPr/>
            <p:nvPr/>
          </p:nvGrpSpPr>
          <p:grpSpPr>
            <a:xfrm>
              <a:off x="5731612" y="136762"/>
              <a:ext cx="1685925" cy="3081742"/>
              <a:chOff x="5393611" y="1503780"/>
              <a:chExt cx="1685925" cy="2916405"/>
            </a:xfrm>
          </p:grpSpPr>
          <p:pic>
            <p:nvPicPr>
              <p:cNvPr id="14" name="Picture 5">
                <a:extLst>
                  <a:ext uri="{FF2B5EF4-FFF2-40B4-BE49-F238E27FC236}">
                    <a16:creationId xmlns:a16="http://schemas.microsoft.com/office/drawing/2014/main" id="{79282E22-B2E4-46CC-989E-E693FCB8D1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393611" y="1503780"/>
                <a:ext cx="1685925" cy="2916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Box 20">
                <a:extLst>
                  <a:ext uri="{FF2B5EF4-FFF2-40B4-BE49-F238E27FC236}">
                    <a16:creationId xmlns:a16="http://schemas.microsoft.com/office/drawing/2014/main" id="{7244A106-661C-42FC-B279-5452586E9C42}"/>
                  </a:ext>
                </a:extLst>
              </p:cNvPr>
              <p:cNvSpPr txBox="1"/>
              <p:nvPr/>
            </p:nvSpPr>
            <p:spPr>
              <a:xfrm>
                <a:off x="5739356" y="4086616"/>
                <a:ext cx="871321" cy="2200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-128"/>
                    <a:cs typeface="+mn-cs"/>
                  </a:rPr>
                  <a:t>BEYİN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11" name="Grup 10">
              <a:extLst>
                <a:ext uri="{FF2B5EF4-FFF2-40B4-BE49-F238E27FC236}">
                  <a16:creationId xmlns:a16="http://schemas.microsoft.com/office/drawing/2014/main" id="{5C95E037-657F-4EF4-9208-BD3907AB0A3D}"/>
                </a:ext>
              </a:extLst>
            </p:cNvPr>
            <p:cNvGrpSpPr/>
            <p:nvPr/>
          </p:nvGrpSpPr>
          <p:grpSpPr>
            <a:xfrm>
              <a:off x="7459852" y="136762"/>
              <a:ext cx="1704975" cy="3061612"/>
              <a:chOff x="6996881" y="1503780"/>
              <a:chExt cx="1704975" cy="2897355"/>
            </a:xfrm>
          </p:grpSpPr>
          <p:pic>
            <p:nvPicPr>
              <p:cNvPr id="12" name="Picture 6">
                <a:extLst>
                  <a:ext uri="{FF2B5EF4-FFF2-40B4-BE49-F238E27FC236}">
                    <a16:creationId xmlns:a16="http://schemas.microsoft.com/office/drawing/2014/main" id="{5C0CA0ED-FC0B-4FE0-A43C-1E2DBB054D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996881" y="1503780"/>
                <a:ext cx="1704975" cy="28973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Box 21">
                <a:extLst>
                  <a:ext uri="{FF2B5EF4-FFF2-40B4-BE49-F238E27FC236}">
                    <a16:creationId xmlns:a16="http://schemas.microsoft.com/office/drawing/2014/main" id="{1635ACFC-71A8-440C-802C-6C6504EDC7DA}"/>
                  </a:ext>
                </a:extLst>
              </p:cNvPr>
              <p:cNvSpPr txBox="1"/>
              <p:nvPr/>
            </p:nvSpPr>
            <p:spPr>
              <a:xfrm>
                <a:off x="7203579" y="3861059"/>
                <a:ext cx="996665" cy="427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-128"/>
                    <a:cs typeface="+mn-cs"/>
                  </a:rPr>
                  <a:t>TERMAL YANIKLAR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charset="-128"/>
                  <a:cs typeface="+mn-cs"/>
                </a:endParaRPr>
              </a:p>
            </p:txBody>
          </p:sp>
        </p:grp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CD119644-B012-46CC-AF89-A5CFB8C7C9FE}"/>
              </a:ext>
            </a:extLst>
          </p:cNvPr>
          <p:cNvSpPr txBox="1"/>
          <p:nvPr/>
        </p:nvSpPr>
        <p:spPr>
          <a:xfrm>
            <a:off x="209560" y="3501010"/>
            <a:ext cx="8755050" cy="30964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87525" marR="0" lvl="0" indent="-1609725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Kaslarda etkisi: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Aksonlar üzerinden geçen iyonlara etki ederek beynin gönderdiği komutlara bozar</a:t>
            </a:r>
          </a:p>
          <a:p>
            <a:pPr marL="1787525" marR="0" lvl="0" indent="-1609725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Akciğerlerde etkisi: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Diyaframdaki kasılmalar hava almamızı etkileyerek nefessiz kalabiliriz</a:t>
            </a:r>
          </a:p>
          <a:p>
            <a:pPr marL="1787525" marR="0" lvl="0" indent="-1609725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Kalp ritminin bozulması: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Beyincikteki ritmik sinyallerin bozulması ile kalbin pompalama sistemimi bozulur ve kan akışı bozulur.</a:t>
            </a:r>
          </a:p>
          <a:p>
            <a:pPr marL="1787525" marR="0" lvl="0" indent="-1609725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Beyne etkisi: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Beyne kanın götüreceği oksijenin gitmemesi nedeniyle komuta ve kumanda fonksiyonları bozulur.</a:t>
            </a:r>
          </a:p>
          <a:p>
            <a:pPr marL="1787525" marR="0" lvl="0" indent="-1609725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Termal yanıklar: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Vücut üzerinden geçen aşırı elektrik akımları, akson etrafındaki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miyalinleri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 ve kas yapısını yakarak fonksiyonlarını bozar</a:t>
            </a:r>
          </a:p>
          <a:p>
            <a:pPr marL="1787525" marR="0" lvl="0" indent="-1787525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2765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469900" y="908050"/>
            <a:ext cx="3802063" cy="70802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r-TR" sz="2000" dirty="0">
                <a:solidFill>
                  <a:srgbClr val="FFFFFF"/>
                </a:solidFill>
                <a:cs typeface="Times New Roman" pitchFamily="18" charset="0"/>
              </a:rPr>
              <a:t>Bir iletkenden elektrik akımı geçtiğinde, </a:t>
            </a:r>
          </a:p>
        </p:txBody>
      </p:sp>
      <p:sp>
        <p:nvSpPr>
          <p:cNvPr id="301062" name="Text Box 6"/>
          <p:cNvSpPr txBox="1">
            <a:spLocks noChangeArrowheads="1"/>
          </p:cNvSpPr>
          <p:nvPr/>
        </p:nvSpPr>
        <p:spPr bwMode="auto">
          <a:xfrm>
            <a:off x="1598613" y="180975"/>
            <a:ext cx="63055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2800">
                <a:solidFill>
                  <a:srgbClr val="FFFF00"/>
                </a:solidFill>
              </a:rPr>
              <a:t>ELEKTRİK VE MANYETİK ALAN</a:t>
            </a:r>
          </a:p>
        </p:txBody>
      </p:sp>
      <p:sp>
        <p:nvSpPr>
          <p:cNvPr id="44036" name="Metin kutusu 13"/>
          <p:cNvSpPr txBox="1">
            <a:spLocks noChangeArrowheads="1"/>
          </p:cNvSpPr>
          <p:nvPr/>
        </p:nvSpPr>
        <p:spPr bwMode="auto">
          <a:xfrm>
            <a:off x="3675063" y="1589088"/>
            <a:ext cx="5032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440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6" name="8 Metin kutusu"/>
          <p:cNvSpPr txBox="1"/>
          <p:nvPr/>
        </p:nvSpPr>
        <p:spPr>
          <a:xfrm>
            <a:off x="3055938" y="3349625"/>
            <a:ext cx="1681162" cy="36988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sz="1800" dirty="0">
                <a:solidFill>
                  <a:srgbClr val="FFFFFF"/>
                </a:solidFill>
                <a:cs typeface="Times New Roman" pitchFamily="18" charset="0"/>
              </a:rPr>
              <a:t>Sağ el kaidesi</a:t>
            </a:r>
          </a:p>
        </p:txBody>
      </p:sp>
      <p:sp>
        <p:nvSpPr>
          <p:cNvPr id="22" name="8 Metin kutusu"/>
          <p:cNvSpPr txBox="1"/>
          <p:nvPr/>
        </p:nvSpPr>
        <p:spPr>
          <a:xfrm>
            <a:off x="5303838" y="1052513"/>
            <a:ext cx="3254375" cy="70802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sz="2000" dirty="0">
                <a:solidFill>
                  <a:srgbClr val="FFFFFF"/>
                </a:solidFill>
                <a:cs typeface="Times New Roman" pitchFamily="18" charset="0"/>
              </a:rPr>
              <a:t>Bir iletken manyetik alan içinde hareket ettirilirse</a:t>
            </a:r>
          </a:p>
        </p:txBody>
      </p:sp>
      <p:grpSp>
        <p:nvGrpSpPr>
          <p:cNvPr id="18" name="Grup 17"/>
          <p:cNvGrpSpPr>
            <a:grpSpLocks/>
          </p:cNvGrpSpPr>
          <p:nvPr/>
        </p:nvGrpSpPr>
        <p:grpSpPr bwMode="auto">
          <a:xfrm>
            <a:off x="395288" y="1854200"/>
            <a:ext cx="1922462" cy="1543050"/>
            <a:chOff x="4932040" y="620688"/>
            <a:chExt cx="3066115" cy="2577194"/>
          </a:xfrm>
        </p:grpSpPr>
        <p:pic>
          <p:nvPicPr>
            <p:cNvPr id="44073" name="Picture 4" descr="Akım manyetik alan yönü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620688"/>
              <a:ext cx="3066115" cy="233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74" name="Metin kutusu 12"/>
            <p:cNvSpPr txBox="1">
              <a:spLocks noChangeArrowheads="1"/>
            </p:cNvSpPr>
            <p:nvPr/>
          </p:nvSpPr>
          <p:spPr bwMode="auto">
            <a:xfrm>
              <a:off x="7452320" y="832969"/>
              <a:ext cx="504055" cy="646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tr-TR" altLang="tr-TR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44075" name="Metin kutusu 14"/>
            <p:cNvSpPr txBox="1">
              <a:spLocks noChangeArrowheads="1"/>
            </p:cNvSpPr>
            <p:nvPr/>
          </p:nvSpPr>
          <p:spPr bwMode="auto">
            <a:xfrm>
              <a:off x="5004048" y="712748"/>
              <a:ext cx="50405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tr-TR" altLang="tr-TR" sz="440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44076" name="Metin kutusu 16"/>
            <p:cNvSpPr txBox="1">
              <a:spLocks noChangeArrowheads="1"/>
            </p:cNvSpPr>
            <p:nvPr/>
          </p:nvSpPr>
          <p:spPr bwMode="auto">
            <a:xfrm>
              <a:off x="5046331" y="2529880"/>
              <a:ext cx="2853436" cy="6680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tr-TR" altLang="tr-TR" sz="2000" b="0">
                  <a:solidFill>
                    <a:srgbClr val="FF0000"/>
                  </a:solidFill>
                </a:rPr>
                <a:t>Elektron</a:t>
              </a:r>
              <a:r>
                <a:rPr lang="tr-TR" altLang="tr-TR" sz="2000" b="0">
                  <a:solidFill>
                    <a:schemeClr val="bg1"/>
                  </a:solidFill>
                </a:rPr>
                <a:t> akımı </a:t>
              </a:r>
            </a:p>
          </p:txBody>
        </p:sp>
      </p:grpSp>
      <p:sp>
        <p:nvSpPr>
          <p:cNvPr id="9" name="8 Metin kutusu"/>
          <p:cNvSpPr txBox="1"/>
          <p:nvPr/>
        </p:nvSpPr>
        <p:spPr>
          <a:xfrm>
            <a:off x="588963" y="3419475"/>
            <a:ext cx="1595437" cy="36988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sz="1800" dirty="0">
                <a:solidFill>
                  <a:srgbClr val="FFFFFF"/>
                </a:solidFill>
                <a:cs typeface="Times New Roman" pitchFamily="18" charset="0"/>
              </a:rPr>
              <a:t>Sol el kaidesi</a:t>
            </a:r>
          </a:p>
        </p:txBody>
      </p:sp>
      <p:sp>
        <p:nvSpPr>
          <p:cNvPr id="44041" name="Metin kutusu 14"/>
          <p:cNvSpPr txBox="1">
            <a:spLocks noChangeArrowheads="1"/>
          </p:cNvSpPr>
          <p:nvPr/>
        </p:nvSpPr>
        <p:spPr bwMode="auto">
          <a:xfrm>
            <a:off x="2586038" y="1878013"/>
            <a:ext cx="47625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4400">
                <a:solidFill>
                  <a:schemeClr val="bg1"/>
                </a:solidFill>
              </a:rPr>
              <a:t>-</a:t>
            </a:r>
          </a:p>
        </p:txBody>
      </p:sp>
      <p:cxnSp>
        <p:nvCxnSpPr>
          <p:cNvPr id="44042" name="Düz Ok Bağlayıcısı 2"/>
          <p:cNvCxnSpPr>
            <a:cxnSpLocks noChangeShapeType="1"/>
          </p:cNvCxnSpPr>
          <p:nvPr/>
        </p:nvCxnSpPr>
        <p:spPr bwMode="auto">
          <a:xfrm flipH="1">
            <a:off x="2387600" y="2524125"/>
            <a:ext cx="668338" cy="0"/>
          </a:xfrm>
          <a:prstGeom prst="straightConnector1">
            <a:avLst/>
          </a:prstGeom>
          <a:noFill/>
          <a:ln w="5715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43" name="Düz Ok Bağlayıcısı 57"/>
          <p:cNvCxnSpPr>
            <a:cxnSpLocks noChangeShapeType="1"/>
          </p:cNvCxnSpPr>
          <p:nvPr/>
        </p:nvCxnSpPr>
        <p:spPr bwMode="auto">
          <a:xfrm flipH="1">
            <a:off x="4052888" y="2557463"/>
            <a:ext cx="576262" cy="0"/>
          </a:xfrm>
          <a:prstGeom prst="straightConnector1">
            <a:avLst/>
          </a:prstGeom>
          <a:noFill/>
          <a:ln w="5715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44" name="Düz Ok Bağlayıcısı 58"/>
          <p:cNvCxnSpPr>
            <a:cxnSpLocks noChangeShapeType="1"/>
          </p:cNvCxnSpPr>
          <p:nvPr/>
        </p:nvCxnSpPr>
        <p:spPr bwMode="auto">
          <a:xfrm>
            <a:off x="776288" y="2551113"/>
            <a:ext cx="444500" cy="0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45" name="Düz Ok Bağlayıcısı 2"/>
          <p:cNvCxnSpPr>
            <a:cxnSpLocks noChangeShapeType="1"/>
          </p:cNvCxnSpPr>
          <p:nvPr/>
        </p:nvCxnSpPr>
        <p:spPr bwMode="auto">
          <a:xfrm>
            <a:off x="3554413" y="2582863"/>
            <a:ext cx="0" cy="0"/>
          </a:xfrm>
          <a:prstGeom prst="straightConnector1">
            <a:avLst/>
          </a:prstGeom>
          <a:noFill/>
          <a:ln w="57150" algn="ctr">
            <a:solidFill>
              <a:srgbClr val="FF5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" name="Grup 5"/>
          <p:cNvGrpSpPr>
            <a:grpSpLocks/>
          </p:cNvGrpSpPr>
          <p:nvPr/>
        </p:nvGrpSpPr>
        <p:grpSpPr bwMode="auto">
          <a:xfrm>
            <a:off x="5137150" y="1876425"/>
            <a:ext cx="3492500" cy="1751013"/>
            <a:chOff x="5076825" y="1739900"/>
            <a:chExt cx="3492500" cy="1846795"/>
          </a:xfrm>
        </p:grpSpPr>
        <p:grpSp>
          <p:nvGrpSpPr>
            <p:cNvPr id="44055" name="Grup 22"/>
            <p:cNvGrpSpPr>
              <a:grpSpLocks/>
            </p:cNvGrpSpPr>
            <p:nvPr/>
          </p:nvGrpSpPr>
          <p:grpSpPr bwMode="auto">
            <a:xfrm>
              <a:off x="5076825" y="1739900"/>
              <a:ext cx="3492500" cy="1751013"/>
              <a:chOff x="4427984" y="3284984"/>
              <a:chExt cx="2448272" cy="1175069"/>
            </a:xfrm>
          </p:grpSpPr>
          <p:grpSp>
            <p:nvGrpSpPr>
              <p:cNvPr id="44057" name="Grup 34"/>
              <p:cNvGrpSpPr>
                <a:grpSpLocks/>
              </p:cNvGrpSpPr>
              <p:nvPr/>
            </p:nvGrpSpPr>
            <p:grpSpPr bwMode="auto">
              <a:xfrm>
                <a:off x="5148064" y="3395658"/>
                <a:ext cx="1553315" cy="1049169"/>
                <a:chOff x="5148064" y="3395658"/>
                <a:chExt cx="1553315" cy="1049169"/>
              </a:xfrm>
            </p:grpSpPr>
            <p:cxnSp>
              <p:nvCxnSpPr>
                <p:cNvPr id="43" name="Düz Bağlayıcı 42"/>
                <p:cNvCxnSpPr/>
                <p:nvPr/>
              </p:nvCxnSpPr>
              <p:spPr>
                <a:xfrm>
                  <a:off x="5161353" y="3479370"/>
                  <a:ext cx="9793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Düz Bağlayıcı 43"/>
                <p:cNvCxnSpPr/>
                <p:nvPr/>
              </p:nvCxnSpPr>
              <p:spPr>
                <a:xfrm>
                  <a:off x="5161353" y="3568135"/>
                  <a:ext cx="9793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Düz Bağlayıcı 44"/>
                <p:cNvCxnSpPr/>
                <p:nvPr/>
              </p:nvCxnSpPr>
              <p:spPr>
                <a:xfrm>
                  <a:off x="5176933" y="3656900"/>
                  <a:ext cx="98042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Düz Bağlayıcı 45"/>
                <p:cNvCxnSpPr/>
                <p:nvPr/>
              </p:nvCxnSpPr>
              <p:spPr>
                <a:xfrm>
                  <a:off x="5147999" y="3753531"/>
                  <a:ext cx="98042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Düz Bağlayıcı 46"/>
                <p:cNvCxnSpPr/>
                <p:nvPr/>
              </p:nvCxnSpPr>
              <p:spPr>
                <a:xfrm>
                  <a:off x="5156902" y="3831060"/>
                  <a:ext cx="9793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Düz Bağlayıcı 47"/>
                <p:cNvCxnSpPr/>
                <p:nvPr/>
              </p:nvCxnSpPr>
              <p:spPr>
                <a:xfrm>
                  <a:off x="5156902" y="3924320"/>
                  <a:ext cx="9793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Düz Bağlayıcı 48"/>
                <p:cNvCxnSpPr/>
                <p:nvPr/>
              </p:nvCxnSpPr>
              <p:spPr>
                <a:xfrm>
                  <a:off x="5156902" y="4002973"/>
                  <a:ext cx="9793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Düz Bağlayıcı 49"/>
                <p:cNvCxnSpPr/>
                <p:nvPr/>
              </p:nvCxnSpPr>
              <p:spPr>
                <a:xfrm>
                  <a:off x="5156902" y="4106346"/>
                  <a:ext cx="9793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Düz Bağlayıcı 50"/>
                <p:cNvCxnSpPr/>
                <p:nvPr/>
              </p:nvCxnSpPr>
              <p:spPr>
                <a:xfrm>
                  <a:off x="5156902" y="4190616"/>
                  <a:ext cx="9793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Düz Bağlayıcı 51"/>
                <p:cNvCxnSpPr/>
                <p:nvPr/>
              </p:nvCxnSpPr>
              <p:spPr>
                <a:xfrm>
                  <a:off x="5161353" y="4271517"/>
                  <a:ext cx="9793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Düz Bağlayıcı 52"/>
                <p:cNvCxnSpPr/>
                <p:nvPr/>
              </p:nvCxnSpPr>
              <p:spPr>
                <a:xfrm>
                  <a:off x="5161353" y="4370395"/>
                  <a:ext cx="9793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Düz Bağlayıcı 53"/>
                <p:cNvCxnSpPr/>
                <p:nvPr/>
              </p:nvCxnSpPr>
              <p:spPr>
                <a:xfrm>
                  <a:off x="5161353" y="4456913"/>
                  <a:ext cx="9793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Düz Bağlayıcı 54"/>
                <p:cNvCxnSpPr/>
                <p:nvPr/>
              </p:nvCxnSpPr>
              <p:spPr>
                <a:xfrm>
                  <a:off x="5161353" y="3398469"/>
                  <a:ext cx="9793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072" name="Metin kutusu 63"/>
                <p:cNvSpPr txBox="1">
                  <a:spLocks noChangeArrowheads="1"/>
                </p:cNvSpPr>
                <p:nvPr/>
              </p:nvSpPr>
              <p:spPr bwMode="auto">
                <a:xfrm>
                  <a:off x="6334138" y="3605492"/>
                  <a:ext cx="367241" cy="646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6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36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36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36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36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tr-TR" altLang="tr-TR">
                      <a:solidFill>
                        <a:srgbClr val="FFFFFF"/>
                      </a:solidFill>
                      <a:latin typeface="Tahoma" panose="020B0604030504040204" pitchFamily="34" charset="0"/>
                    </a:rPr>
                    <a:t>S</a:t>
                  </a:r>
                </a:p>
              </p:txBody>
            </p:sp>
          </p:grpSp>
          <p:grpSp>
            <p:nvGrpSpPr>
              <p:cNvPr id="25" name="Grup 24"/>
              <p:cNvGrpSpPr/>
              <p:nvPr/>
            </p:nvGrpSpPr>
            <p:grpSpPr>
              <a:xfrm>
                <a:off x="4427984" y="3284984"/>
                <a:ext cx="2448272" cy="1175069"/>
                <a:chOff x="1115616" y="1844824"/>
                <a:chExt cx="5040561" cy="2016224"/>
              </a:xfrm>
              <a:solidFill>
                <a:schemeClr val="bg1"/>
              </a:solidFill>
            </p:grpSpPr>
            <p:grpSp>
              <p:nvGrpSpPr>
                <p:cNvPr id="27" name="Grup 26"/>
                <p:cNvGrpSpPr/>
                <p:nvPr/>
              </p:nvGrpSpPr>
              <p:grpSpPr>
                <a:xfrm>
                  <a:off x="1115616" y="1988840"/>
                  <a:ext cx="1512168" cy="1872208"/>
                  <a:chOff x="1115616" y="1988840"/>
                  <a:chExt cx="1512168" cy="1872208"/>
                </a:xfrm>
                <a:grpFill/>
              </p:grpSpPr>
              <p:cxnSp>
                <p:nvCxnSpPr>
                  <p:cNvPr id="40" name="Düz Bağlayıcı 39"/>
                  <p:cNvCxnSpPr/>
                  <p:nvPr/>
                </p:nvCxnSpPr>
                <p:spPr>
                  <a:xfrm>
                    <a:off x="1115616" y="1988840"/>
                    <a:ext cx="1512168" cy="0"/>
                  </a:xfrm>
                  <a:prstGeom prst="line">
                    <a:avLst/>
                  </a:prstGeom>
                  <a:grpFill/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Düz Bağlayıcı 40"/>
                  <p:cNvCxnSpPr/>
                  <p:nvPr/>
                </p:nvCxnSpPr>
                <p:spPr>
                  <a:xfrm>
                    <a:off x="1115616" y="3861048"/>
                    <a:ext cx="1512168" cy="0"/>
                  </a:xfrm>
                  <a:prstGeom prst="line">
                    <a:avLst/>
                  </a:prstGeom>
                  <a:grpFill/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Düz Bağlayıcı 41"/>
                  <p:cNvCxnSpPr/>
                  <p:nvPr/>
                </p:nvCxnSpPr>
                <p:spPr>
                  <a:xfrm>
                    <a:off x="2627784" y="1988840"/>
                    <a:ext cx="0" cy="1872208"/>
                  </a:xfrm>
                  <a:prstGeom prst="line">
                    <a:avLst/>
                  </a:prstGeom>
                  <a:grpFill/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Grup 29"/>
                <p:cNvGrpSpPr/>
                <p:nvPr/>
              </p:nvGrpSpPr>
              <p:grpSpPr>
                <a:xfrm rot="10800000">
                  <a:off x="4644009" y="1988840"/>
                  <a:ext cx="1512168" cy="1872208"/>
                  <a:chOff x="1115616" y="1988840"/>
                  <a:chExt cx="1512168" cy="1872208"/>
                </a:xfrm>
                <a:grpFill/>
              </p:grpSpPr>
              <p:cxnSp>
                <p:nvCxnSpPr>
                  <p:cNvPr id="37" name="Düz Bağlayıcı 36"/>
                  <p:cNvCxnSpPr/>
                  <p:nvPr/>
                </p:nvCxnSpPr>
                <p:spPr>
                  <a:xfrm>
                    <a:off x="1115616" y="1988840"/>
                    <a:ext cx="1512168" cy="0"/>
                  </a:xfrm>
                  <a:prstGeom prst="line">
                    <a:avLst/>
                  </a:prstGeom>
                  <a:grpFill/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Düz Bağlayıcı 37"/>
                  <p:cNvCxnSpPr/>
                  <p:nvPr/>
                </p:nvCxnSpPr>
                <p:spPr>
                  <a:xfrm>
                    <a:off x="1115616" y="3861048"/>
                    <a:ext cx="1512168" cy="0"/>
                  </a:xfrm>
                  <a:prstGeom prst="line">
                    <a:avLst/>
                  </a:prstGeom>
                  <a:grpFill/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Düz Bağlayıcı 38"/>
                  <p:cNvCxnSpPr/>
                  <p:nvPr/>
                </p:nvCxnSpPr>
                <p:spPr>
                  <a:xfrm>
                    <a:off x="2627784" y="1988840"/>
                    <a:ext cx="0" cy="1872208"/>
                  </a:xfrm>
                  <a:prstGeom prst="line">
                    <a:avLst/>
                  </a:prstGeom>
                  <a:grpFill/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1" name="Metin kutusu 30"/>
                <p:cNvSpPr txBox="1"/>
                <p:nvPr/>
              </p:nvSpPr>
              <p:spPr>
                <a:xfrm>
                  <a:off x="1403649" y="2463279"/>
                  <a:ext cx="756085" cy="1108997"/>
                </a:xfrm>
                <a:prstGeom prst="rect">
                  <a:avLst/>
                </a:prstGeom>
                <a:grpFill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defRPr/>
                  </a:pPr>
                  <a:r>
                    <a:rPr lang="tr-TR" dirty="0">
                      <a:solidFill>
                        <a:srgbClr val="FFFFFF"/>
                      </a:solidFill>
                    </a:rPr>
                    <a:t>N</a:t>
                  </a:r>
                </a:p>
              </p:txBody>
            </p:sp>
            <p:grpSp>
              <p:nvGrpSpPr>
                <p:cNvPr id="32" name="Grup 31"/>
                <p:cNvGrpSpPr/>
                <p:nvPr/>
              </p:nvGrpSpPr>
              <p:grpSpPr>
                <a:xfrm>
                  <a:off x="3361250" y="2564904"/>
                  <a:ext cx="576064" cy="504056"/>
                  <a:chOff x="3361250" y="980728"/>
                  <a:chExt cx="576064" cy="504056"/>
                </a:xfrm>
                <a:grpFill/>
              </p:grpSpPr>
              <p:sp>
                <p:nvSpPr>
                  <p:cNvPr id="34" name="Oval 33"/>
                  <p:cNvSpPr/>
                  <p:nvPr/>
                </p:nvSpPr>
                <p:spPr>
                  <a:xfrm>
                    <a:off x="3361250" y="980728"/>
                    <a:ext cx="576064" cy="504056"/>
                  </a:xfrm>
                  <a:prstGeom prst="ellipse">
                    <a:avLst/>
                  </a:prstGeom>
                  <a:grpFill/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tr-TR">
                      <a:solidFill>
                        <a:srgbClr val="FFFFFF"/>
                      </a:solidFill>
                    </a:endParaRPr>
                  </a:p>
                </p:txBody>
              </p:sp>
              <p:cxnSp>
                <p:nvCxnSpPr>
                  <p:cNvPr id="35" name="Düz Bağlayıcı 34"/>
                  <p:cNvCxnSpPr/>
                  <p:nvPr/>
                </p:nvCxnSpPr>
                <p:spPr>
                  <a:xfrm>
                    <a:off x="3491880" y="1232756"/>
                    <a:ext cx="288032" cy="0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Düz Bağlayıcı 35"/>
                  <p:cNvCxnSpPr/>
                  <p:nvPr/>
                </p:nvCxnSpPr>
                <p:spPr>
                  <a:xfrm>
                    <a:off x="3642589" y="1101803"/>
                    <a:ext cx="0" cy="252028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3" name="Düz Ok Bağlayıcısı 32"/>
                <p:cNvCxnSpPr/>
                <p:nvPr/>
              </p:nvCxnSpPr>
              <p:spPr>
                <a:xfrm flipV="1">
                  <a:off x="3642589" y="1844824"/>
                  <a:ext cx="0" cy="618455"/>
                </a:xfrm>
                <a:prstGeom prst="straightConnector1">
                  <a:avLst/>
                </a:prstGeom>
                <a:grpFill/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62" name="Düz Ok Bağlayıcısı 61"/>
            <p:cNvCxnSpPr/>
            <p:nvPr/>
          </p:nvCxnSpPr>
          <p:spPr bwMode="auto">
            <a:xfrm>
              <a:off x="6818313" y="2938726"/>
              <a:ext cx="0" cy="647969"/>
            </a:xfrm>
            <a:prstGeom prst="straightConnector1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047" name="Metin kutusu 64"/>
          <p:cNvSpPr txBox="1">
            <a:spLocks noChangeArrowheads="1"/>
          </p:cNvSpPr>
          <p:nvPr/>
        </p:nvSpPr>
        <p:spPr bwMode="auto">
          <a:xfrm>
            <a:off x="34925" y="549275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/>
              <a:t>I-12/25</a:t>
            </a:r>
          </a:p>
        </p:txBody>
      </p:sp>
      <p:pic>
        <p:nvPicPr>
          <p:cNvPr id="65" name="Resim 64" descr="http://upload.wikimedia.org/wikipedia/commons/thumb/0/07/Electromagnetism.png/220px-Electromagnetism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1858963"/>
            <a:ext cx="175418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Resim 55" descr="D:\00000 2 Ara istasyon\images392W1S8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66" r="54068"/>
          <a:stretch>
            <a:fillRect/>
          </a:stretch>
        </p:blipFill>
        <p:spPr bwMode="auto">
          <a:xfrm>
            <a:off x="1524000" y="4029075"/>
            <a:ext cx="14732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Resim 56" descr="D:\00000 2 Ara istasyon\images392W1S8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3" t="56566"/>
          <a:stretch>
            <a:fillRect/>
          </a:stretch>
        </p:blipFill>
        <p:spPr bwMode="auto">
          <a:xfrm>
            <a:off x="1524000" y="5273675"/>
            <a:ext cx="14732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0" descr="D:\D3-İSG-OHSAS\Manyetik alan -mıknatıslar\Elektromagneti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35"/>
          <a:stretch>
            <a:fillRect/>
          </a:stretch>
        </p:blipFill>
        <p:spPr bwMode="auto">
          <a:xfrm>
            <a:off x="123825" y="5259388"/>
            <a:ext cx="126365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0" descr="D:\D3-İSG-OHSAS\Manyetik alan -mıknatıslar\Elektromagneti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49"/>
          <a:stretch>
            <a:fillRect/>
          </a:stretch>
        </p:blipFill>
        <p:spPr bwMode="auto">
          <a:xfrm>
            <a:off x="146050" y="4029075"/>
            <a:ext cx="124142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053" name="Düz Ok Bağlayıcısı 2"/>
          <p:cNvCxnSpPr>
            <a:cxnSpLocks noChangeShapeType="1"/>
          </p:cNvCxnSpPr>
          <p:nvPr/>
        </p:nvCxnSpPr>
        <p:spPr bwMode="auto">
          <a:xfrm>
            <a:off x="6375400" y="5029200"/>
            <a:ext cx="0" cy="0"/>
          </a:xfrm>
          <a:prstGeom prst="straightConnector1">
            <a:avLst/>
          </a:prstGeom>
          <a:noFill/>
          <a:ln w="57150" algn="ctr">
            <a:solidFill>
              <a:srgbClr val="FF5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Metin kutusu 1"/>
          <p:cNvSpPr txBox="1">
            <a:spLocks noChangeArrowheads="1"/>
          </p:cNvSpPr>
          <p:nvPr/>
        </p:nvSpPr>
        <p:spPr bwMode="auto">
          <a:xfrm>
            <a:off x="3276600" y="4073525"/>
            <a:ext cx="575945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/>
              <a:t>Manyetik alan</a:t>
            </a:r>
          </a:p>
          <a:p>
            <a:pPr eaLnBrk="1" hangingPunct="1"/>
            <a:r>
              <a:rPr lang="tr-TR" altLang="tr-TR" sz="1800" b="0"/>
              <a:t>1-Aynı kutuplar iter  farklı kutuplar çeker</a:t>
            </a:r>
          </a:p>
          <a:p>
            <a:pPr eaLnBrk="1" hangingPunct="1"/>
            <a:r>
              <a:rPr lang="tr-TR" altLang="tr-TR" sz="1800" b="0"/>
              <a:t>2-İtme çekme kuvveti mesafenin karesi ile ters orantılıdır</a:t>
            </a:r>
          </a:p>
          <a:p>
            <a:pPr eaLnBrk="1" hangingPunct="1"/>
            <a:r>
              <a:rPr lang="tr-TR" altLang="tr-TR" sz="1800" b="0"/>
              <a:t>3-Manyetik hatlar birbirini kesmez aynı yöne gider</a:t>
            </a:r>
          </a:p>
          <a:p>
            <a:pPr eaLnBrk="1" hangingPunct="1"/>
            <a:r>
              <a:rPr lang="tr-TR" altLang="tr-TR" sz="1800" b="0"/>
              <a:t>4-Manyetik alan hatları lastik gibidir en kısa yolu seçer</a:t>
            </a:r>
          </a:p>
          <a:p>
            <a:pPr eaLnBrk="1" hangingPunct="1"/>
            <a:endParaRPr lang="tr-TR" altLang="tr-TR" sz="1800" b="0"/>
          </a:p>
          <a:p>
            <a:pPr eaLnBrk="1" hangingPunct="1"/>
            <a:r>
              <a:rPr lang="tr-TR" altLang="tr-TR" sz="1800">
                <a:solidFill>
                  <a:srgbClr val="FFFF00"/>
                </a:solidFill>
              </a:rPr>
              <a:t>Elektrik alanları da aynı şekilde hareket ederler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0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58" grpId="0" animBg="1"/>
      <p:bldP spid="301062" grpId="0"/>
      <p:bldP spid="26" grpId="0" animBg="1"/>
      <p:bldP spid="22" grpId="0" animBg="1"/>
      <p:bldP spid="9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6"/>
          <p:cNvSpPr txBox="1">
            <a:spLocks noChangeArrowheads="1"/>
          </p:cNvSpPr>
          <p:nvPr/>
        </p:nvSpPr>
        <p:spPr bwMode="auto">
          <a:xfrm>
            <a:off x="1824038" y="225425"/>
            <a:ext cx="576103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2600">
                <a:solidFill>
                  <a:srgbClr val="FFFF00"/>
                </a:solidFill>
              </a:rPr>
              <a:t>ELEKTRİK VE MANYETİK ALAN</a:t>
            </a:r>
          </a:p>
        </p:txBody>
      </p:sp>
      <p:sp>
        <p:nvSpPr>
          <p:cNvPr id="46083" name="Metin kutusu 13"/>
          <p:cNvSpPr txBox="1">
            <a:spLocks noChangeArrowheads="1"/>
          </p:cNvSpPr>
          <p:nvPr/>
        </p:nvSpPr>
        <p:spPr bwMode="auto">
          <a:xfrm>
            <a:off x="3924300" y="2693988"/>
            <a:ext cx="5032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440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46084" name="Metin kutusu 14"/>
          <p:cNvSpPr txBox="1">
            <a:spLocks noChangeArrowheads="1"/>
          </p:cNvSpPr>
          <p:nvPr/>
        </p:nvSpPr>
        <p:spPr bwMode="auto">
          <a:xfrm>
            <a:off x="2835275" y="2222500"/>
            <a:ext cx="5699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4400">
                <a:solidFill>
                  <a:schemeClr val="bg1"/>
                </a:solidFill>
              </a:rPr>
              <a:t>-</a:t>
            </a:r>
          </a:p>
        </p:txBody>
      </p:sp>
      <p:cxnSp>
        <p:nvCxnSpPr>
          <p:cNvPr id="46085" name="Düz Ok Bağlayıcısı 2"/>
          <p:cNvCxnSpPr>
            <a:cxnSpLocks noChangeShapeType="1"/>
          </p:cNvCxnSpPr>
          <p:nvPr/>
        </p:nvCxnSpPr>
        <p:spPr bwMode="auto">
          <a:xfrm>
            <a:off x="3305175" y="2868613"/>
            <a:ext cx="131763" cy="0"/>
          </a:xfrm>
          <a:prstGeom prst="straightConnector1">
            <a:avLst/>
          </a:prstGeom>
          <a:noFill/>
          <a:ln w="5715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6" name="Düz Ok Bağlayıcısı 57"/>
          <p:cNvCxnSpPr>
            <a:cxnSpLocks noChangeShapeType="1"/>
          </p:cNvCxnSpPr>
          <p:nvPr/>
        </p:nvCxnSpPr>
        <p:spPr bwMode="auto">
          <a:xfrm flipH="1">
            <a:off x="3990975" y="2782888"/>
            <a:ext cx="576263" cy="0"/>
          </a:xfrm>
          <a:prstGeom prst="straightConnector1">
            <a:avLst/>
          </a:prstGeom>
          <a:noFill/>
          <a:ln w="5715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7" name="Düz Ok Bağlayıcısı 58"/>
          <p:cNvCxnSpPr>
            <a:cxnSpLocks noChangeShapeType="1"/>
          </p:cNvCxnSpPr>
          <p:nvPr/>
        </p:nvCxnSpPr>
        <p:spPr bwMode="auto">
          <a:xfrm>
            <a:off x="1025525" y="2895600"/>
            <a:ext cx="531813" cy="0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8" name="Düz Ok Bağlayıcısı 2"/>
          <p:cNvCxnSpPr>
            <a:cxnSpLocks noChangeShapeType="1"/>
          </p:cNvCxnSpPr>
          <p:nvPr/>
        </p:nvCxnSpPr>
        <p:spPr bwMode="auto">
          <a:xfrm>
            <a:off x="3863975" y="3783013"/>
            <a:ext cx="0" cy="0"/>
          </a:xfrm>
          <a:prstGeom prst="straightConnector1">
            <a:avLst/>
          </a:prstGeom>
          <a:noFill/>
          <a:ln w="57150" algn="ctr">
            <a:solidFill>
              <a:srgbClr val="FF5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4" name="Grup 11"/>
          <p:cNvGrpSpPr>
            <a:grpSpLocks/>
          </p:cNvGrpSpPr>
          <p:nvPr/>
        </p:nvGrpSpPr>
        <p:grpSpPr bwMode="auto">
          <a:xfrm>
            <a:off x="460375" y="1930400"/>
            <a:ext cx="3403600" cy="2122488"/>
            <a:chOff x="0" y="0"/>
            <a:chExt cx="2136038" cy="1338681"/>
          </a:xfrm>
        </p:grpSpPr>
        <p:pic>
          <p:nvPicPr>
            <p:cNvPr id="46103" name="Picture 3" descr="Akım manyetik alan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60" t="3188"/>
            <a:stretch>
              <a:fillRect/>
            </a:stretch>
          </p:blipFill>
          <p:spPr bwMode="auto">
            <a:xfrm>
              <a:off x="1002182" y="0"/>
              <a:ext cx="1133856" cy="1338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04" name="Picture 3" descr="Akım manyetik ala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1" r="67886" b="2"/>
            <a:stretch>
              <a:fillRect/>
            </a:stretch>
          </p:blipFill>
          <p:spPr bwMode="auto">
            <a:xfrm>
              <a:off x="0" y="0"/>
              <a:ext cx="1002182" cy="1338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841375" y="4108450"/>
            <a:ext cx="2119313" cy="4000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r-TR" sz="2000" dirty="0">
                <a:solidFill>
                  <a:srgbClr val="FFFFFF"/>
                </a:solidFill>
              </a:rPr>
              <a:t>itme-çekme</a:t>
            </a:r>
          </a:p>
        </p:txBody>
      </p:sp>
      <p:sp>
        <p:nvSpPr>
          <p:cNvPr id="2" name="Çember Ok 1"/>
          <p:cNvSpPr/>
          <p:nvPr/>
        </p:nvSpPr>
        <p:spPr bwMode="auto">
          <a:xfrm>
            <a:off x="1209675" y="2579688"/>
            <a:ext cx="769938" cy="771525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69" name="Çember Ok 68"/>
          <p:cNvSpPr/>
          <p:nvPr/>
        </p:nvSpPr>
        <p:spPr bwMode="auto">
          <a:xfrm rot="10800000" flipH="1">
            <a:off x="2146300" y="2759075"/>
            <a:ext cx="749300" cy="728663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73" name="Çember Ok 72"/>
          <p:cNvSpPr/>
          <p:nvPr/>
        </p:nvSpPr>
        <p:spPr bwMode="auto">
          <a:xfrm rot="10800000">
            <a:off x="1212850" y="2679700"/>
            <a:ext cx="768350" cy="774700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74" name="Çember Ok 73"/>
          <p:cNvSpPr/>
          <p:nvPr/>
        </p:nvSpPr>
        <p:spPr bwMode="auto">
          <a:xfrm rot="222766" flipH="1">
            <a:off x="2146300" y="2628900"/>
            <a:ext cx="755650" cy="727075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46095" name="Metin kutusu 64"/>
          <p:cNvSpPr txBox="1">
            <a:spLocks noChangeArrowheads="1"/>
          </p:cNvSpPr>
          <p:nvPr/>
        </p:nvSpPr>
        <p:spPr bwMode="auto">
          <a:xfrm>
            <a:off x="34925" y="549275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/>
              <a:t>I-12/25</a:t>
            </a:r>
          </a:p>
        </p:txBody>
      </p:sp>
      <p:sp>
        <p:nvSpPr>
          <p:cNvPr id="3" name="Metin kutusu 2"/>
          <p:cNvSpPr txBox="1">
            <a:spLocks noChangeArrowheads="1"/>
          </p:cNvSpPr>
          <p:nvPr/>
        </p:nvSpPr>
        <p:spPr bwMode="auto">
          <a:xfrm>
            <a:off x="463550" y="5949950"/>
            <a:ext cx="83899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 b="0"/>
              <a:t>SAR dokularda soğurulan ve ısıya dönüşen güç birimi</a:t>
            </a:r>
          </a:p>
        </p:txBody>
      </p:sp>
      <p:sp>
        <p:nvSpPr>
          <p:cNvPr id="4" name="Metin kutusu 3"/>
          <p:cNvSpPr txBox="1">
            <a:spLocks noChangeArrowheads="1"/>
          </p:cNvSpPr>
          <p:nvPr/>
        </p:nvSpPr>
        <p:spPr bwMode="auto">
          <a:xfrm>
            <a:off x="668338" y="5483225"/>
            <a:ext cx="8256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 b="0">
                <a:hlinkClick r:id="rId5" tooltip="CGS"/>
              </a:rPr>
              <a:t>CGS</a:t>
            </a:r>
            <a:r>
              <a:rPr lang="tr-TR" altLang="tr-TR" sz="2400" b="0"/>
              <a:t> birimide, Gauss, 10</a:t>
            </a:r>
            <a:r>
              <a:rPr lang="tr-TR" altLang="tr-TR" sz="2400" b="0" baseline="30000"/>
              <a:t>-4</a:t>
            </a:r>
            <a:r>
              <a:rPr lang="tr-TR" altLang="tr-TR" sz="2400" b="0"/>
              <a:t> </a:t>
            </a:r>
            <a:r>
              <a:rPr lang="tr-TR" altLang="tr-TR" sz="2400" b="0">
                <a:hlinkClick r:id="rId6" tooltip="Tesla"/>
              </a:rPr>
              <a:t>Tesla</a:t>
            </a:r>
            <a:r>
              <a:rPr lang="tr-TR" altLang="tr-TR" sz="2400" b="0"/>
              <a:t>'ya eşit </a:t>
            </a:r>
            <a:r>
              <a:rPr lang="tr-TR" altLang="tr-TR" sz="2400" b="0">
                <a:hlinkClick r:id="rId7" tooltip="Manyetik alan"/>
              </a:rPr>
              <a:t>manyetik alan</a:t>
            </a:r>
            <a:r>
              <a:rPr lang="tr-TR" altLang="tr-TR" sz="2400" b="0"/>
              <a:t> </a:t>
            </a:r>
            <a:r>
              <a:rPr lang="tr-TR" altLang="tr-TR" sz="2400" b="0">
                <a:hlinkClick r:id="rId8" tooltip="Birim"/>
              </a:rPr>
              <a:t>birimidir</a:t>
            </a:r>
            <a:endParaRPr lang="tr-TR" altLang="tr-TR" sz="2400" b="0"/>
          </a:p>
        </p:txBody>
      </p:sp>
      <p:pic>
        <p:nvPicPr>
          <p:cNvPr id="67" name="Picture 2" descr="D:\D3-İSG-OHSAS\Manyetik alan -mıknatıslar\wire012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1606550"/>
            <a:ext cx="246221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Metin kutusu 69"/>
          <p:cNvSpPr txBox="1"/>
          <p:nvPr/>
        </p:nvSpPr>
        <p:spPr>
          <a:xfrm>
            <a:off x="4659313" y="2543175"/>
            <a:ext cx="1603375" cy="5238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sz="1400" dirty="0">
                <a:solidFill>
                  <a:srgbClr val="FFFFFF"/>
                </a:solidFill>
                <a:cs typeface="Times New Roman" pitchFamily="18" charset="0"/>
              </a:rPr>
              <a:t>Manyetik alanın insana etkisi</a:t>
            </a:r>
          </a:p>
        </p:txBody>
      </p:sp>
      <p:sp>
        <p:nvSpPr>
          <p:cNvPr id="72" name="Metin kutusu 71"/>
          <p:cNvSpPr txBox="1"/>
          <p:nvPr/>
        </p:nvSpPr>
        <p:spPr>
          <a:xfrm>
            <a:off x="4400550" y="3400425"/>
            <a:ext cx="1584325" cy="64611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sz="1800" dirty="0">
                <a:solidFill>
                  <a:srgbClr val="FFFFFF"/>
                </a:solidFill>
                <a:cs typeface="Times New Roman" pitchFamily="18" charset="0"/>
              </a:rPr>
              <a:t>Mikro dalga</a:t>
            </a:r>
            <a:r>
              <a:rPr lang="tr-TR" sz="18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tr-TR" sz="1800" dirty="0">
                <a:latin typeface="Arial" pitchFamily="34" charset="0"/>
              </a:rPr>
              <a:t>2,45 GHz</a:t>
            </a:r>
            <a:endParaRPr lang="tr-TR" sz="1800" dirty="0">
              <a:cs typeface="Times New Roman" pitchFamily="18" charset="0"/>
            </a:endParaRPr>
          </a:p>
        </p:txBody>
      </p:sp>
      <p:sp>
        <p:nvSpPr>
          <p:cNvPr id="75" name="Metin kutusu 74"/>
          <p:cNvSpPr txBox="1"/>
          <p:nvPr/>
        </p:nvSpPr>
        <p:spPr>
          <a:xfrm>
            <a:off x="6345238" y="3463925"/>
            <a:ext cx="2713037" cy="6477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sz="1800" dirty="0">
                <a:solidFill>
                  <a:srgbClr val="FFFFFF"/>
                </a:solidFill>
                <a:cs typeface="Times New Roman" pitchFamily="18" charset="0"/>
              </a:rPr>
              <a:t>Endüksiyon fırınları</a:t>
            </a:r>
            <a:r>
              <a:rPr lang="tr-TR" sz="1800" b="0" dirty="0"/>
              <a:t> 1kHz&lt;f&lt;100kHz</a:t>
            </a:r>
            <a:endParaRPr lang="tr-TR" sz="1800" dirty="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26" name="Metin kutusu 25"/>
          <p:cNvSpPr txBox="1"/>
          <p:nvPr/>
        </p:nvSpPr>
        <p:spPr>
          <a:xfrm>
            <a:off x="4400550" y="4308475"/>
            <a:ext cx="4478338" cy="70802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sz="2000" dirty="0">
                <a:solidFill>
                  <a:srgbClr val="FFFFFF"/>
                </a:solidFill>
                <a:cs typeface="Times New Roman" pitchFamily="18" charset="0"/>
              </a:rPr>
              <a:t>YGENH altında manyetik alanın yatakhane barakaları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3" grpId="0"/>
      <p:bldP spid="4" grpId="0"/>
      <p:bldP spid="70" grpId="0" animBg="1"/>
      <p:bldP spid="72" grpId="0" animBg="1"/>
      <p:bldP spid="7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Metin kutusu 3"/>
          <p:cNvSpPr txBox="1">
            <a:spLocks noChangeArrowheads="1"/>
          </p:cNvSpPr>
          <p:nvPr/>
        </p:nvSpPr>
        <p:spPr bwMode="auto">
          <a:xfrm>
            <a:off x="34925" y="620713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>
                <a:solidFill>
                  <a:srgbClr val="FFFFFF"/>
                </a:solidFill>
              </a:rPr>
              <a:t>I-9/25</a:t>
            </a:r>
          </a:p>
        </p:txBody>
      </p:sp>
      <p:pic>
        <p:nvPicPr>
          <p:cNvPr id="3" name="Elektrik mikrodalga-superheat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618544"/>
            <a:ext cx="7489328" cy="561699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D68D3B7-F911-14AB-88FF-193F29C90959}"/>
              </a:ext>
            </a:extLst>
          </p:cNvPr>
          <p:cNvSpPr txBox="1"/>
          <p:nvPr/>
        </p:nvSpPr>
        <p:spPr>
          <a:xfrm>
            <a:off x="4067944" y="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OYNATIN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202" name="Düz Ok Bağlayıcısı 2"/>
          <p:cNvCxnSpPr>
            <a:cxnSpLocks noChangeShapeType="1"/>
          </p:cNvCxnSpPr>
          <p:nvPr/>
        </p:nvCxnSpPr>
        <p:spPr bwMode="auto">
          <a:xfrm>
            <a:off x="7092950" y="1125538"/>
            <a:ext cx="0" cy="0"/>
          </a:xfrm>
          <a:prstGeom prst="straightConnector1">
            <a:avLst/>
          </a:prstGeom>
          <a:noFill/>
          <a:ln w="57150" algn="ctr">
            <a:solidFill>
              <a:srgbClr val="FF5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0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25287" name="Picture 7" descr="D:\D3-İSG-OHSAS\Trafolar\Tranformator sargı hesab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786" y="2791837"/>
            <a:ext cx="2865561" cy="20112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8" name="Picture 8" descr="D:\D3-İSG-OHSAS\Trafolar\Trafo resm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786" y="4946429"/>
            <a:ext cx="2839179" cy="180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4" name="Metin kutusu 15"/>
          <p:cNvSpPr txBox="1">
            <a:spLocks noChangeArrowheads="1"/>
          </p:cNvSpPr>
          <p:nvPr/>
        </p:nvSpPr>
        <p:spPr bwMode="auto">
          <a:xfrm>
            <a:off x="34925" y="333375"/>
            <a:ext cx="7921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I-3-25</a:t>
            </a:r>
          </a:p>
        </p:txBody>
      </p:sp>
      <p:sp>
        <p:nvSpPr>
          <p:cNvPr id="51215" name="Metin kutusu 16"/>
          <p:cNvSpPr txBox="1">
            <a:spLocks noChangeArrowheads="1"/>
          </p:cNvSpPr>
          <p:nvPr/>
        </p:nvSpPr>
        <p:spPr bwMode="auto">
          <a:xfrm>
            <a:off x="34925" y="528638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I-14/25</a:t>
            </a:r>
          </a:p>
        </p:txBody>
      </p:sp>
      <p:pic>
        <p:nvPicPr>
          <p:cNvPr id="17" name="Resim 16" descr="alternatif üreteçleri ile ilgili görsel sonucu">
            <a:hlinkClick r:id="rId4" tgtFrame="&quot;_blank&quot;"/>
            <a:extLst>
              <a:ext uri="{FF2B5EF4-FFF2-40B4-BE49-F238E27FC236}">
                <a16:creationId xmlns:a16="http://schemas.microsoft.com/office/drawing/2014/main" id="{FBC3780F-E2B9-40A1-975C-F2019324182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24846"/>
            <a:ext cx="4869467" cy="3737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Resim 17" descr="alternatif üreteçleri ile ilgili görsel sonucu">
            <a:hlinkClick r:id="rId6" tgtFrame="&quot;_blank&quot;"/>
            <a:extLst>
              <a:ext uri="{FF2B5EF4-FFF2-40B4-BE49-F238E27FC236}">
                <a16:creationId xmlns:a16="http://schemas.microsoft.com/office/drawing/2014/main" id="{CB3A004D-805F-432A-B6CD-3D505EA491B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473" y="168177"/>
            <a:ext cx="2998492" cy="24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Resim 19" descr="alternatif üreteçleri ile ilgili görsel sonucu">
            <a:hlinkClick r:id="rId8" tgtFrame="&quot;_blank&quot;"/>
            <a:extLst>
              <a:ext uri="{FF2B5EF4-FFF2-40B4-BE49-F238E27FC236}">
                <a16:creationId xmlns:a16="http://schemas.microsoft.com/office/drawing/2014/main" id="{1303AFF5-AC51-45BE-9DC3-6F7028C88B32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02" y="168177"/>
            <a:ext cx="3466036" cy="2496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8944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62" name="Text Box 6"/>
          <p:cNvSpPr txBox="1">
            <a:spLocks noChangeArrowheads="1"/>
          </p:cNvSpPr>
          <p:nvPr/>
        </p:nvSpPr>
        <p:spPr bwMode="auto">
          <a:xfrm>
            <a:off x="1258888" y="231775"/>
            <a:ext cx="7092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2400">
                <a:solidFill>
                  <a:srgbClr val="FFFF00"/>
                </a:solidFill>
              </a:rPr>
              <a:t>MANYETİK  ALAN  İLE  ELEKTRİK  İLİŞKİSİ</a:t>
            </a:r>
          </a:p>
        </p:txBody>
      </p:sp>
      <p:cxnSp>
        <p:nvCxnSpPr>
          <p:cNvPr id="50179" name="Düz Ok Bağlayıcısı 2"/>
          <p:cNvCxnSpPr>
            <a:cxnSpLocks noChangeShapeType="1"/>
          </p:cNvCxnSpPr>
          <p:nvPr/>
        </p:nvCxnSpPr>
        <p:spPr bwMode="auto">
          <a:xfrm>
            <a:off x="7092950" y="1863725"/>
            <a:ext cx="0" cy="0"/>
          </a:xfrm>
          <a:prstGeom prst="straightConnector1">
            <a:avLst/>
          </a:prstGeom>
          <a:noFill/>
          <a:ln w="57150" algn="ctr">
            <a:solidFill>
              <a:srgbClr val="FF5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7" name="Resim 86" descr="Manyetik Alan ve elektrik üretimi animasyon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5" t="-3922" r="-3642" b="9837"/>
          <a:stretch>
            <a:fillRect/>
          </a:stretch>
        </p:blipFill>
        <p:spPr bwMode="auto">
          <a:xfrm>
            <a:off x="539750" y="4446588"/>
            <a:ext cx="2287588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Resim 64" descr="http://t1.gstatic.com/images?q=tbn:ANd9GcT-sInW0SJ8Jt2Cm2c0bNqCjmCJI8aYbCh9_zabpjk_QiCsaczYA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2276475"/>
            <a:ext cx="2809875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Resim 65" descr="D:\G3-1-YTÜ TO Eğitimler\Ders dökümanları\Çizimler\AC üretim prensib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 t="6" r="-14" b="2934"/>
          <a:stretch>
            <a:fillRect/>
          </a:stretch>
        </p:blipFill>
        <p:spPr bwMode="auto">
          <a:xfrm>
            <a:off x="3208338" y="4826000"/>
            <a:ext cx="225425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Resim 66" descr="D:\G3-1-YTÜ TO Eğitimler\Ders dökümanları\Çizimler\DC üretim prensib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13" y="2414588"/>
            <a:ext cx="24828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Metin kutusu 63"/>
          <p:cNvSpPr txBox="1"/>
          <p:nvPr/>
        </p:nvSpPr>
        <p:spPr>
          <a:xfrm>
            <a:off x="238125" y="1844675"/>
            <a:ext cx="8783638" cy="431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sz="2200" dirty="0">
                <a:solidFill>
                  <a:srgbClr val="FFFFFF"/>
                </a:solidFill>
                <a:cs typeface="Times New Roman" pitchFamily="18" charset="0"/>
              </a:rPr>
              <a:t>Manyetik alan içinde döndürülen bobin üzerinde elektrik akımı ürer</a:t>
            </a:r>
          </a:p>
        </p:txBody>
      </p:sp>
      <p:sp>
        <p:nvSpPr>
          <p:cNvPr id="70" name="Text Box 2"/>
          <p:cNvSpPr txBox="1">
            <a:spLocks noChangeArrowheads="1"/>
          </p:cNvSpPr>
          <p:nvPr/>
        </p:nvSpPr>
        <p:spPr bwMode="auto">
          <a:xfrm>
            <a:off x="179388" y="981075"/>
            <a:ext cx="8801100" cy="7683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r-TR" sz="2200" dirty="0">
                <a:solidFill>
                  <a:srgbClr val="FFFFFF"/>
                </a:solidFill>
              </a:rPr>
              <a:t>Manyetik alan içinde olan bobinin üzerinden elektrik akımı  geçtiğinde bobin kendi ekseni etrafında döner  </a:t>
            </a:r>
          </a:p>
        </p:txBody>
      </p:sp>
      <p:sp>
        <p:nvSpPr>
          <p:cNvPr id="50186" name="Metin kutusu 12"/>
          <p:cNvSpPr txBox="1">
            <a:spLocks noChangeArrowheads="1"/>
          </p:cNvSpPr>
          <p:nvPr/>
        </p:nvSpPr>
        <p:spPr bwMode="auto">
          <a:xfrm>
            <a:off x="34925" y="549275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/>
              <a:t>I-13/25</a:t>
            </a:r>
          </a:p>
        </p:txBody>
      </p:sp>
      <p:pic>
        <p:nvPicPr>
          <p:cNvPr id="7783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2414588"/>
            <a:ext cx="2808288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>
            <a:spLocks noChangeArrowheads="1"/>
          </p:cNvSpPr>
          <p:nvPr/>
        </p:nvSpPr>
        <p:spPr bwMode="auto">
          <a:xfrm>
            <a:off x="3738563" y="3917950"/>
            <a:ext cx="1682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/>
              <a:t>Edison</a:t>
            </a:r>
          </a:p>
        </p:txBody>
      </p:sp>
      <p:sp>
        <p:nvSpPr>
          <p:cNvPr id="13" name="Metin kutusu 12"/>
          <p:cNvSpPr txBox="1">
            <a:spLocks noChangeArrowheads="1"/>
          </p:cNvSpPr>
          <p:nvPr/>
        </p:nvSpPr>
        <p:spPr bwMode="auto">
          <a:xfrm>
            <a:off x="3494088" y="6361113"/>
            <a:ext cx="168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/>
              <a:t>Tesla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62" grpId="0"/>
      <p:bldP spid="64" grpId="0" animBg="1"/>
      <p:bldP spid="70" grpId="0" animBg="1"/>
      <p:bldP spid="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202" name="Düz Ok Bağlayıcısı 2"/>
          <p:cNvCxnSpPr>
            <a:cxnSpLocks noChangeShapeType="1"/>
          </p:cNvCxnSpPr>
          <p:nvPr/>
        </p:nvCxnSpPr>
        <p:spPr bwMode="auto">
          <a:xfrm>
            <a:off x="7092950" y="1125538"/>
            <a:ext cx="0" cy="0"/>
          </a:xfrm>
          <a:prstGeom prst="straightConnector1">
            <a:avLst/>
          </a:prstGeom>
          <a:noFill/>
          <a:ln w="57150" algn="ctr">
            <a:solidFill>
              <a:srgbClr val="FF5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5282" name="Resim 2" descr="http://www.elektrikport.com/uploads/content/Resim1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8" t="5936" r="5904" b="53653"/>
          <a:stretch>
            <a:fillRect/>
          </a:stretch>
        </p:blipFill>
        <p:spPr bwMode="auto">
          <a:xfrm>
            <a:off x="2411413" y="2276872"/>
            <a:ext cx="185737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1" name="Resim 1" descr="http://www.elektrikport.com/uploads/content/Resim1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3" r="63284" b="54111"/>
          <a:stretch>
            <a:fillRect/>
          </a:stretch>
        </p:blipFill>
        <p:spPr bwMode="auto">
          <a:xfrm>
            <a:off x="306387" y="2324100"/>
            <a:ext cx="189547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3" name="Resim 3" descr="http://www.elektrikport.com/uploads/content/Resim1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" t="59360" r="63469" b="5023"/>
          <a:stretch>
            <a:fillRect/>
          </a:stretch>
        </p:blipFill>
        <p:spPr bwMode="auto">
          <a:xfrm>
            <a:off x="6804025" y="2292747"/>
            <a:ext cx="2055813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4" name="Resim 8" descr="http://www.elektrikport.com/uploads/content/Resim1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4" t="62556" r="5904"/>
          <a:stretch>
            <a:fillRect/>
          </a:stretch>
        </p:blipFill>
        <p:spPr bwMode="auto">
          <a:xfrm>
            <a:off x="4519613" y="2299097"/>
            <a:ext cx="2130425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5" name="Resim 7" descr="http://www.elektrikport.com/uploads/content/Resim2(6).jpg"/>
          <p:cNvPicPr>
            <a:picLocks noChangeAspect="1" noChangeArrowheads="1"/>
          </p:cNvPicPr>
          <p:nvPr/>
        </p:nvPicPr>
        <p:blipFill rotWithShape="1">
          <a:blip r:embed="rId3"/>
          <a:srcRect t="33135" r="63167" b="33499"/>
          <a:stretch/>
        </p:blipFill>
        <p:spPr bwMode="auto">
          <a:xfrm>
            <a:off x="2916238" y="4062809"/>
            <a:ext cx="906462" cy="13366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/>
          </a:p>
        </p:txBody>
      </p:sp>
      <p:sp>
        <p:nvSpPr>
          <p:cNvPr id="19" name="Metin kutusu 18"/>
          <p:cNvSpPr txBox="1"/>
          <p:nvPr/>
        </p:nvSpPr>
        <p:spPr>
          <a:xfrm>
            <a:off x="238125" y="911225"/>
            <a:ext cx="8783638" cy="43021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sz="2200" dirty="0">
                <a:solidFill>
                  <a:srgbClr val="FFFFFF"/>
                </a:solidFill>
                <a:cs typeface="Times New Roman" pitchFamily="18" charset="0"/>
              </a:rPr>
              <a:t>Manyetik alan içinde döndürülen bobin üzerinde elektrik akımı ürer</a:t>
            </a:r>
          </a:p>
        </p:txBody>
      </p:sp>
      <p:pic>
        <p:nvPicPr>
          <p:cNvPr id="23" name="Resim 7" descr="http://www.elektrikport.com/uploads/content/Resim2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2" b="33499"/>
          <a:stretch>
            <a:fillRect/>
          </a:stretch>
        </p:blipFill>
        <p:spPr bwMode="auto">
          <a:xfrm>
            <a:off x="6886575" y="4256484"/>
            <a:ext cx="1890713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Resim 7" descr="http://www.elektrikport.com/uploads/content/Resim2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9" t="33888" r="28185" b="33498"/>
          <a:stretch>
            <a:fillRect/>
          </a:stretch>
        </p:blipFill>
        <p:spPr bwMode="auto">
          <a:xfrm>
            <a:off x="5129213" y="4124722"/>
            <a:ext cx="88265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4" name="Metin kutusu 15"/>
          <p:cNvSpPr txBox="1">
            <a:spLocks noChangeArrowheads="1"/>
          </p:cNvSpPr>
          <p:nvPr/>
        </p:nvSpPr>
        <p:spPr bwMode="auto">
          <a:xfrm>
            <a:off x="34925" y="333375"/>
            <a:ext cx="7921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/>
              <a:t>I-3-25</a:t>
            </a:r>
          </a:p>
        </p:txBody>
      </p:sp>
      <p:sp>
        <p:nvSpPr>
          <p:cNvPr id="51215" name="Metin kutusu 16"/>
          <p:cNvSpPr txBox="1">
            <a:spLocks noChangeArrowheads="1"/>
          </p:cNvSpPr>
          <p:nvPr/>
        </p:nvSpPr>
        <p:spPr bwMode="auto">
          <a:xfrm>
            <a:off x="34925" y="528638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/>
              <a:t>I-14/25</a:t>
            </a:r>
          </a:p>
        </p:txBody>
      </p:sp>
      <p:sp>
        <p:nvSpPr>
          <p:cNvPr id="51216" name="Text Box 6"/>
          <p:cNvSpPr txBox="1">
            <a:spLocks noChangeArrowheads="1"/>
          </p:cNvSpPr>
          <p:nvPr/>
        </p:nvSpPr>
        <p:spPr bwMode="auto">
          <a:xfrm>
            <a:off x="1258888" y="231775"/>
            <a:ext cx="7092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2400">
                <a:solidFill>
                  <a:srgbClr val="FFFF00"/>
                </a:solidFill>
              </a:rPr>
              <a:t>MANYETİK  ALAN  İLE  ELEKTRİK  İLİŞKİSİ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202" name="Düz Ok Bağlayıcısı 2"/>
          <p:cNvCxnSpPr>
            <a:cxnSpLocks noChangeShapeType="1"/>
          </p:cNvCxnSpPr>
          <p:nvPr/>
        </p:nvCxnSpPr>
        <p:spPr bwMode="auto">
          <a:xfrm>
            <a:off x="7092950" y="1125538"/>
            <a:ext cx="0" cy="0"/>
          </a:xfrm>
          <a:prstGeom prst="straightConnector1">
            <a:avLst/>
          </a:prstGeom>
          <a:noFill/>
          <a:ln w="57150" algn="ctr">
            <a:solidFill>
              <a:srgbClr val="FF5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0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/>
          </a:p>
        </p:txBody>
      </p:sp>
      <p:sp>
        <p:nvSpPr>
          <p:cNvPr id="19" name="Metin kutusu 18"/>
          <p:cNvSpPr txBox="1"/>
          <p:nvPr/>
        </p:nvSpPr>
        <p:spPr>
          <a:xfrm>
            <a:off x="238125" y="911225"/>
            <a:ext cx="8783638" cy="43021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sz="2200" dirty="0">
                <a:solidFill>
                  <a:srgbClr val="FFFFFF"/>
                </a:solidFill>
                <a:cs typeface="Times New Roman" pitchFamily="18" charset="0"/>
              </a:rPr>
              <a:t>Manyetik alan içinde döndürülen bobin üzerinde elektrik akımı ürer</a:t>
            </a:r>
          </a:p>
        </p:txBody>
      </p:sp>
      <p:sp>
        <p:nvSpPr>
          <p:cNvPr id="51214" name="Metin kutusu 15"/>
          <p:cNvSpPr txBox="1">
            <a:spLocks noChangeArrowheads="1"/>
          </p:cNvSpPr>
          <p:nvPr/>
        </p:nvSpPr>
        <p:spPr bwMode="auto">
          <a:xfrm>
            <a:off x="34925" y="333375"/>
            <a:ext cx="7921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/>
              <a:t>I-3-25</a:t>
            </a:r>
          </a:p>
        </p:txBody>
      </p:sp>
      <p:sp>
        <p:nvSpPr>
          <p:cNvPr id="51215" name="Metin kutusu 16"/>
          <p:cNvSpPr txBox="1">
            <a:spLocks noChangeArrowheads="1"/>
          </p:cNvSpPr>
          <p:nvPr/>
        </p:nvSpPr>
        <p:spPr bwMode="auto">
          <a:xfrm>
            <a:off x="34925" y="528638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/>
              <a:t>I-14/25</a:t>
            </a:r>
          </a:p>
        </p:txBody>
      </p:sp>
      <p:sp>
        <p:nvSpPr>
          <p:cNvPr id="51216" name="Text Box 6"/>
          <p:cNvSpPr txBox="1">
            <a:spLocks noChangeArrowheads="1"/>
          </p:cNvSpPr>
          <p:nvPr/>
        </p:nvSpPr>
        <p:spPr bwMode="auto">
          <a:xfrm>
            <a:off x="1258888" y="231775"/>
            <a:ext cx="7092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2400">
                <a:solidFill>
                  <a:srgbClr val="FFFF00"/>
                </a:solidFill>
              </a:rPr>
              <a:t>MANYETİK  ALAN  İLE  ELEKTRİK  İLİŞKİSİ</a:t>
            </a:r>
          </a:p>
        </p:txBody>
      </p:sp>
      <p:pic>
        <p:nvPicPr>
          <p:cNvPr id="2" name="backdraf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8888" y="1556792"/>
            <a:ext cx="6503633" cy="4877725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088B38F9-6D77-E719-FB32-16A8D629E977}"/>
              </a:ext>
            </a:extLst>
          </p:cNvPr>
          <p:cNvSpPr txBox="1"/>
          <p:nvPr/>
        </p:nvSpPr>
        <p:spPr>
          <a:xfrm>
            <a:off x="2483768" y="1310994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OYNATIN</a:t>
            </a:r>
          </a:p>
        </p:txBody>
      </p:sp>
    </p:spTree>
    <p:extLst>
      <p:ext uri="{BB962C8B-B14F-4D97-AF65-F5344CB8AC3E}">
        <p14:creationId xmlns:p14="http://schemas.microsoft.com/office/powerpoint/2010/main" val="22449490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202" name="Düz Ok Bağlayıcısı 2"/>
          <p:cNvCxnSpPr>
            <a:cxnSpLocks noChangeShapeType="1"/>
          </p:cNvCxnSpPr>
          <p:nvPr/>
        </p:nvCxnSpPr>
        <p:spPr bwMode="auto">
          <a:xfrm>
            <a:off x="7092950" y="1125538"/>
            <a:ext cx="0" cy="0"/>
          </a:xfrm>
          <a:prstGeom prst="straightConnector1">
            <a:avLst/>
          </a:prstGeom>
          <a:noFill/>
          <a:ln w="57150" algn="ctr">
            <a:solidFill>
              <a:srgbClr val="FF5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0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238125" y="911225"/>
            <a:ext cx="8783638" cy="43021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Manyetik alan içinde döndürülen bobin üzerinde elektrik akımı ürer</a:t>
            </a:r>
          </a:p>
        </p:txBody>
      </p:sp>
      <p:sp>
        <p:nvSpPr>
          <p:cNvPr id="51214" name="Metin kutusu 15"/>
          <p:cNvSpPr txBox="1">
            <a:spLocks noChangeArrowheads="1"/>
          </p:cNvSpPr>
          <p:nvPr/>
        </p:nvSpPr>
        <p:spPr bwMode="auto">
          <a:xfrm>
            <a:off x="34925" y="333375"/>
            <a:ext cx="7921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I-3-25</a:t>
            </a:r>
          </a:p>
        </p:txBody>
      </p:sp>
      <p:sp>
        <p:nvSpPr>
          <p:cNvPr id="51215" name="Metin kutusu 16"/>
          <p:cNvSpPr txBox="1">
            <a:spLocks noChangeArrowheads="1"/>
          </p:cNvSpPr>
          <p:nvPr/>
        </p:nvSpPr>
        <p:spPr bwMode="auto">
          <a:xfrm>
            <a:off x="34925" y="528638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I-14/25</a:t>
            </a:r>
          </a:p>
        </p:txBody>
      </p:sp>
      <p:sp>
        <p:nvSpPr>
          <p:cNvPr id="51216" name="Text Box 6"/>
          <p:cNvSpPr txBox="1">
            <a:spLocks noChangeArrowheads="1"/>
          </p:cNvSpPr>
          <p:nvPr/>
        </p:nvSpPr>
        <p:spPr bwMode="auto">
          <a:xfrm>
            <a:off x="1258888" y="231775"/>
            <a:ext cx="7092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MANYETİK  ALAN  İLE  ELEKTRİK  İLİŞKİSİ</a:t>
            </a:r>
          </a:p>
        </p:txBody>
      </p:sp>
      <p:pic>
        <p:nvPicPr>
          <p:cNvPr id="2" name="Monofaze">
            <a:hlinkClick r:id="" action="ppaction://media"/>
            <a:extLst>
              <a:ext uri="{FF2B5EF4-FFF2-40B4-BE49-F238E27FC236}">
                <a16:creationId xmlns:a16="http://schemas.microsoft.com/office/drawing/2014/main" id="{CA5C23E0-9C76-4F0E-BF81-5814B2EFF0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103" y="1424193"/>
            <a:ext cx="8808659" cy="5285195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793E6868-49E4-D691-012D-37015EA1D12A}"/>
              </a:ext>
            </a:extLst>
          </p:cNvPr>
          <p:cNvSpPr txBox="1"/>
          <p:nvPr/>
        </p:nvSpPr>
        <p:spPr>
          <a:xfrm>
            <a:off x="4139952" y="134143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OYNATIN</a:t>
            </a:r>
          </a:p>
        </p:txBody>
      </p:sp>
    </p:spTree>
    <p:extLst>
      <p:ext uri="{BB962C8B-B14F-4D97-AF65-F5344CB8AC3E}">
        <p14:creationId xmlns:p14="http://schemas.microsoft.com/office/powerpoint/2010/main" val="2657746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23850" y="3500438"/>
            <a:ext cx="8569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tr-TR" altLang="tr-TR" sz="18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4547" name="Text Box 3"/>
          <p:cNvSpPr txBox="1">
            <a:spLocks noChangeArrowheads="1"/>
          </p:cNvSpPr>
          <p:nvPr/>
        </p:nvSpPr>
        <p:spPr bwMode="auto">
          <a:xfrm>
            <a:off x="107156" y="1251049"/>
            <a:ext cx="8928100" cy="42165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algn="ctr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tr-TR" sz="8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endParaRPr lang="tr-TR" sz="28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r>
              <a:rPr lang="tr-TR" sz="28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ELEKTRİK TEMEL BİLGİLERİ </a:t>
            </a:r>
          </a:p>
          <a:p>
            <a:pPr algn="ctr" eaLnBrk="1" hangingPunct="1">
              <a:spcBef>
                <a:spcPts val="600"/>
              </a:spcBef>
              <a:defRPr/>
            </a:pPr>
            <a:endParaRPr lang="tr-TR" sz="28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r>
              <a:rPr lang="tr-TR" sz="28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STATİK ELEKTRİK OLUŞUMU </a:t>
            </a:r>
          </a:p>
          <a:p>
            <a:pPr algn="ctr" eaLnBrk="1" hangingPunct="1">
              <a:spcBef>
                <a:spcPts val="600"/>
              </a:spcBef>
              <a:defRPr/>
            </a:pPr>
            <a:endParaRPr lang="tr-TR" sz="28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r>
              <a:rPr lang="tr-TR" sz="28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ETKİLERİ TEHLİKELERİ ÖNLEMLERİ</a:t>
            </a:r>
          </a:p>
          <a:p>
            <a:pPr algn="ctr" eaLnBrk="1" hangingPunct="1">
              <a:spcBef>
                <a:spcPts val="600"/>
              </a:spcBef>
              <a:defRPr/>
            </a:pPr>
            <a:endParaRPr lang="tr-TR" sz="28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endParaRPr lang="tr-TR" sz="24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30325" y="115888"/>
            <a:ext cx="6481763" cy="584775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 dirty="0">
                <a:solidFill>
                  <a:srgbClr val="000000"/>
                </a:solidFill>
              </a:rPr>
              <a:t>BÖLÜM 1      </a:t>
            </a:r>
            <a:r>
              <a:rPr lang="tr-TR" altLang="tr-TR" sz="1600" b="0" dirty="0">
                <a:solidFill>
                  <a:srgbClr val="000000"/>
                </a:solidFill>
              </a:rPr>
              <a:t>47 SLAYT</a:t>
            </a:r>
            <a:endParaRPr lang="en-US" altLang="tr-TR" sz="16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506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202" name="Düz Ok Bağlayıcısı 2"/>
          <p:cNvCxnSpPr>
            <a:cxnSpLocks noChangeShapeType="1"/>
          </p:cNvCxnSpPr>
          <p:nvPr/>
        </p:nvCxnSpPr>
        <p:spPr bwMode="auto">
          <a:xfrm>
            <a:off x="7092950" y="1125538"/>
            <a:ext cx="0" cy="0"/>
          </a:xfrm>
          <a:prstGeom prst="straightConnector1">
            <a:avLst/>
          </a:prstGeom>
          <a:noFill/>
          <a:ln w="57150" algn="ctr">
            <a:solidFill>
              <a:srgbClr val="FF5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0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238125" y="911225"/>
            <a:ext cx="8783638" cy="43021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Manyetik alan içinde döndürülen bobin üzerinde elektrik akımı ürer</a:t>
            </a:r>
          </a:p>
        </p:txBody>
      </p:sp>
      <p:sp>
        <p:nvSpPr>
          <p:cNvPr id="51214" name="Metin kutusu 15"/>
          <p:cNvSpPr txBox="1">
            <a:spLocks noChangeArrowheads="1"/>
          </p:cNvSpPr>
          <p:nvPr/>
        </p:nvSpPr>
        <p:spPr bwMode="auto">
          <a:xfrm>
            <a:off x="34925" y="333375"/>
            <a:ext cx="7921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I-3-25</a:t>
            </a:r>
          </a:p>
        </p:txBody>
      </p:sp>
      <p:sp>
        <p:nvSpPr>
          <p:cNvPr id="51215" name="Metin kutusu 16"/>
          <p:cNvSpPr txBox="1">
            <a:spLocks noChangeArrowheads="1"/>
          </p:cNvSpPr>
          <p:nvPr/>
        </p:nvSpPr>
        <p:spPr bwMode="auto">
          <a:xfrm>
            <a:off x="34925" y="528638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I-14/25</a:t>
            </a:r>
          </a:p>
        </p:txBody>
      </p:sp>
      <p:sp>
        <p:nvSpPr>
          <p:cNvPr id="51216" name="Text Box 6"/>
          <p:cNvSpPr txBox="1">
            <a:spLocks noChangeArrowheads="1"/>
          </p:cNvSpPr>
          <p:nvPr/>
        </p:nvSpPr>
        <p:spPr bwMode="auto">
          <a:xfrm>
            <a:off x="1258888" y="231775"/>
            <a:ext cx="7092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MANYETİK  ALAN  İLE  ELEKTRİK  İLİŞKİSİ</a:t>
            </a:r>
          </a:p>
        </p:txBody>
      </p:sp>
      <p:pic>
        <p:nvPicPr>
          <p:cNvPr id="2" name="Trifaze">
            <a:hlinkClick r:id="" action="ppaction://media"/>
            <a:extLst>
              <a:ext uri="{FF2B5EF4-FFF2-40B4-BE49-F238E27FC236}">
                <a16:creationId xmlns:a16="http://schemas.microsoft.com/office/drawing/2014/main" id="{8B61284B-39D1-4AD7-8222-0857EA96E8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125" y="1449226"/>
            <a:ext cx="8783638" cy="5270183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17407E4B-2997-DAD4-C1E8-5741DE49641C}"/>
              </a:ext>
            </a:extLst>
          </p:cNvPr>
          <p:cNvSpPr txBox="1"/>
          <p:nvPr/>
        </p:nvSpPr>
        <p:spPr>
          <a:xfrm>
            <a:off x="3671900" y="141605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OYNATIN</a:t>
            </a:r>
          </a:p>
        </p:txBody>
      </p:sp>
    </p:spTree>
    <p:extLst>
      <p:ext uri="{BB962C8B-B14F-4D97-AF65-F5344CB8AC3E}">
        <p14:creationId xmlns:p14="http://schemas.microsoft.com/office/powerpoint/2010/main" val="1506498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64F99890-3BBD-45B3-A191-2D26144B79D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1109095Nİ</a:t>
            </a: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969FE4B5-D6CB-486B-B9CC-C26CC51B7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İSG YANGIN TEHLİKELERİ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B96FB73-BB15-45A8-AFA4-D53260B41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F35D6B-C82D-47D2-9E7B-E418B021377C}" type="slidenum">
              <a:rPr lang="tr-TR" altLang="tr-TR" smtClean="0"/>
              <a:pPr>
                <a:defRPr/>
              </a:pPr>
              <a:t>21</a:t>
            </a:fld>
            <a:endParaRPr lang="tr-TR" altLang="tr-TR"/>
          </a:p>
        </p:txBody>
      </p:sp>
      <p:pic>
        <p:nvPicPr>
          <p:cNvPr id="5" name="Trafo">
            <a:hlinkClick r:id="" action="ppaction://media"/>
            <a:extLst>
              <a:ext uri="{FF2B5EF4-FFF2-40B4-BE49-F238E27FC236}">
                <a16:creationId xmlns:a16="http://schemas.microsoft.com/office/drawing/2014/main" id="{42A1BD1D-DD9B-40B5-8F23-F5A2D52C06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59" y="764704"/>
            <a:ext cx="8036003" cy="5184576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3E00028-6070-C6C1-0096-8C31D110705A}"/>
              </a:ext>
            </a:extLst>
          </p:cNvPr>
          <p:cNvSpPr txBox="1"/>
          <p:nvPr/>
        </p:nvSpPr>
        <p:spPr>
          <a:xfrm>
            <a:off x="3900500" y="234751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OYNATIN</a:t>
            </a:r>
          </a:p>
        </p:txBody>
      </p:sp>
    </p:spTree>
    <p:extLst>
      <p:ext uri="{BB962C8B-B14F-4D97-AF65-F5344CB8AC3E}">
        <p14:creationId xmlns:p14="http://schemas.microsoft.com/office/powerpoint/2010/main" val="237916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202" name="Düz Ok Bağlayıcısı 2"/>
          <p:cNvCxnSpPr>
            <a:cxnSpLocks noChangeShapeType="1"/>
          </p:cNvCxnSpPr>
          <p:nvPr/>
        </p:nvCxnSpPr>
        <p:spPr bwMode="auto">
          <a:xfrm>
            <a:off x="7092950" y="1125538"/>
            <a:ext cx="0" cy="0"/>
          </a:xfrm>
          <a:prstGeom prst="straightConnector1">
            <a:avLst/>
          </a:prstGeom>
          <a:noFill/>
          <a:ln w="57150" algn="ctr">
            <a:solidFill>
              <a:srgbClr val="FF5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0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25287" name="Picture 7" descr="D:\D3-İSG-OHSAS\Trafolar\Tranformator sargı hesabı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74" y="639763"/>
            <a:ext cx="3796420" cy="303440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8" name="Picture 8" descr="D:\D3-İSG-OHSAS\Trafolar\Trafo resm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380" y="3812448"/>
            <a:ext cx="3811806" cy="284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4" name="Metin kutusu 15"/>
          <p:cNvSpPr txBox="1">
            <a:spLocks noChangeArrowheads="1"/>
          </p:cNvSpPr>
          <p:nvPr/>
        </p:nvSpPr>
        <p:spPr bwMode="auto">
          <a:xfrm>
            <a:off x="34925" y="333375"/>
            <a:ext cx="7921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I-3-25</a:t>
            </a:r>
          </a:p>
        </p:txBody>
      </p:sp>
      <p:sp>
        <p:nvSpPr>
          <p:cNvPr id="51215" name="Metin kutusu 16"/>
          <p:cNvSpPr txBox="1">
            <a:spLocks noChangeArrowheads="1"/>
          </p:cNvSpPr>
          <p:nvPr/>
        </p:nvSpPr>
        <p:spPr bwMode="auto">
          <a:xfrm>
            <a:off x="34925" y="528638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I-14/25</a:t>
            </a:r>
          </a:p>
        </p:txBody>
      </p:sp>
      <p:sp>
        <p:nvSpPr>
          <p:cNvPr id="51216" name="Text Box 6"/>
          <p:cNvSpPr txBox="1">
            <a:spLocks noChangeArrowheads="1"/>
          </p:cNvSpPr>
          <p:nvPr/>
        </p:nvSpPr>
        <p:spPr bwMode="auto">
          <a:xfrm>
            <a:off x="1258888" y="231775"/>
            <a:ext cx="7092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MANYETİK  ALAN  İLE  ELEKTRİK  İLİŞKİSİ</a:t>
            </a:r>
          </a:p>
        </p:txBody>
      </p:sp>
      <p:pic>
        <p:nvPicPr>
          <p:cNvPr id="2" name="Trafo">
            <a:hlinkClick r:id="" action="ppaction://media"/>
            <a:extLst>
              <a:ext uri="{FF2B5EF4-FFF2-40B4-BE49-F238E27FC236}">
                <a16:creationId xmlns:a16="http://schemas.microsoft.com/office/drawing/2014/main" id="{289E347F-DB36-4EBA-8423-CC1AA1D38B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5156" y="3813281"/>
            <a:ext cx="4412046" cy="2846513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97FDA20-0943-4BA9-9A51-3E8855BC86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482" y="627931"/>
            <a:ext cx="4886704" cy="3024436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31719FCC-4A07-D364-4F01-465D01525087}"/>
              </a:ext>
            </a:extLst>
          </p:cNvPr>
          <p:cNvSpPr txBox="1"/>
          <p:nvPr/>
        </p:nvSpPr>
        <p:spPr>
          <a:xfrm>
            <a:off x="1521079" y="3785295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C00000"/>
                </a:solidFill>
              </a:rPr>
              <a:t>OYNATIN</a:t>
            </a:r>
          </a:p>
        </p:txBody>
      </p:sp>
    </p:spTree>
    <p:extLst>
      <p:ext uri="{BB962C8B-B14F-4D97-AF65-F5344CB8AC3E}">
        <p14:creationId xmlns:p14="http://schemas.microsoft.com/office/powerpoint/2010/main" val="1700110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226" name="Düz Ok Bağlayıcısı 2"/>
          <p:cNvCxnSpPr>
            <a:cxnSpLocks noChangeShapeType="1"/>
          </p:cNvCxnSpPr>
          <p:nvPr/>
        </p:nvCxnSpPr>
        <p:spPr bwMode="auto">
          <a:xfrm>
            <a:off x="7092950" y="6111875"/>
            <a:ext cx="0" cy="0"/>
          </a:xfrm>
          <a:prstGeom prst="straightConnector1">
            <a:avLst/>
          </a:prstGeom>
          <a:noFill/>
          <a:ln w="57150" algn="ctr">
            <a:solidFill>
              <a:srgbClr val="FF5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227" name="Metin kutusu 13"/>
          <p:cNvSpPr txBox="1">
            <a:spLocks noChangeArrowheads="1"/>
          </p:cNvSpPr>
          <p:nvPr/>
        </p:nvSpPr>
        <p:spPr bwMode="auto">
          <a:xfrm>
            <a:off x="34925" y="549275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/>
              <a:t>I-11/-25</a:t>
            </a:r>
          </a:p>
        </p:txBody>
      </p:sp>
      <p:sp>
        <p:nvSpPr>
          <p:cNvPr id="52228" name="Metin kutusu 1"/>
          <p:cNvSpPr txBox="1">
            <a:spLocks noChangeArrowheads="1"/>
          </p:cNvSpPr>
          <p:nvPr/>
        </p:nvSpPr>
        <p:spPr bwMode="auto">
          <a:xfrm>
            <a:off x="92075" y="6075363"/>
            <a:ext cx="8955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 b="0"/>
              <a:t>  </a:t>
            </a:r>
          </a:p>
        </p:txBody>
      </p:sp>
      <p:sp>
        <p:nvSpPr>
          <p:cNvPr id="52229" name="Text Box 2"/>
          <p:cNvSpPr txBox="1">
            <a:spLocks noChangeArrowheads="1"/>
          </p:cNvSpPr>
          <p:nvPr/>
        </p:nvSpPr>
        <p:spPr bwMode="auto">
          <a:xfrm>
            <a:off x="971550" y="260350"/>
            <a:ext cx="7921625" cy="584200"/>
          </a:xfrm>
          <a:prstGeom prst="rect">
            <a:avLst/>
          </a:prstGeom>
          <a:solidFill>
            <a:srgbClr val="3333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>
                <a:solidFill>
                  <a:srgbClr val="FFFF00"/>
                </a:solidFill>
                <a:cs typeface="Arial" panose="020B0604020202020204" pitchFamily="34" charset="0"/>
              </a:rPr>
              <a:t>Elektrikte en çok kullanılan Birimler</a:t>
            </a:r>
            <a:endParaRPr lang="en-US" altLang="tr-TR" sz="320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52230" name="Metin kutusu 2"/>
          <p:cNvSpPr txBox="1">
            <a:spLocks noChangeArrowheads="1"/>
          </p:cNvSpPr>
          <p:nvPr/>
        </p:nvSpPr>
        <p:spPr bwMode="auto">
          <a:xfrm>
            <a:off x="80963" y="981075"/>
            <a:ext cx="8955087" cy="8302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>
                <a:solidFill>
                  <a:srgbClr val="FFFF00"/>
                </a:solidFill>
              </a:rPr>
              <a:t>Akım</a:t>
            </a:r>
            <a:r>
              <a:rPr lang="tr-TR" altLang="tr-TR" sz="2400" b="0">
                <a:solidFill>
                  <a:srgbClr val="FFFF00"/>
                </a:solidFill>
              </a:rPr>
              <a:t>,</a:t>
            </a:r>
            <a:r>
              <a:rPr lang="tr-TR" altLang="tr-TR" sz="2400" b="0"/>
              <a:t> birim zamanda geçen elektron miktarıdır birimi </a:t>
            </a:r>
            <a:r>
              <a:rPr lang="tr-TR" altLang="tr-TR" sz="2400">
                <a:solidFill>
                  <a:srgbClr val="FFFF00"/>
                </a:solidFill>
              </a:rPr>
              <a:t>Amper </a:t>
            </a:r>
            <a:r>
              <a:rPr lang="tr-TR" altLang="tr-TR" sz="2400"/>
              <a:t>dir.</a:t>
            </a:r>
            <a:endParaRPr lang="tr-TR" altLang="tr-TR" sz="2400" b="0"/>
          </a:p>
          <a:p>
            <a:pPr algn="ctr" eaLnBrk="1" hangingPunct="1"/>
            <a:r>
              <a:rPr lang="tr-TR" altLang="tr-TR" sz="2400" b="0"/>
              <a:t>Katları (µA), (mA.), (A.)(kA.)</a:t>
            </a:r>
          </a:p>
        </p:txBody>
      </p:sp>
      <p:sp>
        <p:nvSpPr>
          <p:cNvPr id="52231" name="Metin kutusu 16"/>
          <p:cNvSpPr txBox="1">
            <a:spLocks noChangeArrowheads="1"/>
          </p:cNvSpPr>
          <p:nvPr/>
        </p:nvSpPr>
        <p:spPr bwMode="auto">
          <a:xfrm>
            <a:off x="68263" y="1916113"/>
            <a:ext cx="8955087" cy="831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>
                <a:solidFill>
                  <a:srgbClr val="FFFF00"/>
                </a:solidFill>
              </a:rPr>
              <a:t>Gerilim,</a:t>
            </a:r>
            <a:r>
              <a:rPr lang="tr-TR" altLang="tr-TR" sz="2400" b="0"/>
              <a:t> + ve - uçlar arasındaki potansiyel farkıdır birimi </a:t>
            </a:r>
            <a:r>
              <a:rPr lang="tr-TR" altLang="tr-TR" sz="2400">
                <a:solidFill>
                  <a:srgbClr val="FFFF00"/>
                </a:solidFill>
              </a:rPr>
              <a:t>Volt </a:t>
            </a:r>
            <a:r>
              <a:rPr lang="tr-TR" altLang="tr-TR" sz="2400" b="0"/>
              <a:t>tur Katları (µV), (mV.), (V.)(kV.) </a:t>
            </a:r>
          </a:p>
        </p:txBody>
      </p:sp>
      <p:sp>
        <p:nvSpPr>
          <p:cNvPr id="52232" name="Metin kutusu 17"/>
          <p:cNvSpPr txBox="1">
            <a:spLocks noChangeArrowheads="1"/>
          </p:cNvSpPr>
          <p:nvPr/>
        </p:nvSpPr>
        <p:spPr bwMode="auto">
          <a:xfrm>
            <a:off x="63500" y="2852738"/>
            <a:ext cx="8955088" cy="831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>
                <a:solidFill>
                  <a:srgbClr val="FFFF00"/>
                </a:solidFill>
              </a:rPr>
              <a:t>Direnç,</a:t>
            </a:r>
            <a:r>
              <a:rPr lang="tr-TR" altLang="tr-TR" sz="2400" b="0"/>
              <a:t> Elektron geçişini zorlaştıran unsurdur birimi </a:t>
            </a:r>
            <a:r>
              <a:rPr lang="tr-TR" altLang="tr-TR" sz="2400">
                <a:solidFill>
                  <a:srgbClr val="FFFF00"/>
                </a:solidFill>
              </a:rPr>
              <a:t>Ohm </a:t>
            </a:r>
            <a:r>
              <a:rPr lang="tr-TR" altLang="tr-TR" sz="2400" b="0"/>
              <a:t>dur</a:t>
            </a:r>
          </a:p>
          <a:p>
            <a:pPr algn="ctr" eaLnBrk="1" hangingPunct="1"/>
            <a:r>
              <a:rPr lang="tr-TR" altLang="tr-TR" sz="2400" b="0"/>
              <a:t>Katları (</a:t>
            </a:r>
            <a:r>
              <a:rPr lang="el-GR" altLang="tr-TR" sz="2400" b="0"/>
              <a:t>Ω</a:t>
            </a:r>
            <a:r>
              <a:rPr lang="tr-TR" altLang="tr-TR" sz="2400" b="0"/>
              <a:t>), (K</a:t>
            </a:r>
            <a:r>
              <a:rPr lang="el-GR" altLang="tr-TR" sz="2400" b="0"/>
              <a:t>Ω</a:t>
            </a:r>
            <a:r>
              <a:rPr lang="tr-TR" altLang="tr-TR" sz="2400" b="0"/>
              <a:t>), (M</a:t>
            </a:r>
            <a:r>
              <a:rPr lang="el-GR" altLang="tr-TR" sz="2400" b="0"/>
              <a:t>Ω</a:t>
            </a:r>
            <a:r>
              <a:rPr lang="tr-TR" altLang="tr-TR" sz="2400" b="0"/>
              <a:t>)</a:t>
            </a:r>
          </a:p>
        </p:txBody>
      </p:sp>
      <p:sp>
        <p:nvSpPr>
          <p:cNvPr id="52233" name="Metin kutusu 18"/>
          <p:cNvSpPr txBox="1">
            <a:spLocks noChangeArrowheads="1"/>
          </p:cNvSpPr>
          <p:nvPr/>
        </p:nvSpPr>
        <p:spPr bwMode="auto">
          <a:xfrm>
            <a:off x="68263" y="3822700"/>
            <a:ext cx="8955087" cy="8302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>
                <a:solidFill>
                  <a:srgbClr val="FFFF00"/>
                </a:solidFill>
              </a:rPr>
              <a:t>Güç</a:t>
            </a:r>
            <a:r>
              <a:rPr lang="tr-TR" altLang="tr-TR" sz="2400" b="0"/>
              <a:t> Devre gerilimi ile akımın çarpımı ile bulunur birimi </a:t>
            </a:r>
            <a:r>
              <a:rPr lang="tr-TR" altLang="tr-TR" sz="2400">
                <a:solidFill>
                  <a:srgbClr val="FFFF00"/>
                </a:solidFill>
              </a:rPr>
              <a:t>Watt </a:t>
            </a:r>
            <a:r>
              <a:rPr lang="tr-TR" altLang="tr-TR" sz="2400" b="0"/>
              <a:t>tır</a:t>
            </a:r>
          </a:p>
          <a:p>
            <a:pPr algn="ctr" eaLnBrk="1" hangingPunct="1"/>
            <a:r>
              <a:rPr lang="tr-TR" altLang="tr-TR" sz="2400" b="0"/>
              <a:t>Katları (W.), (</a:t>
            </a:r>
            <a:r>
              <a:rPr lang="tr-TR" altLang="tr-TR" sz="2400">
                <a:solidFill>
                  <a:srgbClr val="FFFF00"/>
                </a:solidFill>
              </a:rPr>
              <a:t>kW</a:t>
            </a:r>
            <a:r>
              <a:rPr lang="tr-TR" altLang="tr-TR" sz="2400" b="0"/>
              <a:t>), (VA) (k</a:t>
            </a:r>
            <a:r>
              <a:rPr lang="tr-TR" altLang="tr-TR" sz="2400">
                <a:solidFill>
                  <a:srgbClr val="FFFF00"/>
                </a:solidFill>
              </a:rPr>
              <a:t>VAR</a:t>
            </a:r>
            <a:r>
              <a:rPr lang="tr-TR" altLang="tr-TR" sz="2400" b="0"/>
              <a:t>)</a:t>
            </a:r>
          </a:p>
        </p:txBody>
      </p:sp>
      <p:sp>
        <p:nvSpPr>
          <p:cNvPr id="52234" name="Metin kutusu 19"/>
          <p:cNvSpPr txBox="1">
            <a:spLocks noChangeArrowheads="1"/>
          </p:cNvSpPr>
          <p:nvPr/>
        </p:nvSpPr>
        <p:spPr bwMode="auto">
          <a:xfrm>
            <a:off x="63500" y="5732463"/>
            <a:ext cx="8955088" cy="831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>
                <a:solidFill>
                  <a:srgbClr val="FFFF00"/>
                </a:solidFill>
              </a:rPr>
              <a:t>Faz farkı, </a:t>
            </a:r>
            <a:r>
              <a:rPr lang="tr-TR" altLang="tr-TR" sz="2400" b="0"/>
              <a:t>İndüktif ve kapasitif devrelerde Akım gerilim arasındaki açıdır ve </a:t>
            </a:r>
            <a:r>
              <a:rPr lang="tr-TR" altLang="tr-TR" sz="2400">
                <a:solidFill>
                  <a:srgbClr val="FFFF00"/>
                </a:solidFill>
              </a:rPr>
              <a:t>Cos₰</a:t>
            </a:r>
            <a:r>
              <a:rPr lang="tr-TR" altLang="tr-TR" sz="2400" b="0"/>
              <a:t> ile ifade edilir </a:t>
            </a:r>
          </a:p>
        </p:txBody>
      </p:sp>
      <p:sp>
        <p:nvSpPr>
          <p:cNvPr id="52235" name="Metin kutusu 20"/>
          <p:cNvSpPr txBox="1">
            <a:spLocks noChangeArrowheads="1"/>
          </p:cNvSpPr>
          <p:nvPr/>
        </p:nvSpPr>
        <p:spPr bwMode="auto">
          <a:xfrm>
            <a:off x="52388" y="4797425"/>
            <a:ext cx="8955087" cy="8302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>
                <a:solidFill>
                  <a:srgbClr val="FFFF00"/>
                </a:solidFill>
              </a:rPr>
              <a:t>Frekans,</a:t>
            </a:r>
            <a:r>
              <a:rPr lang="tr-TR" altLang="tr-TR" sz="2400" b="0"/>
              <a:t> (AC) da akım saniyede yön değişim sayısıdır  birimi </a:t>
            </a:r>
            <a:r>
              <a:rPr lang="tr-TR" altLang="tr-TR" sz="2400">
                <a:solidFill>
                  <a:srgbClr val="FFFF00"/>
                </a:solidFill>
              </a:rPr>
              <a:t>Herz</a:t>
            </a:r>
            <a:r>
              <a:rPr lang="tr-TR" altLang="tr-TR" sz="2400" b="0"/>
              <a:t> dir</a:t>
            </a:r>
          </a:p>
          <a:p>
            <a:pPr algn="ctr" eaLnBrk="1" hangingPunct="1"/>
            <a:r>
              <a:rPr lang="tr-TR" altLang="tr-TR" sz="2400" b="0"/>
              <a:t>Katları (</a:t>
            </a:r>
            <a:r>
              <a:rPr lang="tr-TR" altLang="tr-TR" sz="2400">
                <a:solidFill>
                  <a:srgbClr val="FFFF00"/>
                </a:solidFill>
              </a:rPr>
              <a:t>Hz</a:t>
            </a:r>
            <a:r>
              <a:rPr lang="tr-TR" altLang="tr-TR" sz="2400" b="0"/>
              <a:t>), (</a:t>
            </a:r>
            <a:r>
              <a:rPr lang="tr-TR" altLang="tr-TR" sz="2400">
                <a:solidFill>
                  <a:srgbClr val="FFFF00"/>
                </a:solidFill>
              </a:rPr>
              <a:t>kHz</a:t>
            </a:r>
            <a:r>
              <a:rPr lang="tr-TR" altLang="tr-TR" sz="2400" b="0"/>
              <a:t>)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274" name="Düz Ok Bağlayıcısı 2"/>
          <p:cNvCxnSpPr>
            <a:cxnSpLocks noChangeShapeType="1"/>
          </p:cNvCxnSpPr>
          <p:nvPr/>
        </p:nvCxnSpPr>
        <p:spPr bwMode="auto">
          <a:xfrm>
            <a:off x="7092950" y="6111875"/>
            <a:ext cx="0" cy="0"/>
          </a:xfrm>
          <a:prstGeom prst="straightConnector1">
            <a:avLst/>
          </a:prstGeom>
          <a:noFill/>
          <a:ln w="57150" algn="ctr">
            <a:solidFill>
              <a:srgbClr val="FF5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75" name="Metin kutusu 13"/>
          <p:cNvSpPr txBox="1">
            <a:spLocks noChangeArrowheads="1"/>
          </p:cNvSpPr>
          <p:nvPr/>
        </p:nvSpPr>
        <p:spPr bwMode="auto">
          <a:xfrm>
            <a:off x="34925" y="549275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/>
              <a:t>I-11/-25</a:t>
            </a:r>
          </a:p>
        </p:txBody>
      </p:sp>
      <p:sp>
        <p:nvSpPr>
          <p:cNvPr id="2" name="Metin kutusu 1"/>
          <p:cNvSpPr txBox="1">
            <a:spLocks noChangeArrowheads="1"/>
          </p:cNvSpPr>
          <p:nvPr/>
        </p:nvSpPr>
        <p:spPr bwMode="auto">
          <a:xfrm>
            <a:off x="34925" y="1011238"/>
            <a:ext cx="5473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eaLnBrk="1" hangingPunct="1">
              <a:spcBef>
                <a:spcPts val="1200"/>
              </a:spcBef>
            </a:pPr>
            <a:r>
              <a:rPr lang="tr-TR" altLang="tr-TR" sz="2400" b="0"/>
              <a:t>Elektrik akımı </a:t>
            </a:r>
            <a:r>
              <a:rPr lang="tr-TR" altLang="tr-TR" sz="2400">
                <a:solidFill>
                  <a:srgbClr val="FFFF00"/>
                </a:solidFill>
              </a:rPr>
              <a:t>Ampermetre</a:t>
            </a:r>
            <a:r>
              <a:rPr lang="tr-TR" altLang="tr-TR" sz="2400" b="0"/>
              <a:t> ile ölçülür</a:t>
            </a:r>
          </a:p>
        </p:txBody>
      </p:sp>
      <p:pic>
        <p:nvPicPr>
          <p:cNvPr id="15" name="Resim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81163"/>
            <a:ext cx="4297363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Resim 15" descr="http://1.bp.blogspot.com/-Tu2QB-fNKJo/T4OjbAgJY4I/AAAAAAAAAGw/tk5ygzYJLVA/s1600/basit-elektrik-devresi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2205038"/>
            <a:ext cx="381317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ext Box 2"/>
          <p:cNvSpPr txBox="1">
            <a:spLocks noChangeArrowheads="1"/>
          </p:cNvSpPr>
          <p:nvPr/>
        </p:nvSpPr>
        <p:spPr bwMode="auto">
          <a:xfrm>
            <a:off x="1979613" y="260350"/>
            <a:ext cx="5545137" cy="585788"/>
          </a:xfrm>
          <a:prstGeom prst="rect">
            <a:avLst/>
          </a:prstGeom>
          <a:solidFill>
            <a:srgbClr val="3333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>
                <a:solidFill>
                  <a:srgbClr val="FFFF00"/>
                </a:solidFill>
                <a:cs typeface="Arial" panose="020B0604020202020204" pitchFamily="34" charset="0"/>
              </a:rPr>
              <a:t>Elektrik ölçmeleri</a:t>
            </a:r>
            <a:endParaRPr lang="en-US" altLang="tr-TR" sz="320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20" name="Resim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3317" r="8836" b="4707"/>
          <a:stretch>
            <a:fillRect/>
          </a:stretch>
        </p:blipFill>
        <p:spPr bwMode="auto">
          <a:xfrm>
            <a:off x="204788" y="4581525"/>
            <a:ext cx="1411287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4" name="Picture 2" descr="http://upload.wikimedia.org/wikipedia/commons/thumb/1/14/Analogmultimeter.jpg/230px-Analogmultimeter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88" y="4346575"/>
            <a:ext cx="12255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Resim 22" descr="http://www.kartalotomasyon.com.tr/modules/catalog/products/pr_01_1418_max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4327525"/>
            <a:ext cx="13906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570413"/>
            <a:ext cx="1438275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6" name="Metin kutusu 2"/>
          <p:cNvSpPr txBox="1">
            <a:spLocks noChangeArrowheads="1"/>
          </p:cNvSpPr>
          <p:nvPr/>
        </p:nvSpPr>
        <p:spPr bwMode="auto">
          <a:xfrm>
            <a:off x="250825" y="6111875"/>
            <a:ext cx="85820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200" b="0"/>
              <a:t>         1 Amper = (A.) 1sn de 6,25.10</a:t>
            </a:r>
            <a:r>
              <a:rPr lang="tr-TR" altLang="tr-TR" sz="2200" b="0" baseline="30000"/>
              <a:t>18 </a:t>
            </a:r>
            <a:r>
              <a:rPr lang="tr-TR" altLang="tr-TR" sz="2200" b="0"/>
              <a:t> geçen elektrona ( 1 Coulomb) </a:t>
            </a:r>
            <a:r>
              <a:rPr lang="tr-TR" altLang="tr-TR" sz="2200"/>
              <a:t>I = Q / t</a:t>
            </a:r>
            <a:endParaRPr lang="tr-TR" altLang="tr-TR" sz="2200" b="0"/>
          </a:p>
        </p:txBody>
      </p:sp>
      <p:sp>
        <p:nvSpPr>
          <p:cNvPr id="106509" name="Metin kutusu 2"/>
          <p:cNvSpPr txBox="1">
            <a:spLocks noChangeArrowheads="1"/>
          </p:cNvSpPr>
          <p:nvPr/>
        </p:nvSpPr>
        <p:spPr bwMode="auto">
          <a:xfrm>
            <a:off x="5724525" y="971550"/>
            <a:ext cx="3324225" cy="8302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lvl="1" algn="ctr" eaLnBrk="1" hangingPunct="1"/>
            <a:r>
              <a:rPr lang="tr-TR" altLang="tr-TR" sz="2400">
                <a:solidFill>
                  <a:srgbClr val="FFFF00"/>
                </a:solidFill>
              </a:rPr>
              <a:t>Ampermetre </a:t>
            </a:r>
            <a:r>
              <a:rPr lang="tr-TR" altLang="tr-TR" sz="2400" b="0"/>
              <a:t>devreye </a:t>
            </a:r>
            <a:r>
              <a:rPr lang="tr-TR" altLang="tr-TR" sz="2400">
                <a:solidFill>
                  <a:srgbClr val="FFFF00"/>
                </a:solidFill>
              </a:rPr>
              <a:t>seri</a:t>
            </a:r>
            <a:r>
              <a:rPr lang="tr-TR" altLang="tr-TR" sz="2400"/>
              <a:t> </a:t>
            </a:r>
            <a:r>
              <a:rPr lang="tr-TR" altLang="tr-TR" sz="2400" b="0"/>
              <a:t>bağlanır</a:t>
            </a:r>
            <a:endParaRPr lang="tr-TR" alt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1" grpId="0" animBg="1"/>
      <p:bldP spid="62476" grpId="0"/>
      <p:bldP spid="10650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322" name="Düz Ok Bağlayıcısı 2"/>
          <p:cNvCxnSpPr>
            <a:cxnSpLocks noChangeShapeType="1"/>
          </p:cNvCxnSpPr>
          <p:nvPr/>
        </p:nvCxnSpPr>
        <p:spPr bwMode="auto">
          <a:xfrm>
            <a:off x="7092950" y="6111875"/>
            <a:ext cx="0" cy="0"/>
          </a:xfrm>
          <a:prstGeom prst="straightConnector1">
            <a:avLst/>
          </a:prstGeom>
          <a:noFill/>
          <a:ln w="57150" algn="ctr">
            <a:solidFill>
              <a:srgbClr val="FF5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23" name="Metin kutusu 13"/>
          <p:cNvSpPr txBox="1">
            <a:spLocks noChangeArrowheads="1"/>
          </p:cNvSpPr>
          <p:nvPr/>
        </p:nvSpPr>
        <p:spPr bwMode="auto">
          <a:xfrm>
            <a:off x="34925" y="549275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/>
              <a:t>I-11/-25</a:t>
            </a:r>
          </a:p>
        </p:txBody>
      </p:sp>
      <p:sp>
        <p:nvSpPr>
          <p:cNvPr id="2" name="Metin kutusu 1"/>
          <p:cNvSpPr txBox="1">
            <a:spLocks noChangeArrowheads="1"/>
          </p:cNvSpPr>
          <p:nvPr/>
        </p:nvSpPr>
        <p:spPr bwMode="auto">
          <a:xfrm>
            <a:off x="298450" y="1125538"/>
            <a:ext cx="8782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tr-TR" altLang="tr-TR" sz="2800" b="0"/>
              <a:t>Elektrik gerilimi </a:t>
            </a:r>
            <a:r>
              <a:rPr lang="tr-TR" altLang="tr-TR" sz="2800">
                <a:solidFill>
                  <a:srgbClr val="FFFF00"/>
                </a:solidFill>
              </a:rPr>
              <a:t>Voltmetre</a:t>
            </a:r>
            <a:r>
              <a:rPr lang="tr-TR" altLang="tr-TR" sz="2800" b="0"/>
              <a:t> ile ölçülür</a:t>
            </a:r>
          </a:p>
        </p:txBody>
      </p:sp>
      <p:pic>
        <p:nvPicPr>
          <p:cNvPr id="17" name="Resim 16" descr="http://www.fenokulu.net/image3017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492375"/>
            <a:ext cx="40386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Resim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030788"/>
            <a:ext cx="1595437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4" name="Picture 2" descr="http://upload.wikimedia.org/wikipedia/commons/thumb/1/14/Analogmultimeter.jpg/230px-Analogmultimeter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003800"/>
            <a:ext cx="12255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Resim 22" descr="http://www.kartalotomasyon.com.tr/modules/catalog/products/pr_01_1418_max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88" y="5003800"/>
            <a:ext cx="130016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5" descr="imagesCA6D8JQ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5003800"/>
            <a:ext cx="1593850" cy="1595438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9" name="Metin kutusu 2"/>
          <p:cNvSpPr txBox="1">
            <a:spLocks noChangeArrowheads="1"/>
          </p:cNvSpPr>
          <p:nvPr/>
        </p:nvSpPr>
        <p:spPr bwMode="auto">
          <a:xfrm>
            <a:off x="4481513" y="2852738"/>
            <a:ext cx="4576762" cy="16319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 sz="800"/>
          </a:p>
          <a:p>
            <a:pPr algn="ctr" eaLnBrk="1" hangingPunct="1"/>
            <a:r>
              <a:rPr lang="tr-TR" altLang="tr-TR" sz="2400" b="0"/>
              <a:t>U=I x R</a:t>
            </a:r>
          </a:p>
          <a:p>
            <a:pPr algn="ctr" eaLnBrk="1" hangingPunct="1"/>
            <a:r>
              <a:rPr lang="tr-TR" altLang="tr-TR" sz="2400" b="0"/>
              <a:t>N= U x I</a:t>
            </a:r>
          </a:p>
          <a:p>
            <a:pPr algn="ctr" eaLnBrk="1" hangingPunct="1"/>
            <a:r>
              <a:rPr lang="tr-TR" altLang="tr-TR" sz="2400" b="0"/>
              <a:t>N= 1,73 x U x I x Cos₰ </a:t>
            </a:r>
          </a:p>
          <a:p>
            <a:pPr algn="ctr" eaLnBrk="1" hangingPunct="1"/>
            <a:endParaRPr lang="tr-TR" altLang="tr-TR" sz="2000" b="0"/>
          </a:p>
        </p:txBody>
      </p:sp>
      <p:sp>
        <p:nvSpPr>
          <p:cNvPr id="56331" name="Text Box 2"/>
          <p:cNvSpPr txBox="1">
            <a:spLocks noChangeArrowheads="1"/>
          </p:cNvSpPr>
          <p:nvPr/>
        </p:nvSpPr>
        <p:spPr bwMode="auto">
          <a:xfrm>
            <a:off x="1979613" y="260350"/>
            <a:ext cx="5545137" cy="585788"/>
          </a:xfrm>
          <a:prstGeom prst="rect">
            <a:avLst/>
          </a:prstGeom>
          <a:solidFill>
            <a:srgbClr val="3333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>
                <a:solidFill>
                  <a:srgbClr val="FFFF00"/>
                </a:solidFill>
                <a:cs typeface="Arial" panose="020B0604020202020204" pitchFamily="34" charset="0"/>
              </a:rPr>
              <a:t>Elektrik ölçmeleri</a:t>
            </a:r>
            <a:endParaRPr lang="en-US" altLang="tr-TR" sz="320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07532" name="Metin kutusu 2"/>
          <p:cNvSpPr txBox="1">
            <a:spLocks noChangeArrowheads="1"/>
          </p:cNvSpPr>
          <p:nvPr/>
        </p:nvSpPr>
        <p:spPr bwMode="auto">
          <a:xfrm>
            <a:off x="4689475" y="1844675"/>
            <a:ext cx="4160838" cy="831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>
                <a:solidFill>
                  <a:srgbClr val="FFFF00"/>
                </a:solidFill>
              </a:rPr>
              <a:t>Voltmetre</a:t>
            </a:r>
            <a:r>
              <a:rPr lang="tr-TR" altLang="tr-TR" sz="2400" b="0"/>
              <a:t> devreye paralel bağlanır.</a:t>
            </a:r>
            <a:endParaRPr lang="tr-TR" altLang="tr-TR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7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9" grpId="0" animBg="1"/>
      <p:bldP spid="1075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370" name="Düz Ok Bağlayıcısı 2"/>
          <p:cNvCxnSpPr>
            <a:cxnSpLocks noChangeShapeType="1"/>
          </p:cNvCxnSpPr>
          <p:nvPr/>
        </p:nvCxnSpPr>
        <p:spPr bwMode="auto">
          <a:xfrm>
            <a:off x="7092950" y="6111875"/>
            <a:ext cx="0" cy="0"/>
          </a:xfrm>
          <a:prstGeom prst="straightConnector1">
            <a:avLst/>
          </a:prstGeom>
          <a:noFill/>
          <a:ln w="57150" algn="ctr">
            <a:solidFill>
              <a:srgbClr val="FF5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371" name="Metin kutusu 13"/>
          <p:cNvSpPr txBox="1">
            <a:spLocks noChangeArrowheads="1"/>
          </p:cNvSpPr>
          <p:nvPr/>
        </p:nvSpPr>
        <p:spPr bwMode="auto">
          <a:xfrm>
            <a:off x="34925" y="549275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/>
              <a:t>I-11/-25</a:t>
            </a:r>
          </a:p>
        </p:txBody>
      </p:sp>
      <p:sp>
        <p:nvSpPr>
          <p:cNvPr id="2" name="Metin kutusu 1"/>
          <p:cNvSpPr txBox="1">
            <a:spLocks noChangeArrowheads="1"/>
          </p:cNvSpPr>
          <p:nvPr/>
        </p:nvSpPr>
        <p:spPr bwMode="auto">
          <a:xfrm>
            <a:off x="298450" y="901700"/>
            <a:ext cx="87820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tr-TR" altLang="tr-TR" sz="2800">
                <a:solidFill>
                  <a:srgbClr val="FFFF00"/>
                </a:solidFill>
              </a:rPr>
              <a:t>Elektrikte güç ve enerji ölçümleri</a:t>
            </a:r>
          </a:p>
          <a:p>
            <a:pPr algn="ctr"/>
            <a:r>
              <a:rPr lang="tr-TR" altLang="tr-TR" sz="2800">
                <a:solidFill>
                  <a:srgbClr val="FFFF00"/>
                </a:solidFill>
              </a:rPr>
              <a:t>Güç Vat metre ile Enerji sayaç ile ölçülür </a:t>
            </a:r>
          </a:p>
        </p:txBody>
      </p:sp>
      <p:sp>
        <p:nvSpPr>
          <p:cNvPr id="63499" name="Metin kutusu 2"/>
          <p:cNvSpPr txBox="1">
            <a:spLocks noChangeArrowheads="1"/>
          </p:cNvSpPr>
          <p:nvPr/>
        </p:nvSpPr>
        <p:spPr bwMode="auto">
          <a:xfrm>
            <a:off x="4503738" y="1916113"/>
            <a:ext cx="4576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 sz="800"/>
          </a:p>
          <a:p>
            <a:pPr algn="ctr" eaLnBrk="1" hangingPunct="1"/>
            <a:endParaRPr lang="tr-TR" altLang="tr-TR" sz="2000"/>
          </a:p>
        </p:txBody>
      </p:sp>
      <p:sp>
        <p:nvSpPr>
          <p:cNvPr id="58374" name="Text Box 2"/>
          <p:cNvSpPr txBox="1">
            <a:spLocks noChangeArrowheads="1"/>
          </p:cNvSpPr>
          <p:nvPr/>
        </p:nvSpPr>
        <p:spPr bwMode="auto">
          <a:xfrm>
            <a:off x="1979613" y="255588"/>
            <a:ext cx="5545137" cy="587375"/>
          </a:xfrm>
          <a:prstGeom prst="rect">
            <a:avLst/>
          </a:prstGeom>
          <a:solidFill>
            <a:srgbClr val="3333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>
                <a:solidFill>
                  <a:srgbClr val="FFFF00"/>
                </a:solidFill>
                <a:cs typeface="Arial" panose="020B0604020202020204" pitchFamily="34" charset="0"/>
              </a:rPr>
              <a:t>Elektrik ölçmeleri</a:t>
            </a:r>
            <a:endParaRPr lang="en-US" altLang="tr-TR" sz="320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108551" name="Picture 1" descr="D:\00000 1 Ara istasyon\untitled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916113"/>
            <a:ext cx="4014788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2" name="Metin kutusu 12"/>
          <p:cNvSpPr txBox="1">
            <a:spLocks noChangeArrowheads="1"/>
          </p:cNvSpPr>
          <p:nvPr/>
        </p:nvSpPr>
        <p:spPr bwMode="auto">
          <a:xfrm>
            <a:off x="4689475" y="1844675"/>
            <a:ext cx="4160838" cy="831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>
                <a:solidFill>
                  <a:srgbClr val="FFFF00"/>
                </a:solidFill>
              </a:rPr>
              <a:t>Vat metre ve sayaç </a:t>
            </a:r>
            <a:r>
              <a:rPr lang="tr-TR" altLang="tr-TR" sz="2400" b="0"/>
              <a:t>devreye </a:t>
            </a:r>
            <a:r>
              <a:rPr lang="tr-TR" altLang="tr-TR" sz="2400">
                <a:solidFill>
                  <a:srgbClr val="FFFF00"/>
                </a:solidFill>
              </a:rPr>
              <a:t>seri - paralel </a:t>
            </a:r>
            <a:r>
              <a:rPr lang="tr-TR" altLang="tr-TR" sz="2400" b="0"/>
              <a:t>paralel bağlanır.</a:t>
            </a:r>
            <a:endParaRPr lang="tr-TR" altLang="tr-TR" sz="2400"/>
          </a:p>
        </p:txBody>
      </p:sp>
      <p:sp>
        <p:nvSpPr>
          <p:cNvPr id="14" name="Metin kutusu 2"/>
          <p:cNvSpPr txBox="1">
            <a:spLocks noChangeArrowheads="1"/>
          </p:cNvSpPr>
          <p:nvPr/>
        </p:nvSpPr>
        <p:spPr bwMode="auto">
          <a:xfrm>
            <a:off x="5005388" y="2846388"/>
            <a:ext cx="3670300" cy="26781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 sz="800"/>
          </a:p>
          <a:p>
            <a:pPr algn="ctr" eaLnBrk="1" hangingPunct="1"/>
            <a:r>
              <a:rPr lang="tr-TR" altLang="tr-TR" sz="2400">
                <a:solidFill>
                  <a:srgbClr val="FFFF00"/>
                </a:solidFill>
              </a:rPr>
              <a:t>N= U x I  </a:t>
            </a:r>
          </a:p>
          <a:p>
            <a:pPr algn="ctr" eaLnBrk="1" hangingPunct="1"/>
            <a:r>
              <a:rPr lang="tr-TR" altLang="tr-TR" sz="2400" b="0"/>
              <a:t>(Volt x Amper) ( A x S )</a:t>
            </a:r>
          </a:p>
          <a:p>
            <a:pPr algn="ctr" eaLnBrk="1" hangingPunct="1"/>
            <a:endParaRPr lang="tr-TR" altLang="tr-TR" sz="800" b="0"/>
          </a:p>
          <a:p>
            <a:pPr algn="ctr" eaLnBrk="1" hangingPunct="1"/>
            <a:r>
              <a:rPr lang="tr-TR" altLang="tr-TR" sz="2400">
                <a:solidFill>
                  <a:srgbClr val="FFFF00"/>
                </a:solidFill>
              </a:rPr>
              <a:t>N= 1,73 x U x I x Cos₰</a:t>
            </a:r>
          </a:p>
          <a:p>
            <a:pPr algn="ctr" eaLnBrk="1" hangingPunct="1"/>
            <a:r>
              <a:rPr lang="tr-TR" altLang="tr-TR" sz="2400" b="0"/>
              <a:t>( Vat ) (W)</a:t>
            </a:r>
          </a:p>
          <a:p>
            <a:pPr algn="ctr" eaLnBrk="1" hangingPunct="1"/>
            <a:endParaRPr lang="tr-TR" altLang="tr-TR" sz="800" b="0"/>
          </a:p>
          <a:p>
            <a:pPr algn="ctr" eaLnBrk="1" hangingPunct="1"/>
            <a:r>
              <a:rPr lang="tr-TR" altLang="tr-TR" sz="2400">
                <a:solidFill>
                  <a:srgbClr val="FFFF00"/>
                </a:solidFill>
              </a:rPr>
              <a:t>E = N x Saat </a:t>
            </a:r>
          </a:p>
          <a:p>
            <a:pPr algn="ctr" eaLnBrk="1" hangingPunct="1"/>
            <a:r>
              <a:rPr lang="tr-TR" altLang="tr-TR" sz="2400" b="0"/>
              <a:t>E = W x h  (kWh)</a:t>
            </a:r>
            <a:endParaRPr lang="tr-TR" altLang="tr-TR" sz="800" b="0"/>
          </a:p>
        </p:txBody>
      </p:sp>
      <p:pic>
        <p:nvPicPr>
          <p:cNvPr id="108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4365625"/>
            <a:ext cx="19145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5" name="Resim 15" descr="https://encrypted-tbn2.gstatic.com/images?q=tbn:ANd9GcSqtjrMhHBs_8zlP2gUl7EPOGxQuM-Yo5C9Yc7c2c-q0rfv7bY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0" r="80656"/>
          <a:stretch>
            <a:fillRect/>
          </a:stretch>
        </p:blipFill>
        <p:spPr bwMode="auto">
          <a:xfrm>
            <a:off x="1995488" y="5657850"/>
            <a:ext cx="12858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6" name="Resim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4127500"/>
            <a:ext cx="2525712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7" name="Resim 21" descr="https://encrypted-tbn2.gstatic.com/images?q=tbn:ANd9GcSqtjrMhHBs_8zlP2gUl7EPOGxQuM-Yo5C9Yc7c2c-q0rfv7bY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6" r="29189" b="53600"/>
          <a:stretch>
            <a:fillRect/>
          </a:stretch>
        </p:blipFill>
        <p:spPr bwMode="auto">
          <a:xfrm>
            <a:off x="3659188" y="5657850"/>
            <a:ext cx="134461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8" name="Metin kutusu 3"/>
          <p:cNvSpPr txBox="1">
            <a:spLocks noChangeArrowheads="1"/>
          </p:cNvSpPr>
          <p:nvPr/>
        </p:nvSpPr>
        <p:spPr bwMode="auto">
          <a:xfrm>
            <a:off x="5149850" y="5876925"/>
            <a:ext cx="3670300" cy="646113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>
                <a:solidFill>
                  <a:srgbClr val="FFFF00"/>
                </a:solidFill>
              </a:rPr>
              <a:t>Frekansmetre</a:t>
            </a:r>
            <a:endParaRPr lang="tr-TR" alt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8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8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8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8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8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9" grpId="0"/>
      <p:bldP spid="108552" grpId="0" animBg="1"/>
      <p:bldP spid="14" grpId="0" animBg="1"/>
      <p:bldP spid="1085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Düz Ok Bağlayıcısı 2"/>
          <p:cNvCxnSpPr>
            <a:cxnSpLocks noChangeShapeType="1"/>
          </p:cNvCxnSpPr>
          <p:nvPr/>
        </p:nvCxnSpPr>
        <p:spPr bwMode="auto">
          <a:xfrm>
            <a:off x="1106488" y="4256088"/>
            <a:ext cx="0" cy="0"/>
          </a:xfrm>
          <a:prstGeom prst="straightConnector1">
            <a:avLst/>
          </a:prstGeom>
          <a:noFill/>
          <a:ln w="57150" algn="ctr">
            <a:solidFill>
              <a:srgbClr val="FF5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419" name="Metin kutusu 13"/>
          <p:cNvSpPr txBox="1">
            <a:spLocks noChangeArrowheads="1"/>
          </p:cNvSpPr>
          <p:nvPr/>
        </p:nvSpPr>
        <p:spPr bwMode="auto">
          <a:xfrm>
            <a:off x="34925" y="549275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/>
              <a:t>I-11/-25</a:t>
            </a:r>
          </a:p>
        </p:txBody>
      </p:sp>
      <p:sp>
        <p:nvSpPr>
          <p:cNvPr id="60420" name="Metin kutusu 1"/>
          <p:cNvSpPr txBox="1">
            <a:spLocks noChangeArrowheads="1"/>
          </p:cNvSpPr>
          <p:nvPr/>
        </p:nvSpPr>
        <p:spPr bwMode="auto">
          <a:xfrm>
            <a:off x="280988" y="1125538"/>
            <a:ext cx="5011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tr-TR" altLang="tr-TR" sz="2800">
                <a:solidFill>
                  <a:srgbClr val="FFFF00"/>
                </a:solidFill>
              </a:rPr>
              <a:t>Cos₰</a:t>
            </a:r>
            <a:endParaRPr lang="tr-TR" altLang="tr-TR" sz="2800"/>
          </a:p>
        </p:txBody>
      </p:sp>
      <p:sp>
        <p:nvSpPr>
          <p:cNvPr id="60421" name="Text Box 2"/>
          <p:cNvSpPr txBox="1">
            <a:spLocks noChangeArrowheads="1"/>
          </p:cNvSpPr>
          <p:nvPr/>
        </p:nvSpPr>
        <p:spPr bwMode="auto">
          <a:xfrm>
            <a:off x="827088" y="247650"/>
            <a:ext cx="4032250" cy="585788"/>
          </a:xfrm>
          <a:prstGeom prst="rect">
            <a:avLst/>
          </a:prstGeom>
          <a:solidFill>
            <a:srgbClr val="3333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>
                <a:solidFill>
                  <a:srgbClr val="FFFF00"/>
                </a:solidFill>
                <a:cs typeface="Arial" panose="020B0604020202020204" pitchFamily="34" charset="0"/>
              </a:rPr>
              <a:t>Elektrik ölçmeleri</a:t>
            </a:r>
            <a:endParaRPr lang="en-US" altLang="tr-TR" sz="320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60422" name="Resim 17" descr="D:\00000 1 Ara istasyon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12"/>
          <a:stretch>
            <a:fillRect/>
          </a:stretch>
        </p:blipFill>
        <p:spPr bwMode="auto">
          <a:xfrm>
            <a:off x="539750" y="1341438"/>
            <a:ext cx="11620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Resim 18" descr="D:\00000 1 Ara istasyon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4445"/>
          <a:stretch>
            <a:fillRect/>
          </a:stretch>
        </p:blipFill>
        <p:spPr bwMode="auto">
          <a:xfrm>
            <a:off x="468313" y="2924175"/>
            <a:ext cx="11811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Resim 19" descr="D:\00000 1 Ara istasyon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/>
          <a:stretch>
            <a:fillRect/>
          </a:stretch>
        </p:blipFill>
        <p:spPr bwMode="auto">
          <a:xfrm>
            <a:off x="538163" y="5040313"/>
            <a:ext cx="1143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425" name="Düz Ok Bağlayıcısı 3"/>
          <p:cNvCxnSpPr>
            <a:cxnSpLocks noChangeShapeType="1"/>
          </p:cNvCxnSpPr>
          <p:nvPr/>
        </p:nvCxnSpPr>
        <p:spPr bwMode="auto">
          <a:xfrm>
            <a:off x="2170113" y="2266950"/>
            <a:ext cx="2206625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6" name="Düz Ok Bağlayıcısı 21"/>
          <p:cNvCxnSpPr>
            <a:cxnSpLocks noChangeShapeType="1"/>
          </p:cNvCxnSpPr>
          <p:nvPr/>
        </p:nvCxnSpPr>
        <p:spPr bwMode="auto">
          <a:xfrm>
            <a:off x="2170113" y="2228850"/>
            <a:ext cx="1368425" cy="0"/>
          </a:xfrm>
          <a:prstGeom prst="straightConnector1">
            <a:avLst/>
          </a:prstGeom>
          <a:noFill/>
          <a:ln w="38100" algn="ctr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7" name="Düz Ok Bağlayıcısı 24"/>
          <p:cNvCxnSpPr>
            <a:cxnSpLocks noChangeShapeType="1"/>
          </p:cNvCxnSpPr>
          <p:nvPr/>
        </p:nvCxnSpPr>
        <p:spPr bwMode="auto">
          <a:xfrm>
            <a:off x="2016125" y="3949700"/>
            <a:ext cx="2206625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8" name="Düz Ok Bağlayıcısı 25"/>
          <p:cNvCxnSpPr>
            <a:cxnSpLocks noChangeShapeType="1"/>
          </p:cNvCxnSpPr>
          <p:nvPr/>
        </p:nvCxnSpPr>
        <p:spPr bwMode="auto">
          <a:xfrm flipV="1">
            <a:off x="9297988" y="4221163"/>
            <a:ext cx="0" cy="827087"/>
          </a:xfrm>
          <a:prstGeom prst="straightConnector1">
            <a:avLst/>
          </a:prstGeom>
          <a:noFill/>
          <a:ln w="38100" algn="ctr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9" name="Düz Ok Bağlayıcısı 26"/>
          <p:cNvCxnSpPr>
            <a:cxnSpLocks noChangeShapeType="1"/>
          </p:cNvCxnSpPr>
          <p:nvPr/>
        </p:nvCxnSpPr>
        <p:spPr bwMode="auto">
          <a:xfrm>
            <a:off x="1973263" y="5089525"/>
            <a:ext cx="2206625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30" name="Düz Ok Bağlayıcısı 27"/>
          <p:cNvCxnSpPr>
            <a:cxnSpLocks noChangeShapeType="1"/>
          </p:cNvCxnSpPr>
          <p:nvPr/>
        </p:nvCxnSpPr>
        <p:spPr bwMode="auto">
          <a:xfrm>
            <a:off x="1973263" y="5084763"/>
            <a:ext cx="0" cy="981075"/>
          </a:xfrm>
          <a:prstGeom prst="straightConnector1">
            <a:avLst/>
          </a:prstGeom>
          <a:noFill/>
          <a:ln w="38100" algn="ctr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431" name="Metin kutusu 8"/>
          <p:cNvSpPr txBox="1">
            <a:spLocks noChangeArrowheads="1"/>
          </p:cNvSpPr>
          <p:nvPr/>
        </p:nvSpPr>
        <p:spPr bwMode="auto">
          <a:xfrm>
            <a:off x="4211638" y="2035175"/>
            <a:ext cx="577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60432" name="Metin kutusu 31"/>
          <p:cNvSpPr txBox="1">
            <a:spLocks noChangeArrowheads="1"/>
          </p:cNvSpPr>
          <p:nvPr/>
        </p:nvSpPr>
        <p:spPr bwMode="auto">
          <a:xfrm>
            <a:off x="3278188" y="1747838"/>
            <a:ext cx="576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>
                <a:solidFill>
                  <a:srgbClr val="92D050"/>
                </a:solidFill>
              </a:rPr>
              <a:t>I</a:t>
            </a:r>
          </a:p>
        </p:txBody>
      </p:sp>
      <p:sp>
        <p:nvSpPr>
          <p:cNvPr id="60433" name="Metin kutusu 32"/>
          <p:cNvSpPr txBox="1">
            <a:spLocks noChangeArrowheads="1"/>
          </p:cNvSpPr>
          <p:nvPr/>
        </p:nvSpPr>
        <p:spPr bwMode="auto">
          <a:xfrm>
            <a:off x="4057650" y="3724275"/>
            <a:ext cx="577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60434" name="Metin kutusu 33"/>
          <p:cNvSpPr txBox="1">
            <a:spLocks noChangeArrowheads="1"/>
          </p:cNvSpPr>
          <p:nvPr/>
        </p:nvSpPr>
        <p:spPr bwMode="auto">
          <a:xfrm>
            <a:off x="4038600" y="5324475"/>
            <a:ext cx="577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60435" name="Metin kutusu 34"/>
          <p:cNvSpPr txBox="1">
            <a:spLocks noChangeArrowheads="1"/>
          </p:cNvSpPr>
          <p:nvPr/>
        </p:nvSpPr>
        <p:spPr bwMode="auto">
          <a:xfrm>
            <a:off x="1735138" y="2492375"/>
            <a:ext cx="577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>
                <a:solidFill>
                  <a:srgbClr val="92D050"/>
                </a:solidFill>
              </a:rPr>
              <a:t>I</a:t>
            </a:r>
          </a:p>
        </p:txBody>
      </p:sp>
      <p:sp>
        <p:nvSpPr>
          <p:cNvPr id="60436" name="Metin kutusu 35"/>
          <p:cNvSpPr txBox="1">
            <a:spLocks noChangeArrowheads="1"/>
          </p:cNvSpPr>
          <p:nvPr/>
        </p:nvSpPr>
        <p:spPr bwMode="auto">
          <a:xfrm>
            <a:off x="1692275" y="6165850"/>
            <a:ext cx="576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>
                <a:solidFill>
                  <a:srgbClr val="92D050"/>
                </a:solidFill>
              </a:rPr>
              <a:t>I</a:t>
            </a:r>
          </a:p>
        </p:txBody>
      </p:sp>
      <p:sp>
        <p:nvSpPr>
          <p:cNvPr id="60437" name="Metin kutusu 9"/>
          <p:cNvSpPr txBox="1">
            <a:spLocks noChangeArrowheads="1"/>
          </p:cNvSpPr>
          <p:nvPr/>
        </p:nvSpPr>
        <p:spPr bwMode="auto">
          <a:xfrm>
            <a:off x="2768600" y="2405063"/>
            <a:ext cx="1054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000"/>
              <a:t>Omik</a:t>
            </a:r>
          </a:p>
        </p:txBody>
      </p:sp>
      <p:sp>
        <p:nvSpPr>
          <p:cNvPr id="60438" name="Metin kutusu 37"/>
          <p:cNvSpPr txBox="1">
            <a:spLocks noChangeArrowheads="1"/>
          </p:cNvSpPr>
          <p:nvPr/>
        </p:nvSpPr>
        <p:spPr bwMode="auto">
          <a:xfrm>
            <a:off x="2817813" y="5243513"/>
            <a:ext cx="1274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000"/>
              <a:t>Endüktif</a:t>
            </a:r>
          </a:p>
        </p:txBody>
      </p:sp>
      <p:sp>
        <p:nvSpPr>
          <p:cNvPr id="60439" name="Metin kutusu 38"/>
          <p:cNvSpPr txBox="1">
            <a:spLocks noChangeArrowheads="1"/>
          </p:cNvSpPr>
          <p:nvPr/>
        </p:nvSpPr>
        <p:spPr bwMode="auto">
          <a:xfrm>
            <a:off x="2736850" y="4108450"/>
            <a:ext cx="1273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000"/>
              <a:t>Kapasitif</a:t>
            </a:r>
          </a:p>
        </p:txBody>
      </p:sp>
      <p:sp>
        <p:nvSpPr>
          <p:cNvPr id="60440" name="Sola Bükülü Ok 28"/>
          <p:cNvSpPr>
            <a:spLocks noChangeArrowheads="1"/>
          </p:cNvSpPr>
          <p:nvPr/>
        </p:nvSpPr>
        <p:spPr bwMode="auto">
          <a:xfrm>
            <a:off x="2328863" y="3589338"/>
            <a:ext cx="288925" cy="719137"/>
          </a:xfrm>
          <a:prstGeom prst="curvedLeftArrow">
            <a:avLst>
              <a:gd name="adj1" fmla="val 24971"/>
              <a:gd name="adj2" fmla="val 49953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/>
          </a:p>
        </p:txBody>
      </p:sp>
      <p:sp>
        <p:nvSpPr>
          <p:cNvPr id="60441" name="Sola Bükülü Ok 46"/>
          <p:cNvSpPr>
            <a:spLocks noChangeArrowheads="1"/>
          </p:cNvSpPr>
          <p:nvPr/>
        </p:nvSpPr>
        <p:spPr bwMode="auto">
          <a:xfrm>
            <a:off x="2338388" y="4724400"/>
            <a:ext cx="288925" cy="719138"/>
          </a:xfrm>
          <a:prstGeom prst="curvedLeftArrow">
            <a:avLst>
              <a:gd name="adj1" fmla="val 24971"/>
              <a:gd name="adj2" fmla="val 49953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/>
          </a:p>
        </p:txBody>
      </p:sp>
      <p:sp>
        <p:nvSpPr>
          <p:cNvPr id="60442" name="Sola Bükülü Ok 47"/>
          <p:cNvSpPr>
            <a:spLocks noChangeArrowheads="1"/>
          </p:cNvSpPr>
          <p:nvPr/>
        </p:nvSpPr>
        <p:spPr bwMode="auto">
          <a:xfrm>
            <a:off x="2268538" y="1890713"/>
            <a:ext cx="287337" cy="719137"/>
          </a:xfrm>
          <a:prstGeom prst="curvedLeftArrow">
            <a:avLst>
              <a:gd name="adj1" fmla="val 25109"/>
              <a:gd name="adj2" fmla="val 50229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/>
          </a:p>
        </p:txBody>
      </p:sp>
      <p:pic>
        <p:nvPicPr>
          <p:cNvPr id="60443" name="Resim 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231775"/>
            <a:ext cx="31305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44" name="Resim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5051425"/>
            <a:ext cx="23828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45" name="Resim 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29000"/>
            <a:ext cx="26416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4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997075"/>
            <a:ext cx="1754188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13" y="1997075"/>
            <a:ext cx="1316037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448" name="Düz Ok Bağlayıcısı 53"/>
          <p:cNvCxnSpPr>
            <a:cxnSpLocks noChangeShapeType="1"/>
          </p:cNvCxnSpPr>
          <p:nvPr/>
        </p:nvCxnSpPr>
        <p:spPr bwMode="auto">
          <a:xfrm flipV="1">
            <a:off x="2016125" y="2876550"/>
            <a:ext cx="0" cy="1069975"/>
          </a:xfrm>
          <a:prstGeom prst="straightConnector1">
            <a:avLst/>
          </a:prstGeom>
          <a:noFill/>
          <a:ln w="38100" algn="ctr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fld id="{E32163A3-1711-45FA-A093-B6AFEEDA694A}" type="slidenum">
              <a:rPr lang="tr-TR" altLang="tr-TR" sz="1000" b="0" smtClean="0">
                <a:solidFill>
                  <a:srgbClr val="898989"/>
                </a:solidFill>
                <a:latin typeface="Tahoma" panose="020B0604030504040204" pitchFamily="34" charset="0"/>
              </a:rPr>
              <a:pPr eaLnBrk="1" hangingPunct="1">
                <a:defRPr/>
              </a:pPr>
              <a:t>28</a:t>
            </a:fld>
            <a:endParaRPr lang="tr-TR" altLang="tr-TR" sz="1000" b="0">
              <a:solidFill>
                <a:srgbClr val="898989"/>
              </a:solidFill>
              <a:latin typeface="Tahoma" panose="020B060403050404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4213" y="115888"/>
            <a:ext cx="7345362" cy="904875"/>
          </a:xfrm>
          <a:prstGeom prst="rect">
            <a:avLst/>
          </a:prstGeom>
          <a:solidFill>
            <a:srgbClr val="4BACC6">
              <a:lumMod val="50000"/>
            </a:srgbClr>
          </a:solidFill>
          <a:ln w="28575">
            <a:solidFill>
              <a:srgbClr val="4F81BD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spcAft>
                <a:spcPts val="0"/>
              </a:spcAft>
              <a:buFont typeface="Arial" charset="0"/>
              <a:buNone/>
              <a:defRPr/>
            </a:pPr>
            <a:r>
              <a:rPr lang="tr-TR" sz="2400" kern="0" dirty="0">
                <a:solidFill>
                  <a:srgbClr val="FFFF00"/>
                </a:solidFill>
              </a:rPr>
              <a:t>ELEKTRİK İÇ TESİSLERİ YÖNETMELİĞİ</a:t>
            </a:r>
            <a:endParaRPr lang="tr-TR" sz="2400" b="0" kern="0" dirty="0">
              <a:solidFill>
                <a:srgbClr val="FFFF00"/>
              </a:solidFill>
            </a:endParaRPr>
          </a:p>
          <a:p>
            <a:pPr algn="ctr" fontAlgn="auto">
              <a:spcAft>
                <a:spcPts val="0"/>
              </a:spcAft>
              <a:buFont typeface="Arial" charset="0"/>
              <a:buNone/>
              <a:defRPr/>
            </a:pPr>
            <a:r>
              <a:rPr lang="tr-TR" altLang="tr-TR" sz="2400" kern="0" dirty="0">
                <a:solidFill>
                  <a:srgbClr val="FFFF00"/>
                </a:solidFill>
              </a:rPr>
              <a:t>RG 25484 – 16.06.2004 </a:t>
            </a:r>
            <a:r>
              <a:rPr lang="tr-TR" altLang="tr-TR" sz="2000" kern="0" dirty="0">
                <a:solidFill>
                  <a:srgbClr val="FFFF00"/>
                </a:solidFill>
              </a:rPr>
              <a:t>SON DEĞİŞİKLİK</a:t>
            </a:r>
          </a:p>
        </p:txBody>
      </p:sp>
      <p:sp>
        <p:nvSpPr>
          <p:cNvPr id="86021" name="Metin kutusu 1"/>
          <p:cNvSpPr txBox="1">
            <a:spLocks noChangeArrowheads="1"/>
          </p:cNvSpPr>
          <p:nvPr/>
        </p:nvSpPr>
        <p:spPr bwMode="auto">
          <a:xfrm>
            <a:off x="323850" y="1752600"/>
            <a:ext cx="84963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tr-TR" altLang="tr-TR" sz="3200">
                <a:solidFill>
                  <a:srgbClr val="FFFF00"/>
                </a:solidFill>
                <a:latin typeface="Calibri" panose="020F0502020204030204" pitchFamily="34" charset="0"/>
              </a:rPr>
              <a:t>Kolon:</a:t>
            </a:r>
            <a:r>
              <a:rPr lang="tr-TR" altLang="tr-TR" sz="3200" b="0">
                <a:solidFill>
                  <a:srgbClr val="FFFFFF"/>
                </a:solidFill>
                <a:latin typeface="Calibri" panose="020F0502020204030204" pitchFamily="34" charset="0"/>
              </a:rPr>
              <a:t> Tüketiciye ait ilk dağıtım noktası ile diğer dağıtım noktasına kadar olan,</a:t>
            </a:r>
          </a:p>
          <a:p>
            <a:pPr eaLnBrk="1" hangingPunct="1"/>
            <a:endParaRPr lang="tr-TR" altLang="tr-TR" sz="800" b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tr-TR" altLang="tr-TR" sz="3200">
                <a:solidFill>
                  <a:srgbClr val="FFFF00"/>
                </a:solidFill>
                <a:latin typeface="Calibri" panose="020F0502020204030204" pitchFamily="34" charset="0"/>
              </a:rPr>
              <a:t>Linye: </a:t>
            </a:r>
            <a:r>
              <a:rPr lang="tr-TR" altLang="tr-TR" sz="3200" b="0">
                <a:solidFill>
                  <a:srgbClr val="FFFFFF"/>
                </a:solidFill>
                <a:latin typeface="Calibri" panose="020F0502020204030204" pitchFamily="34" charset="0"/>
              </a:rPr>
              <a:t>Dağıtım noktasından buata kalan olan kısım</a:t>
            </a:r>
          </a:p>
          <a:p>
            <a:pPr eaLnBrk="1" hangingPunct="1"/>
            <a:endParaRPr lang="tr-TR" altLang="tr-TR" sz="800" b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tr-TR" altLang="tr-TR" sz="3200">
                <a:solidFill>
                  <a:srgbClr val="FFFF00"/>
                </a:solidFill>
                <a:latin typeface="Calibri" panose="020F0502020204030204" pitchFamily="34" charset="0"/>
              </a:rPr>
              <a:t>Sorti: </a:t>
            </a:r>
            <a:r>
              <a:rPr lang="tr-TR" altLang="tr-TR" sz="3200" b="0">
                <a:solidFill>
                  <a:srgbClr val="FFFFFF"/>
                </a:solidFill>
                <a:latin typeface="Calibri" panose="020F0502020204030204" pitchFamily="34" charset="0"/>
              </a:rPr>
              <a:t>Buat ile aydınlatma veya priz e kadar giden hat</a:t>
            </a:r>
          </a:p>
          <a:p>
            <a:pPr eaLnBrk="1" hangingPunct="1"/>
            <a:endParaRPr lang="tr-TR" altLang="tr-TR" sz="800" b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tr-TR" altLang="tr-TR" sz="3200">
                <a:solidFill>
                  <a:srgbClr val="FFFF00"/>
                </a:solidFill>
                <a:latin typeface="Calibri" panose="020F0502020204030204" pitchFamily="34" charset="0"/>
              </a:rPr>
              <a:t>Sınır:</a:t>
            </a:r>
            <a:r>
              <a:rPr lang="tr-TR" altLang="tr-TR" sz="3200" b="0">
                <a:solidFill>
                  <a:srgbClr val="FFFFFF"/>
                </a:solidFill>
                <a:latin typeface="Calibri" panose="020F0502020204030204" pitchFamily="34" charset="0"/>
              </a:rPr>
              <a:t> Ana kolon kofresinden gelen sayaç sınır noktasıdır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fld id="{5BA30122-94C0-49CF-B797-5E9AB226EE0C}" type="slidenum">
              <a:rPr lang="tr-TR" altLang="tr-TR" sz="1000" b="0" smtClean="0">
                <a:solidFill>
                  <a:srgbClr val="898989"/>
                </a:solidFill>
                <a:latin typeface="Tahoma" panose="020B0604030504040204" pitchFamily="34" charset="0"/>
              </a:rPr>
              <a:pPr eaLnBrk="1" hangingPunct="1">
                <a:defRPr/>
              </a:pPr>
              <a:t>29</a:t>
            </a:fld>
            <a:endParaRPr lang="tr-TR" altLang="tr-TR" sz="1000" b="0">
              <a:solidFill>
                <a:srgbClr val="898989"/>
              </a:solidFill>
              <a:latin typeface="Tahoma" panose="020B0604030504040204" pitchFamily="34" charset="0"/>
            </a:endParaRPr>
          </a:p>
        </p:txBody>
      </p:sp>
      <p:pic>
        <p:nvPicPr>
          <p:cNvPr id="64515" name="Resim 4" descr="D:\A2-ABC BELGE ALMA EĞİTİMLERİ\000- Nİ-EĞİTİM DOSYALARI\23-ELEKTRİK Çalışmalarında İSG\FOTOGRAF Tehlikeler\Hat şemas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5175"/>
            <a:ext cx="8497887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23850" y="3500438"/>
            <a:ext cx="8569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64547" name="Text Box 3"/>
          <p:cNvSpPr txBox="1">
            <a:spLocks noChangeArrowheads="1"/>
          </p:cNvSpPr>
          <p:nvPr/>
        </p:nvSpPr>
        <p:spPr bwMode="auto">
          <a:xfrm>
            <a:off x="107950" y="1213877"/>
            <a:ext cx="8928100" cy="44473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539750" marR="0" lvl="0" indent="-96838" defTabSz="91440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lang="tr-TR" sz="2400" b="0" i="0" u="none" strike="noStrike" kern="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 STATİK ELEKTRİK TEHLİKELERİ VE ÖNLEMLERİ</a:t>
            </a:r>
          </a:p>
          <a:p>
            <a:pPr marL="539750" marR="0" lvl="0" indent="-96838" defTabSz="91440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2 AŞIRI AKIMLARA KARŞI ÖNLEM</a:t>
            </a:r>
          </a:p>
          <a:p>
            <a:pPr marL="539750" marR="0" lvl="0" indent="-96838" defTabSz="91440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3 TEMAS GERİLİMİNE KARŞI KORUNMA</a:t>
            </a:r>
          </a:p>
          <a:p>
            <a:pPr marL="539750" marR="0" lvl="0" indent="-96838" defTabSz="91440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4 TOPRAKLAMA UYGULAMALARI İLE ÖNLEM</a:t>
            </a:r>
          </a:p>
          <a:p>
            <a:pPr marL="539750" marR="0" lvl="0" indent="-96838" defTabSz="91440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5  KAÇAK AKIM RÖLESİ ÇALIŞMA PRENSİBİ </a:t>
            </a:r>
          </a:p>
          <a:p>
            <a:pPr marL="539750" marR="0" lvl="0" indent="-96838" defTabSz="91440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6  ELEKTRİK KONTAĞINDAN KAYNAKLANAN YANGIN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2AE7D1B6-F666-490E-9E95-48FAE7FD6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115888"/>
            <a:ext cx="6481763" cy="584775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 dirty="0">
                <a:solidFill>
                  <a:srgbClr val="000000"/>
                </a:solidFill>
              </a:rPr>
              <a:t>BÖLÜM 2      </a:t>
            </a:r>
            <a:r>
              <a:rPr lang="tr-TR" altLang="tr-TR" sz="1600" b="0" dirty="0">
                <a:solidFill>
                  <a:srgbClr val="000000"/>
                </a:solidFill>
              </a:rPr>
              <a:t>41 SLAYT</a:t>
            </a:r>
            <a:endParaRPr lang="en-US" altLang="tr-TR" sz="16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9687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2"/>
          <p:cNvSpPr>
            <a:spLocks noChangeArrowheads="1"/>
          </p:cNvSpPr>
          <p:nvPr/>
        </p:nvSpPr>
        <p:spPr bwMode="auto">
          <a:xfrm>
            <a:off x="971550" y="476250"/>
            <a:ext cx="7905750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800">
                <a:solidFill>
                  <a:srgbClr val="FFFF00"/>
                </a:solidFill>
              </a:rPr>
              <a:t>ELEKTRİĞİN ANA TEHLİKELERİ</a:t>
            </a:r>
            <a:endParaRPr lang="tr-TR" altLang="tr-TR" sz="80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95338" y="1163638"/>
            <a:ext cx="8102600" cy="56943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endParaRPr lang="tr-TR" altLang="tr-TR" sz="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ts val="600"/>
              </a:spcBef>
            </a:pPr>
            <a:r>
              <a:rPr lang="tr-TR" altLang="tr-TR" sz="2800" dirty="0">
                <a:solidFill>
                  <a:srgbClr val="FFFF00"/>
                </a:solidFill>
              </a:rPr>
              <a:t>ELEKTRİK ÇARPMASI </a:t>
            </a:r>
          </a:p>
          <a:p>
            <a:pPr algn="ctr" eaLnBrk="1" hangingPunct="1">
              <a:spcBef>
                <a:spcPts val="600"/>
              </a:spcBef>
            </a:pPr>
            <a:endParaRPr lang="tr-TR" altLang="tr-TR" sz="800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tr-TR" altLang="tr-TR" sz="2800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Elektriğin insanda yarattığı tehlikeler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800" b="0" dirty="0">
                <a:solidFill>
                  <a:srgbClr val="FFFF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      Sinir sistemine etkisi,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800" b="0" dirty="0">
                <a:solidFill>
                  <a:srgbClr val="FFFF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                       termal etkisi, 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800" b="0" dirty="0">
                <a:solidFill>
                  <a:srgbClr val="FFFF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                           yakma etkisi, </a:t>
            </a:r>
          </a:p>
          <a:p>
            <a:pPr eaLnBrk="1" hangingPunct="1">
              <a:spcBef>
                <a:spcPts val="600"/>
              </a:spcBef>
            </a:pPr>
            <a:endParaRPr lang="tr-TR" altLang="tr-TR" sz="2800" dirty="0">
              <a:solidFill>
                <a:srgbClr val="FFFF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tr-TR" altLang="tr-TR" sz="2800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Elektriğin ortamda yarattığı tehlikeler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800" b="0" dirty="0">
                <a:solidFill>
                  <a:srgbClr val="FFFF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         Yangın,   	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800" b="0" dirty="0">
                <a:solidFill>
                  <a:srgbClr val="FFFF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	    Patlama,      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800" b="0" dirty="0">
                <a:solidFill>
                  <a:srgbClr val="FFFF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                         Yakma, </a:t>
            </a:r>
          </a:p>
          <a:p>
            <a:pPr eaLnBrk="1" hangingPunct="1">
              <a:spcBef>
                <a:spcPts val="600"/>
              </a:spcBef>
            </a:pPr>
            <a:endParaRPr lang="tr-TR" altLang="tr-TR" sz="800" b="0" dirty="0">
              <a:solidFill>
                <a:srgbClr val="FFFF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34925" y="528638"/>
            <a:ext cx="792163" cy="30797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sz="1400" dirty="0"/>
              <a:t>I-16/25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44463" y="1268413"/>
            <a:ext cx="8820150" cy="55102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1800"/>
              </a:spcBef>
            </a:pPr>
            <a:endParaRPr lang="tr-TR" altLang="tr-TR" sz="8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ts val="1800"/>
              </a:spcBef>
            </a:pPr>
            <a:r>
              <a:rPr lang="tr-TR" altLang="tr-TR" sz="2800">
                <a:solidFill>
                  <a:srgbClr val="FFFF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ÖNLEM</a:t>
            </a:r>
          </a:p>
          <a:p>
            <a:pPr eaLnBrk="1" hangingPunct="1">
              <a:spcBef>
                <a:spcPts val="1800"/>
              </a:spcBef>
            </a:pPr>
            <a:r>
              <a:rPr lang="tr-TR" altLang="tr-TR" sz="2800">
                <a:solidFill>
                  <a:srgbClr val="FFFF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1-Statik elektrikte eş potansiyeli sağlama,	</a:t>
            </a:r>
          </a:p>
          <a:p>
            <a:pPr eaLnBrk="1" hangingPunct="1">
              <a:spcBef>
                <a:spcPts val="1800"/>
              </a:spcBef>
            </a:pPr>
            <a:r>
              <a:rPr lang="tr-TR" altLang="tr-TR" sz="2800">
                <a:solidFill>
                  <a:srgbClr val="FFFF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 2-Aşırı akımı kontrol etme, </a:t>
            </a:r>
          </a:p>
          <a:p>
            <a:pPr eaLnBrk="1" hangingPunct="1">
              <a:spcBef>
                <a:spcPts val="1800"/>
              </a:spcBef>
            </a:pPr>
            <a:r>
              <a:rPr lang="tr-TR" altLang="tr-TR" sz="2800">
                <a:solidFill>
                  <a:srgbClr val="FFFF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   3-Temas gerilimine karşı korunma</a:t>
            </a:r>
          </a:p>
          <a:p>
            <a:pPr eaLnBrk="1" hangingPunct="1">
              <a:spcBef>
                <a:spcPts val="1800"/>
              </a:spcBef>
            </a:pPr>
            <a:r>
              <a:rPr lang="tr-TR" altLang="tr-TR" sz="2800">
                <a:solidFill>
                  <a:srgbClr val="FFFF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     4-Topraklamayı iyi yapma, </a:t>
            </a:r>
          </a:p>
          <a:p>
            <a:pPr eaLnBrk="1" hangingPunct="1">
              <a:spcBef>
                <a:spcPts val="1800"/>
              </a:spcBef>
            </a:pPr>
            <a:r>
              <a:rPr lang="tr-TR" altLang="tr-TR" sz="2800">
                <a:solidFill>
                  <a:srgbClr val="FFFF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       5-Kaçak Akımın kontrolünü yapma, </a:t>
            </a:r>
          </a:p>
          <a:p>
            <a:pPr eaLnBrk="1" hangingPunct="1">
              <a:spcBef>
                <a:spcPts val="1800"/>
              </a:spcBef>
            </a:pPr>
            <a:r>
              <a:rPr lang="tr-TR" altLang="tr-TR" sz="2800">
                <a:solidFill>
                  <a:srgbClr val="FFFF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	 6-Bağlantıda temas noktalarını kontrol etme, </a:t>
            </a:r>
          </a:p>
          <a:p>
            <a:pPr eaLnBrk="1" hangingPunct="1">
              <a:spcBef>
                <a:spcPts val="1800"/>
              </a:spcBef>
            </a:pPr>
            <a:r>
              <a:rPr lang="tr-TR" altLang="tr-TR" sz="2800">
                <a:solidFill>
                  <a:srgbClr val="FFFF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				</a:t>
            </a:r>
            <a:r>
              <a:rPr lang="tr-TR" altLang="tr-TR" sz="800">
                <a:solidFill>
                  <a:srgbClr val="FFFF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.</a:t>
            </a:r>
            <a:endParaRPr lang="tr-TR" altLang="tr-TR" sz="2800">
              <a:solidFill>
                <a:srgbClr val="FFFF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52"/>
          <p:cNvSpPr>
            <a:spLocks noChangeArrowheads="1"/>
          </p:cNvSpPr>
          <p:nvPr/>
        </p:nvSpPr>
        <p:spPr bwMode="auto">
          <a:xfrm>
            <a:off x="971550" y="188913"/>
            <a:ext cx="7905750" cy="954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800">
                <a:solidFill>
                  <a:srgbClr val="FFFF00"/>
                </a:solidFill>
              </a:rPr>
              <a:t>ELEKTRİK TEHLİKELERİNDE </a:t>
            </a:r>
          </a:p>
          <a:p>
            <a:pPr algn="ctr" eaLnBrk="1" hangingPunct="1"/>
            <a:r>
              <a:rPr lang="tr-TR" altLang="tr-TR" sz="2800">
                <a:solidFill>
                  <a:srgbClr val="FFFF00"/>
                </a:solidFill>
              </a:rPr>
              <a:t>ÖNLEMLER</a:t>
            </a:r>
            <a:endParaRPr lang="tr-TR" altLang="tr-TR" sz="800"/>
          </a:p>
        </p:txBody>
      </p:sp>
      <p:sp>
        <p:nvSpPr>
          <p:cNvPr id="67588" name="Metin kutusu 5"/>
          <p:cNvSpPr txBox="1">
            <a:spLocks noChangeArrowheads="1"/>
          </p:cNvSpPr>
          <p:nvPr/>
        </p:nvSpPr>
        <p:spPr bwMode="auto">
          <a:xfrm>
            <a:off x="34925" y="528638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/>
              <a:t>I-17/25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23850" y="3500438"/>
            <a:ext cx="8569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tr-TR" altLang="tr-TR" sz="18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4547" name="Text Box 3"/>
          <p:cNvSpPr txBox="1">
            <a:spLocks noChangeArrowheads="1"/>
          </p:cNvSpPr>
          <p:nvPr/>
        </p:nvSpPr>
        <p:spPr bwMode="auto">
          <a:xfrm>
            <a:off x="144462" y="1916832"/>
            <a:ext cx="8928100" cy="32008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algn="ctr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tr-TR" sz="8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endParaRPr lang="tr-TR" sz="28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r>
              <a:rPr lang="tr-TR" sz="28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OLUŞUMU ETKİLERİ TEHLİKELERİ ÖNLEMLERİ</a:t>
            </a:r>
          </a:p>
          <a:p>
            <a:pPr algn="ctr" eaLnBrk="1" hangingPunct="1">
              <a:spcBef>
                <a:spcPts val="600"/>
              </a:spcBef>
              <a:defRPr/>
            </a:pPr>
            <a:endParaRPr lang="tr-TR" sz="28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r>
              <a:rPr lang="tr-TR" sz="28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EŞPOTANSİYEL SAĞLAMA</a:t>
            </a:r>
          </a:p>
          <a:p>
            <a:pPr algn="ctr" eaLnBrk="1" hangingPunct="1">
              <a:spcBef>
                <a:spcPts val="600"/>
              </a:spcBef>
              <a:defRPr/>
            </a:pPr>
            <a:endParaRPr lang="tr-TR" sz="28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endParaRPr lang="tr-TR" sz="24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30325" y="115888"/>
            <a:ext cx="6481763" cy="584775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 dirty="0">
                <a:solidFill>
                  <a:srgbClr val="000000"/>
                </a:solidFill>
              </a:rPr>
              <a:t>BÖLÜM 1</a:t>
            </a:r>
            <a:endParaRPr lang="en-US" altLang="tr-TR" sz="3200" dirty="0">
              <a:solidFill>
                <a:srgbClr val="000000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D74464-61F3-28DB-4BE1-1EA9DC26DA8A}"/>
              </a:ext>
            </a:extLst>
          </p:cNvPr>
          <p:cNvSpPr txBox="1"/>
          <p:nvPr/>
        </p:nvSpPr>
        <p:spPr>
          <a:xfrm>
            <a:off x="2627784" y="944026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>
                <a:latin typeface="Arial" pitchFamily="34" charset="0"/>
                <a:cs typeface="Arial" pitchFamily="34" charset="0"/>
              </a:rPr>
              <a:t>STATİK ELEKTRİK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968079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>
            <a:spLocks noChangeArrowheads="1"/>
          </p:cNvSpPr>
          <p:nvPr/>
        </p:nvSpPr>
        <p:spPr bwMode="auto">
          <a:xfrm>
            <a:off x="404813" y="4270375"/>
            <a:ext cx="1728787" cy="158591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>
              <a:solidFill>
                <a:srgbClr val="FFFFFF"/>
              </a:solidFill>
            </a:endParaRPr>
          </a:p>
        </p:txBody>
      </p:sp>
      <p:sp>
        <p:nvSpPr>
          <p:cNvPr id="47107" name="Metin kutusu 17"/>
          <p:cNvSpPr txBox="1">
            <a:spLocks noChangeArrowheads="1"/>
          </p:cNvSpPr>
          <p:nvPr/>
        </p:nvSpPr>
        <p:spPr bwMode="auto">
          <a:xfrm>
            <a:off x="6526213" y="2741613"/>
            <a:ext cx="2311400" cy="8318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>
                <a:solidFill>
                  <a:schemeClr val="bg1"/>
                </a:solidFill>
              </a:rPr>
              <a:t>EŞ POTANSİYEL</a:t>
            </a:r>
          </a:p>
        </p:txBody>
      </p:sp>
      <p:sp>
        <p:nvSpPr>
          <p:cNvPr id="23" name="Dikdörtgen 22"/>
          <p:cNvSpPr>
            <a:spLocks noChangeArrowheads="1"/>
          </p:cNvSpPr>
          <p:nvPr/>
        </p:nvSpPr>
        <p:spPr bwMode="auto">
          <a:xfrm>
            <a:off x="7164388" y="5157788"/>
            <a:ext cx="1727200" cy="6985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>
              <a:solidFill>
                <a:srgbClr val="FFFFFF"/>
              </a:solidFill>
            </a:endParaRPr>
          </a:p>
        </p:txBody>
      </p:sp>
      <p:sp>
        <p:nvSpPr>
          <p:cNvPr id="29" name="Dikdörtgen 28"/>
          <p:cNvSpPr>
            <a:spLocks noChangeArrowheads="1"/>
          </p:cNvSpPr>
          <p:nvPr/>
        </p:nvSpPr>
        <p:spPr bwMode="auto">
          <a:xfrm>
            <a:off x="5075238" y="5167313"/>
            <a:ext cx="1728787" cy="67468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>
              <a:solidFill>
                <a:srgbClr val="FFFFFF"/>
              </a:solidFill>
            </a:endParaRPr>
          </a:p>
        </p:txBody>
      </p:sp>
      <p:grpSp>
        <p:nvGrpSpPr>
          <p:cNvPr id="296960" name="Grup 296959"/>
          <p:cNvGrpSpPr>
            <a:grpSpLocks/>
          </p:cNvGrpSpPr>
          <p:nvPr/>
        </p:nvGrpSpPr>
        <p:grpSpPr bwMode="auto">
          <a:xfrm>
            <a:off x="5003800" y="3644900"/>
            <a:ext cx="3960813" cy="3097213"/>
            <a:chOff x="3707904" y="2780928"/>
            <a:chExt cx="3960440" cy="3096344"/>
          </a:xfrm>
        </p:grpSpPr>
        <p:sp>
          <p:nvSpPr>
            <p:cNvPr id="17" name="Eşittir 16"/>
            <p:cNvSpPr/>
            <p:nvPr/>
          </p:nvSpPr>
          <p:spPr bwMode="auto">
            <a:xfrm>
              <a:off x="5204776" y="5372589"/>
              <a:ext cx="785738" cy="504683"/>
            </a:xfrm>
            <a:prstGeom prst="mathEqual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5" name="Yukarı Bükülü Ok 34"/>
            <p:cNvSpPr/>
            <p:nvPr/>
          </p:nvSpPr>
          <p:spPr bwMode="auto">
            <a:xfrm rot="5400000">
              <a:off x="4529432" y="5027336"/>
              <a:ext cx="791940" cy="720657"/>
            </a:xfrm>
            <a:prstGeom prst="bentUp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tr-TR">
                <a:solidFill>
                  <a:srgbClr val="FFFFFF"/>
                </a:solidFill>
              </a:endParaRPr>
            </a:p>
          </p:txBody>
        </p:sp>
        <p:cxnSp>
          <p:nvCxnSpPr>
            <p:cNvPr id="68635" name="Düz Bağlayıcı 37"/>
            <p:cNvCxnSpPr>
              <a:cxnSpLocks noChangeShapeType="1"/>
            </p:cNvCxnSpPr>
            <p:nvPr/>
          </p:nvCxnSpPr>
          <p:spPr bwMode="auto">
            <a:xfrm>
              <a:off x="3707904" y="2780928"/>
              <a:ext cx="0" cy="216024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636" name="Düz Bağlayıcı 38"/>
            <p:cNvCxnSpPr>
              <a:cxnSpLocks noChangeShapeType="1"/>
            </p:cNvCxnSpPr>
            <p:nvPr/>
          </p:nvCxnSpPr>
          <p:spPr bwMode="auto">
            <a:xfrm>
              <a:off x="5580112" y="2780928"/>
              <a:ext cx="0" cy="216024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637" name="Düz Bağlayıcı 39"/>
            <p:cNvCxnSpPr>
              <a:cxnSpLocks noChangeShapeType="1"/>
            </p:cNvCxnSpPr>
            <p:nvPr/>
          </p:nvCxnSpPr>
          <p:spPr bwMode="auto">
            <a:xfrm>
              <a:off x="3707904" y="4984710"/>
              <a:ext cx="1872208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638" name="Düz Bağlayıcı 41"/>
            <p:cNvCxnSpPr>
              <a:cxnSpLocks noChangeShapeType="1"/>
            </p:cNvCxnSpPr>
            <p:nvPr/>
          </p:nvCxnSpPr>
          <p:spPr bwMode="auto">
            <a:xfrm>
              <a:off x="5796136" y="5006630"/>
              <a:ext cx="1872208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639" name="Düz Bağlayıcı 42"/>
            <p:cNvCxnSpPr>
              <a:cxnSpLocks noChangeShapeType="1"/>
            </p:cNvCxnSpPr>
            <p:nvPr/>
          </p:nvCxnSpPr>
          <p:spPr bwMode="auto">
            <a:xfrm>
              <a:off x="5796136" y="2816932"/>
              <a:ext cx="0" cy="216024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640" name="Düz Bağlayıcı 43"/>
            <p:cNvCxnSpPr>
              <a:cxnSpLocks noChangeShapeType="1"/>
            </p:cNvCxnSpPr>
            <p:nvPr/>
          </p:nvCxnSpPr>
          <p:spPr bwMode="auto">
            <a:xfrm>
              <a:off x="7668344" y="2816932"/>
              <a:ext cx="0" cy="216024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" name="Yukarı Bükülü Ok 44"/>
            <p:cNvSpPr/>
            <p:nvPr/>
          </p:nvSpPr>
          <p:spPr bwMode="auto">
            <a:xfrm>
              <a:off x="5939719" y="5005979"/>
              <a:ext cx="792088" cy="655454"/>
            </a:xfrm>
            <a:prstGeom prst="bentUp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tr-TR">
                <a:solidFill>
                  <a:srgbClr val="FFFFFF"/>
                </a:solidFill>
              </a:endParaRPr>
            </a:p>
          </p:txBody>
        </p:sp>
      </p:grpSp>
      <p:grpSp>
        <p:nvGrpSpPr>
          <p:cNvPr id="53" name="Grup 52"/>
          <p:cNvGrpSpPr>
            <a:grpSpLocks/>
          </p:cNvGrpSpPr>
          <p:nvPr/>
        </p:nvGrpSpPr>
        <p:grpSpPr bwMode="auto">
          <a:xfrm>
            <a:off x="323850" y="3703638"/>
            <a:ext cx="3960813" cy="2973387"/>
            <a:chOff x="-468560" y="2881964"/>
            <a:chExt cx="3960440" cy="2973818"/>
          </a:xfrm>
        </p:grpSpPr>
        <p:sp>
          <p:nvSpPr>
            <p:cNvPr id="62" name="Yukarı Bükülü Ok 61"/>
            <p:cNvSpPr/>
            <p:nvPr/>
          </p:nvSpPr>
          <p:spPr bwMode="auto">
            <a:xfrm>
              <a:off x="1763255" y="5079382"/>
              <a:ext cx="792088" cy="654145"/>
            </a:xfrm>
            <a:prstGeom prst="bentUp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55" name="Yukarı Bükülü Ok 54"/>
            <p:cNvSpPr/>
            <p:nvPr/>
          </p:nvSpPr>
          <p:spPr bwMode="auto">
            <a:xfrm rot="5400000">
              <a:off x="294860" y="5085819"/>
              <a:ext cx="792278" cy="719070"/>
            </a:xfrm>
            <a:prstGeom prst="bentUp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tr-TR">
                <a:solidFill>
                  <a:srgbClr val="FFFFFF"/>
                </a:solidFill>
              </a:endParaRPr>
            </a:p>
          </p:txBody>
        </p:sp>
        <p:cxnSp>
          <p:nvCxnSpPr>
            <p:cNvPr id="68626" name="Düz Bağlayıcı 55"/>
            <p:cNvCxnSpPr>
              <a:cxnSpLocks noChangeShapeType="1"/>
            </p:cNvCxnSpPr>
            <p:nvPr/>
          </p:nvCxnSpPr>
          <p:spPr bwMode="auto">
            <a:xfrm>
              <a:off x="-468560" y="2881964"/>
              <a:ext cx="0" cy="216024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627" name="Düz Bağlayıcı 56"/>
            <p:cNvCxnSpPr>
              <a:cxnSpLocks noChangeShapeType="1"/>
            </p:cNvCxnSpPr>
            <p:nvPr/>
          </p:nvCxnSpPr>
          <p:spPr bwMode="auto">
            <a:xfrm>
              <a:off x="1403648" y="2881964"/>
              <a:ext cx="0" cy="216024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628" name="Düz Bağlayıcı 57"/>
            <p:cNvCxnSpPr>
              <a:cxnSpLocks noChangeShapeType="1"/>
            </p:cNvCxnSpPr>
            <p:nvPr/>
          </p:nvCxnSpPr>
          <p:spPr bwMode="auto">
            <a:xfrm>
              <a:off x="-468560" y="5085746"/>
              <a:ext cx="1872208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629" name="Düz Bağlayıcı 58"/>
            <p:cNvCxnSpPr>
              <a:cxnSpLocks noChangeShapeType="1"/>
            </p:cNvCxnSpPr>
            <p:nvPr/>
          </p:nvCxnSpPr>
          <p:spPr bwMode="auto">
            <a:xfrm>
              <a:off x="1619672" y="5107666"/>
              <a:ext cx="1872208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630" name="Düz Bağlayıcı 59"/>
            <p:cNvCxnSpPr>
              <a:cxnSpLocks noChangeShapeType="1"/>
            </p:cNvCxnSpPr>
            <p:nvPr/>
          </p:nvCxnSpPr>
          <p:spPr bwMode="auto">
            <a:xfrm>
              <a:off x="1619672" y="2917968"/>
              <a:ext cx="0" cy="216024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631" name="Düz Bağlayıcı 60"/>
            <p:cNvCxnSpPr>
              <a:cxnSpLocks noChangeShapeType="1"/>
            </p:cNvCxnSpPr>
            <p:nvPr/>
          </p:nvCxnSpPr>
          <p:spPr bwMode="auto">
            <a:xfrm>
              <a:off x="3491880" y="2917968"/>
              <a:ext cx="0" cy="216024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3" name="Eşit Değildir 62"/>
            <p:cNvSpPr/>
            <p:nvPr/>
          </p:nvSpPr>
          <p:spPr bwMode="auto">
            <a:xfrm>
              <a:off x="956881" y="5460438"/>
              <a:ext cx="863519" cy="395344"/>
            </a:xfrm>
            <a:prstGeom prst="mathNotEqual">
              <a:avLst/>
            </a:prstGeom>
            <a:solidFill>
              <a:schemeClr val="accent1"/>
            </a:solidFill>
            <a:ln w="9525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tr-TR">
                <a:solidFill>
                  <a:srgbClr val="FFFFFF"/>
                </a:solidFill>
              </a:endParaRPr>
            </a:p>
          </p:txBody>
        </p:sp>
      </p:grpSp>
      <p:sp>
        <p:nvSpPr>
          <p:cNvPr id="26" name="Yukarı Bükülü Ok 25"/>
          <p:cNvSpPr/>
          <p:nvPr/>
        </p:nvSpPr>
        <p:spPr bwMode="auto">
          <a:xfrm rot="5400000">
            <a:off x="1087438" y="5892800"/>
            <a:ext cx="792162" cy="719138"/>
          </a:xfrm>
          <a:prstGeom prst="bentUpArrow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27" name="Yukarı Bükülü Ok 26"/>
          <p:cNvSpPr/>
          <p:nvPr/>
        </p:nvSpPr>
        <p:spPr bwMode="auto">
          <a:xfrm rot="5400000">
            <a:off x="5825331" y="5912644"/>
            <a:ext cx="792163" cy="720725"/>
          </a:xfrm>
          <a:prstGeom prst="bent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28" name="Eşittir 27"/>
          <p:cNvSpPr/>
          <p:nvPr/>
        </p:nvSpPr>
        <p:spPr bwMode="auto">
          <a:xfrm>
            <a:off x="6516688" y="6237288"/>
            <a:ext cx="785812" cy="504825"/>
          </a:xfrm>
          <a:prstGeom prst="mathEqua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30" name="Yukarı Bükülü Ok 29"/>
          <p:cNvSpPr/>
          <p:nvPr/>
        </p:nvSpPr>
        <p:spPr bwMode="auto">
          <a:xfrm>
            <a:off x="7235825" y="5876925"/>
            <a:ext cx="792163" cy="655638"/>
          </a:xfrm>
          <a:prstGeom prst="bent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1068388" y="965200"/>
            <a:ext cx="7200900" cy="13843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tr-TR" altLang="tr-TR" sz="200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STATİK ELEKTRİK</a:t>
            </a:r>
          </a:p>
          <a:p>
            <a:pPr eaLnBrk="1" hangingPunct="1"/>
            <a:r>
              <a:rPr lang="tr-TR" altLang="tr-TR" sz="200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Durağan elektrik yüküne statik elektrik denir 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rgbClr val="66CCFF"/>
              </a:buClr>
              <a:buSzPct val="100000"/>
            </a:pPr>
            <a:r>
              <a:rPr lang="tr-TR" altLang="tr-TR" sz="2000">
                <a:solidFill>
                  <a:srgbClr val="FFFF00"/>
                </a:solidFill>
                <a:latin typeface="Verdana" panose="020B0604030504040204" pitchFamily="34" charset="0"/>
              </a:rPr>
              <a:t>Sürtünme, Değme ve Tesir </a:t>
            </a:r>
            <a:r>
              <a:rPr lang="tr-TR" altLang="tr-TR" sz="2000">
                <a:solidFill>
                  <a:srgbClr val="FFFFFF"/>
                </a:solidFill>
                <a:latin typeface="Verdana" panose="020B0604030504040204" pitchFamily="34" charset="0"/>
              </a:rPr>
              <a:t>ile elektriklenme</a:t>
            </a:r>
          </a:p>
        </p:txBody>
      </p:sp>
      <p:sp>
        <p:nvSpPr>
          <p:cNvPr id="34" name="Metin kutusu 33"/>
          <p:cNvSpPr txBox="1">
            <a:spLocks noChangeArrowheads="1"/>
          </p:cNvSpPr>
          <p:nvPr/>
        </p:nvSpPr>
        <p:spPr bwMode="auto">
          <a:xfrm>
            <a:off x="314325" y="2497138"/>
            <a:ext cx="5832475" cy="10763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rgbClr val="66CCFF"/>
              </a:buClr>
              <a:buSzPct val="100000"/>
            </a:pPr>
            <a:r>
              <a:rPr lang="tr-TR" altLang="tr-TR" sz="2000">
                <a:solidFill>
                  <a:srgbClr val="FFFF00"/>
                </a:solidFill>
                <a:latin typeface="Verdana" panose="020B0604030504040204" pitchFamily="34" charset="0"/>
              </a:rPr>
              <a:t>Ebonit, mühür mumu </a:t>
            </a:r>
            <a:r>
              <a:rPr lang="tr-TR" altLang="tr-TR" sz="2000">
                <a:solidFill>
                  <a:srgbClr val="FFFFFF"/>
                </a:solidFill>
                <a:latin typeface="Verdana" panose="020B0604030504040204" pitchFamily="34" charset="0"/>
              </a:rPr>
              <a:t>elektron kazanır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rgbClr val="66CCFF"/>
              </a:buClr>
              <a:buSzPct val="100000"/>
            </a:pPr>
            <a:r>
              <a:rPr lang="tr-TR" altLang="tr-TR" sz="2000">
                <a:solidFill>
                  <a:srgbClr val="FFFF00"/>
                </a:solidFill>
                <a:latin typeface="Verdana" panose="020B0604030504040204" pitchFamily="34" charset="0"/>
              </a:rPr>
              <a:t>Cam</a:t>
            </a:r>
            <a:r>
              <a:rPr lang="tr-TR" altLang="tr-TR" sz="2000">
                <a:solidFill>
                  <a:srgbClr val="FFFFFF"/>
                </a:solidFill>
                <a:latin typeface="Verdana" panose="020B0604030504040204" pitchFamily="34" charset="0"/>
              </a:rPr>
              <a:t> elektron kaybeder, </a:t>
            </a:r>
            <a:endParaRPr lang="tr-TR" altLang="tr-TR" sz="2000">
              <a:solidFill>
                <a:srgbClr val="FFFFFF"/>
              </a:solidFill>
            </a:endParaRPr>
          </a:p>
        </p:txBody>
      </p:sp>
      <p:sp>
        <p:nvSpPr>
          <p:cNvPr id="68622" name="Metin kutusu 36"/>
          <p:cNvSpPr txBox="1">
            <a:spLocks noChangeArrowheads="1"/>
          </p:cNvSpPr>
          <p:nvPr/>
        </p:nvSpPr>
        <p:spPr bwMode="auto">
          <a:xfrm>
            <a:off x="34925" y="528638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/>
              <a:t>I-18/25</a:t>
            </a:r>
          </a:p>
        </p:txBody>
      </p:sp>
      <p:sp>
        <p:nvSpPr>
          <p:cNvPr id="36" name="Rectangle 52"/>
          <p:cNvSpPr>
            <a:spLocks noChangeArrowheads="1"/>
          </p:cNvSpPr>
          <p:nvPr/>
        </p:nvSpPr>
        <p:spPr bwMode="auto">
          <a:xfrm>
            <a:off x="684213" y="188913"/>
            <a:ext cx="8193087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>
                <a:solidFill>
                  <a:srgbClr val="FFFF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1-Statik elektrikte eş potansiyeli sağlama,</a:t>
            </a:r>
            <a:endParaRPr lang="tr-TR" altLang="tr-TR" sz="32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7107" grpId="0" animBg="1"/>
      <p:bldP spid="23" grpId="0" animBg="1"/>
      <p:bldP spid="29" grpId="0" animBg="1"/>
      <p:bldP spid="34" grpId="0" animBg="1"/>
      <p:bldP spid="3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Slayt Numarası Yer Tutucusu"/>
          <p:cNvSpPr txBox="1">
            <a:spLocks noGrp="1"/>
          </p:cNvSpPr>
          <p:nvPr/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defRPr/>
            </a:pPr>
            <a:endParaRPr lang="tr-TR" altLang="tr-TR" sz="10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r" eaLnBrk="1" hangingPunct="1">
              <a:defRPr/>
            </a:pPr>
            <a:fld id="{2AF39601-89EE-48AB-AF69-18F9C12B42A3}" type="slidenum">
              <a:rPr lang="tr-TR" altLang="tr-TR" sz="1000" b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defRPr/>
              </a:pPr>
              <a:t>34</a:t>
            </a:fld>
            <a:endParaRPr lang="tr-TR" altLang="tr-TR" sz="10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70659" name="Rectangle 2"/>
          <p:cNvSpPr>
            <a:spLocks noChangeArrowheads="1"/>
          </p:cNvSpPr>
          <p:nvPr/>
        </p:nvSpPr>
        <p:spPr bwMode="auto">
          <a:xfrm>
            <a:off x="971550" y="2997200"/>
            <a:ext cx="8172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endParaRPr lang="tr-TR" altLang="tr-TR" sz="2400" b="0">
              <a:solidFill>
                <a:srgbClr val="FFFFFF"/>
              </a:solidFill>
            </a:endParaRPr>
          </a:p>
        </p:txBody>
      </p:sp>
      <p:sp>
        <p:nvSpPr>
          <p:cNvPr id="70660" name="Metin kutusu 7"/>
          <p:cNvSpPr txBox="1">
            <a:spLocks noChangeArrowheads="1"/>
          </p:cNvSpPr>
          <p:nvPr/>
        </p:nvSpPr>
        <p:spPr bwMode="auto">
          <a:xfrm>
            <a:off x="34925" y="620713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>
                <a:solidFill>
                  <a:srgbClr val="FFFFFF"/>
                </a:solidFill>
              </a:rPr>
              <a:t>I-20/-25</a:t>
            </a:r>
          </a:p>
        </p:txBody>
      </p:sp>
      <p:sp>
        <p:nvSpPr>
          <p:cNvPr id="7" name="Rectangle 52"/>
          <p:cNvSpPr>
            <a:spLocks noChangeArrowheads="1"/>
          </p:cNvSpPr>
          <p:nvPr/>
        </p:nvSpPr>
        <p:spPr bwMode="auto">
          <a:xfrm>
            <a:off x="620713" y="65088"/>
            <a:ext cx="8191500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>
                <a:solidFill>
                  <a:srgbClr val="FFFF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1-Statik elektrikte eş potansiyeli sağlama,</a:t>
            </a:r>
            <a:endParaRPr lang="tr-TR" altLang="tr-TR" sz="3200"/>
          </a:p>
        </p:txBody>
      </p:sp>
      <p:pic>
        <p:nvPicPr>
          <p:cNvPr id="2" name="Elektrik Statik-Benzin istasyonu Gasoli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2019" y="1067024"/>
            <a:ext cx="6336704" cy="4752528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7884367" y="5819552"/>
            <a:ext cx="92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/>
              <a:t>25 Sn.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B8305376-417A-EBA5-3821-27769A463647}"/>
              </a:ext>
            </a:extLst>
          </p:cNvPr>
          <p:cNvSpPr txBox="1"/>
          <p:nvPr/>
        </p:nvSpPr>
        <p:spPr>
          <a:xfrm>
            <a:off x="5086245" y="1094733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OYNATIN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Slayt Numarası Yer Tutucusu"/>
          <p:cNvSpPr txBox="1">
            <a:spLocks noGrp="1"/>
          </p:cNvSpPr>
          <p:nvPr/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defRPr/>
            </a:pPr>
            <a:endParaRPr lang="tr-TR" altLang="tr-TR" sz="10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r" eaLnBrk="1" hangingPunct="1">
              <a:defRPr/>
            </a:pPr>
            <a:fld id="{2D6D2D33-15E1-4BC9-BA25-1B1E438666FB}" type="slidenum">
              <a:rPr lang="tr-TR" altLang="tr-TR" sz="1000" b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defRPr/>
              </a:pPr>
              <a:t>35</a:t>
            </a:fld>
            <a:endParaRPr lang="tr-TR" altLang="tr-TR" sz="10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72707" name="Rectangle 2"/>
          <p:cNvSpPr>
            <a:spLocks noChangeArrowheads="1"/>
          </p:cNvSpPr>
          <p:nvPr/>
        </p:nvSpPr>
        <p:spPr bwMode="auto">
          <a:xfrm>
            <a:off x="971550" y="2997200"/>
            <a:ext cx="8172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endParaRPr lang="tr-TR" altLang="tr-TR" sz="2400" b="0">
              <a:solidFill>
                <a:srgbClr val="FFFFFF"/>
              </a:solidFill>
            </a:endParaRPr>
          </a:p>
        </p:txBody>
      </p:sp>
      <p:sp>
        <p:nvSpPr>
          <p:cNvPr id="72708" name="Metin kutusu 7"/>
          <p:cNvSpPr txBox="1">
            <a:spLocks noChangeArrowheads="1"/>
          </p:cNvSpPr>
          <p:nvPr/>
        </p:nvSpPr>
        <p:spPr bwMode="auto">
          <a:xfrm>
            <a:off x="34925" y="620713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>
                <a:solidFill>
                  <a:srgbClr val="FFFFFF"/>
                </a:solidFill>
              </a:rPr>
              <a:t>I-19/25</a:t>
            </a:r>
          </a:p>
        </p:txBody>
      </p:sp>
      <p:sp>
        <p:nvSpPr>
          <p:cNvPr id="72710" name="Dikdörtgen 1"/>
          <p:cNvSpPr>
            <a:spLocks noChangeArrowheads="1"/>
          </p:cNvSpPr>
          <p:nvPr/>
        </p:nvSpPr>
        <p:spPr bwMode="auto">
          <a:xfrm>
            <a:off x="736600" y="93663"/>
            <a:ext cx="8642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tr-TR" altLang="tr-TR" sz="3200">
                <a:solidFill>
                  <a:srgbClr val="FFFF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1-Statik elektrikte eş potansiyeli sağlama,</a:t>
            </a:r>
            <a:endParaRPr lang="tr-TR" altLang="tr-TR" sz="3200"/>
          </a:p>
        </p:txBody>
      </p:sp>
      <p:sp>
        <p:nvSpPr>
          <p:cNvPr id="72711" name="Text Box 91"/>
          <p:cNvSpPr txBox="1">
            <a:spLocks noChangeArrowheads="1"/>
          </p:cNvSpPr>
          <p:nvPr/>
        </p:nvSpPr>
        <p:spPr bwMode="auto">
          <a:xfrm>
            <a:off x="747713" y="852488"/>
            <a:ext cx="3162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4000" b="0">
                <a:solidFill>
                  <a:srgbClr val="FFFFFF"/>
                </a:solidFill>
              </a:rPr>
              <a:t>Eş Potansiyel</a:t>
            </a:r>
            <a:endParaRPr lang="en-US" altLang="tr-TR" sz="4000" b="0">
              <a:solidFill>
                <a:srgbClr val="FFFFFF"/>
              </a:solidFill>
            </a:endParaRPr>
          </a:p>
        </p:txBody>
      </p:sp>
      <p:pic>
        <p:nvPicPr>
          <p:cNvPr id="2" name="Elektrik YG Helikopter Eş Potansiy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973" y="1593574"/>
            <a:ext cx="6768752" cy="5076564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8176725" y="587906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/>
              <a:t>130 Sn.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2833EE3-2EA3-4960-9087-1EBC2AD986C0}"/>
              </a:ext>
            </a:extLst>
          </p:cNvPr>
          <p:cNvSpPr txBox="1"/>
          <p:nvPr/>
        </p:nvSpPr>
        <p:spPr>
          <a:xfrm>
            <a:off x="4565995" y="905679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OYNATIN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Slayt Numarası Yer Tutucusu"/>
          <p:cNvSpPr txBox="1">
            <a:spLocks noGrp="1"/>
          </p:cNvSpPr>
          <p:nvPr/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defRPr/>
            </a:pPr>
            <a:endParaRPr lang="tr-TR" altLang="tr-TR" sz="1000" b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r" eaLnBrk="1" hangingPunct="1">
              <a:defRPr/>
            </a:pPr>
            <a:fld id="{2D542814-898E-4AD6-8F75-6CD77C7DCD77}" type="slidenum">
              <a:rPr lang="tr-TR" altLang="tr-TR"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defRPr/>
              </a:pPr>
              <a:t>36</a:t>
            </a:fld>
            <a:endParaRPr lang="tr-TR" altLang="tr-TR" sz="1000" b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144463" y="1520825"/>
            <a:ext cx="8999537" cy="495617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ts val="1200"/>
              </a:spcBef>
              <a:buFont typeface="Wingdings" pitchFamily="2" charset="2"/>
              <a:buChar char="§"/>
              <a:defRPr/>
            </a:pPr>
            <a:endParaRPr lang="tr-TR" sz="800" b="0" dirty="0"/>
          </a:p>
          <a:p>
            <a:pPr eaLnBrk="1" hangingPunct="1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tr-TR" sz="2800" b="0" dirty="0"/>
              <a:t>Yakıt tankerleri çalkalanma ve hava sürtünmesi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tr-TR" sz="2800" b="0" dirty="0">
                <a:solidFill>
                  <a:srgbClr val="FFFFFF"/>
                </a:solidFill>
              </a:rPr>
              <a:t>Dönen kayış, konveyör bantlarının iletken fırçalar ile topraklanması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tr-TR" sz="2800" b="0" dirty="0"/>
              <a:t>Parlayıcı, sıvıların bir kaptan diğerine boşaltma,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tr-TR" sz="2800" b="0" dirty="0"/>
              <a:t>İnsan üzerindeki statik yüklerin sinir sistemine etkisi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tr-TR" sz="2800" b="0" dirty="0">
                <a:solidFill>
                  <a:srgbClr val="FFFF00"/>
                </a:solidFill>
              </a:rPr>
              <a:t>İnsan üzerinde biriken statik yüklerin boşaltılası için </a:t>
            </a:r>
            <a:r>
              <a:rPr lang="tr-TR" sz="2800" b="0" dirty="0" err="1">
                <a:solidFill>
                  <a:srgbClr val="FFFF00"/>
                </a:solidFill>
              </a:rPr>
              <a:t>antistatik</a:t>
            </a:r>
            <a:r>
              <a:rPr lang="tr-TR" sz="2800" b="0" dirty="0">
                <a:solidFill>
                  <a:srgbClr val="FFFF00"/>
                </a:solidFill>
              </a:rPr>
              <a:t> ayakkabı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tr-TR" sz="2800" b="0" dirty="0">
                <a:solidFill>
                  <a:srgbClr val="FFFF00"/>
                </a:solidFill>
              </a:rPr>
              <a:t>Elektrikçilerin ayakkabıları </a:t>
            </a:r>
            <a:r>
              <a:rPr lang="tr-TR" sz="2400" b="0" dirty="0">
                <a:solidFill>
                  <a:srgbClr val="FFFFFF"/>
                </a:solidFill>
              </a:rPr>
              <a:t>TSE’ </a:t>
            </a:r>
            <a:r>
              <a:rPr lang="tr-TR" sz="2400" b="0" dirty="0" err="1">
                <a:solidFill>
                  <a:srgbClr val="FFFFFF"/>
                </a:solidFill>
              </a:rPr>
              <a:t>nin</a:t>
            </a:r>
            <a:r>
              <a:rPr lang="tr-TR" sz="2400" b="0" dirty="0">
                <a:solidFill>
                  <a:srgbClr val="FFFFFF"/>
                </a:solidFill>
              </a:rPr>
              <a:t> </a:t>
            </a:r>
            <a:r>
              <a:rPr lang="tr-TR" sz="2400" b="0" dirty="0" err="1">
                <a:solidFill>
                  <a:srgbClr val="FFFFFF"/>
                </a:solidFill>
              </a:rPr>
              <a:t>Antistatik</a:t>
            </a:r>
            <a:r>
              <a:rPr lang="tr-TR" sz="2400" b="0" dirty="0">
                <a:solidFill>
                  <a:srgbClr val="FFFFFF"/>
                </a:solidFill>
              </a:rPr>
              <a:t> ürünler hakkında belirlediği geçiş dirençleri,  (alt sınır 100 k</a:t>
            </a:r>
            <a:r>
              <a:rPr lang="el-GR" sz="2400" b="0" dirty="0">
                <a:solidFill>
                  <a:srgbClr val="FFFFFF"/>
                </a:solidFill>
              </a:rPr>
              <a:t>Ω</a:t>
            </a:r>
            <a:r>
              <a:rPr lang="tr-TR" sz="2400" b="0" dirty="0">
                <a:solidFill>
                  <a:srgbClr val="FFFFFF"/>
                </a:solidFill>
              </a:rPr>
              <a:t> üst sınır 1000 M</a:t>
            </a:r>
            <a:r>
              <a:rPr lang="el-GR" sz="2400" b="0" dirty="0">
                <a:solidFill>
                  <a:srgbClr val="FFFFFF"/>
                </a:solidFill>
              </a:rPr>
              <a:t>Ω </a:t>
            </a:r>
            <a:r>
              <a:rPr lang="tr-TR" sz="2400" b="0" dirty="0">
                <a:solidFill>
                  <a:srgbClr val="FFFFFF"/>
                </a:solidFill>
              </a:rPr>
              <a:t>olmalı)</a:t>
            </a:r>
            <a:endParaRPr lang="tr-TR" sz="2800" b="0" dirty="0"/>
          </a:p>
        </p:txBody>
      </p:sp>
      <p:sp>
        <p:nvSpPr>
          <p:cNvPr id="16388" name="Text Box 91"/>
          <p:cNvSpPr txBox="1">
            <a:spLocks noChangeArrowheads="1"/>
          </p:cNvSpPr>
          <p:nvPr/>
        </p:nvSpPr>
        <p:spPr bwMode="auto">
          <a:xfrm>
            <a:off x="960438" y="827088"/>
            <a:ext cx="7639050" cy="708025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4000" b="0">
                <a:solidFill>
                  <a:schemeClr val="bg1"/>
                </a:solidFill>
              </a:rPr>
              <a:t>Statik elektrik etkileri ve önlemleri</a:t>
            </a:r>
            <a:endParaRPr lang="en-US" altLang="tr-TR" sz="4000" b="0">
              <a:solidFill>
                <a:schemeClr val="bg1"/>
              </a:solidFill>
            </a:endParaRPr>
          </a:p>
        </p:txBody>
      </p:sp>
      <p:sp>
        <p:nvSpPr>
          <p:cNvPr id="74757" name="Metin kutusu 6"/>
          <p:cNvSpPr txBox="1">
            <a:spLocks noChangeArrowheads="1"/>
          </p:cNvSpPr>
          <p:nvPr/>
        </p:nvSpPr>
        <p:spPr bwMode="auto">
          <a:xfrm>
            <a:off x="34925" y="620713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/>
              <a:t>I-22/25</a:t>
            </a:r>
          </a:p>
        </p:txBody>
      </p:sp>
      <p:sp>
        <p:nvSpPr>
          <p:cNvPr id="7" name="Rectangle 52"/>
          <p:cNvSpPr>
            <a:spLocks noChangeArrowheads="1"/>
          </p:cNvSpPr>
          <p:nvPr/>
        </p:nvSpPr>
        <p:spPr bwMode="auto">
          <a:xfrm>
            <a:off x="684213" y="188913"/>
            <a:ext cx="8193087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>
                <a:solidFill>
                  <a:srgbClr val="FFFF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1-Statik elektrikte eş potansiyeli sağlama,</a:t>
            </a:r>
            <a:endParaRPr lang="tr-TR" altLang="tr-TR" sz="32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323850" y="3500438"/>
            <a:ext cx="8569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tr-TR" altLang="tr-TR" sz="1800" b="0">
              <a:latin typeface="Arial" panose="020B0604020202020204" pitchFamily="34" charset="0"/>
            </a:endParaRPr>
          </a:p>
        </p:txBody>
      </p:sp>
      <p:sp>
        <p:nvSpPr>
          <p:cNvPr id="76803" name="Text Box 4"/>
          <p:cNvSpPr txBox="1">
            <a:spLocks noChangeArrowheads="1"/>
          </p:cNvSpPr>
          <p:nvPr/>
        </p:nvSpPr>
        <p:spPr bwMode="auto">
          <a:xfrm>
            <a:off x="1042988" y="319088"/>
            <a:ext cx="7632700" cy="588962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 b="0">
                <a:solidFill>
                  <a:schemeClr val="bg2"/>
                </a:solidFill>
              </a:rPr>
              <a:t>Statik elektrik tehlikelerinden korunma</a:t>
            </a:r>
            <a:endParaRPr lang="en-US" altLang="tr-TR" sz="3200" b="0">
              <a:solidFill>
                <a:schemeClr val="bg2"/>
              </a:solidFill>
            </a:endParaRPr>
          </a:p>
        </p:txBody>
      </p:sp>
      <p:sp>
        <p:nvSpPr>
          <p:cNvPr id="76804" name="Text Box 5"/>
          <p:cNvSpPr txBox="1">
            <a:spLocks noChangeArrowheads="1"/>
          </p:cNvSpPr>
          <p:nvPr/>
        </p:nvSpPr>
        <p:spPr bwMode="auto">
          <a:xfrm>
            <a:off x="2987675" y="1341438"/>
            <a:ext cx="576103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2400">
                <a:solidFill>
                  <a:schemeClr val="bg2"/>
                </a:solidFill>
              </a:rPr>
              <a:t>İnsan üzerinde oluşan statik elektrik</a:t>
            </a:r>
          </a:p>
        </p:txBody>
      </p:sp>
      <p:pic>
        <p:nvPicPr>
          <p:cNvPr id="7680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252095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844675"/>
            <a:ext cx="50990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68638"/>
            <a:ext cx="30861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Rectangle 9"/>
          <p:cNvSpPr>
            <a:spLocks noChangeArrowheads="1"/>
          </p:cNvSpPr>
          <p:nvPr/>
        </p:nvSpPr>
        <p:spPr bwMode="auto">
          <a:xfrm>
            <a:off x="684213" y="5475288"/>
            <a:ext cx="8208962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tr-TR" altLang="tr-TR" sz="2400" b="0">
                <a:ea typeface="Times New Roman" panose="02020603050405020304" pitchFamily="18" charset="0"/>
                <a:cs typeface="Arial" panose="020B0604020202020204" pitchFamily="34" charset="0"/>
              </a:rPr>
              <a:t>İnsan vücudu bir direnç olduğu kadar aynı zamanda bir kondansatördür. Vücudumuzda en yüksek oranda statik yük oluşturan olaylardan biri, halı üzerinde yürümektir.</a:t>
            </a:r>
          </a:p>
        </p:txBody>
      </p:sp>
      <p:sp>
        <p:nvSpPr>
          <p:cNvPr id="76809" name="Metin kutusu 10"/>
          <p:cNvSpPr txBox="1">
            <a:spLocks noChangeArrowheads="1"/>
          </p:cNvSpPr>
          <p:nvPr/>
        </p:nvSpPr>
        <p:spPr bwMode="auto">
          <a:xfrm>
            <a:off x="34925" y="620713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/>
              <a:t>I-23/25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323850" y="3500438"/>
            <a:ext cx="8569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r-TR" altLang="tr-TR"/>
          </a:p>
        </p:txBody>
      </p:sp>
      <p:sp>
        <p:nvSpPr>
          <p:cNvPr id="78851" name="Text Box 5"/>
          <p:cNvSpPr txBox="1">
            <a:spLocks noChangeArrowheads="1"/>
          </p:cNvSpPr>
          <p:nvPr/>
        </p:nvSpPr>
        <p:spPr bwMode="auto">
          <a:xfrm>
            <a:off x="971550" y="981075"/>
            <a:ext cx="7777163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2400">
                <a:solidFill>
                  <a:schemeClr val="bg1"/>
                </a:solidFill>
              </a:rPr>
              <a:t>Statik elektrik yükleri toprağa boşaltma ayakkabıları</a:t>
            </a:r>
          </a:p>
        </p:txBody>
      </p:sp>
      <p:pic>
        <p:nvPicPr>
          <p:cNvPr id="7885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84313"/>
            <a:ext cx="2087562" cy="15652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484313"/>
            <a:ext cx="2001838" cy="15668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484313"/>
            <a:ext cx="2330450" cy="1558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5" name="Text Box 9"/>
          <p:cNvSpPr txBox="1">
            <a:spLocks noChangeArrowheads="1"/>
          </p:cNvSpPr>
          <p:nvPr/>
        </p:nvSpPr>
        <p:spPr bwMode="auto">
          <a:xfrm>
            <a:off x="900113" y="3141663"/>
            <a:ext cx="7920037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2000"/>
              <a:t>İnsan vücudunda biriken statik elektriği toprağa vererek vücuttaki sinir sistemini rahatlatır, Hassas elektronik aletlerle çalışmalarda meydana gelebilecek olumsuzlukları önler</a:t>
            </a:r>
          </a:p>
        </p:txBody>
      </p:sp>
      <p:pic>
        <p:nvPicPr>
          <p:cNvPr id="7885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508500"/>
            <a:ext cx="18542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7" name="Text Box 4"/>
          <p:cNvSpPr txBox="1">
            <a:spLocks noChangeArrowheads="1"/>
          </p:cNvSpPr>
          <p:nvPr/>
        </p:nvSpPr>
        <p:spPr bwMode="auto">
          <a:xfrm>
            <a:off x="3132138" y="4605338"/>
            <a:ext cx="58324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100000"/>
              </a:spcBef>
            </a:pPr>
            <a:r>
              <a:rPr lang="tr-TR" altLang="tr-TR" sz="2000"/>
              <a:t>- İnsan Vücudundaki statik elektriğin %80'ininden fazlasını etkisiz hale getirir. </a:t>
            </a:r>
            <a:br>
              <a:rPr lang="tr-TR" altLang="tr-TR" sz="2000"/>
            </a:br>
            <a:r>
              <a:rPr lang="tr-TR" altLang="tr-TR" sz="2000"/>
              <a:t>Statik elektriği boşaltmak için üzerindeki metal aksam toprak temaslı herhangi bir metale dokundurulur. </a:t>
            </a:r>
          </a:p>
        </p:txBody>
      </p:sp>
      <p:sp>
        <p:nvSpPr>
          <p:cNvPr id="78858" name="Metin kutusu 13"/>
          <p:cNvSpPr txBox="1">
            <a:spLocks noChangeArrowheads="1"/>
          </p:cNvSpPr>
          <p:nvPr/>
        </p:nvSpPr>
        <p:spPr bwMode="auto">
          <a:xfrm>
            <a:off x="34925" y="620713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/>
              <a:t>I-24/25</a:t>
            </a:r>
          </a:p>
        </p:txBody>
      </p:sp>
      <p:sp>
        <p:nvSpPr>
          <p:cNvPr id="78859" name="Text Box 4"/>
          <p:cNvSpPr txBox="1">
            <a:spLocks noChangeArrowheads="1"/>
          </p:cNvSpPr>
          <p:nvPr/>
        </p:nvSpPr>
        <p:spPr bwMode="auto">
          <a:xfrm>
            <a:off x="1042988" y="319088"/>
            <a:ext cx="7632700" cy="588962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 b="0">
                <a:solidFill>
                  <a:schemeClr val="bg2"/>
                </a:solidFill>
              </a:rPr>
              <a:t>Statik elektrik tehlikelerinden korunma</a:t>
            </a:r>
            <a:endParaRPr lang="en-US" altLang="tr-TR" sz="3200" b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Slayt Numarası Yer Tutucusu"/>
          <p:cNvSpPr txBox="1">
            <a:spLocks noGrp="1"/>
          </p:cNvSpPr>
          <p:nvPr/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defRPr/>
            </a:pPr>
            <a:endParaRPr lang="tr-TR" altLang="tr-TR" sz="1000" b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r" eaLnBrk="1" hangingPunct="1">
              <a:defRPr/>
            </a:pPr>
            <a:fld id="{F3D6ED9A-6F37-4EB8-8A03-1FF0A8A66199}" type="slidenum">
              <a:rPr lang="tr-TR" altLang="tr-TR"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defRPr/>
              </a:pPr>
              <a:t>39</a:t>
            </a:fld>
            <a:endParaRPr lang="tr-TR" altLang="tr-TR" sz="1000" b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80899" name="Metin kutusu 7"/>
          <p:cNvSpPr txBox="1">
            <a:spLocks noChangeArrowheads="1"/>
          </p:cNvSpPr>
          <p:nvPr/>
        </p:nvSpPr>
        <p:spPr bwMode="auto">
          <a:xfrm>
            <a:off x="34925" y="620713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/>
              <a:t>I-20/-25</a:t>
            </a:r>
          </a:p>
        </p:txBody>
      </p:sp>
      <p:sp>
        <p:nvSpPr>
          <p:cNvPr id="80900" name="Metin kutusu 1"/>
          <p:cNvSpPr txBox="1">
            <a:spLocks noChangeArrowheads="1"/>
          </p:cNvSpPr>
          <p:nvPr/>
        </p:nvSpPr>
        <p:spPr bwMode="auto">
          <a:xfrm>
            <a:off x="827088" y="190500"/>
            <a:ext cx="8135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/>
              <a:t>EXPROOF TESİSAT MALZEMELERİ</a:t>
            </a:r>
          </a:p>
        </p:txBody>
      </p:sp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5775325" y="1195388"/>
          <a:ext cx="2862263" cy="25828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0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7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74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6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>
                          <a:effectLst/>
                        </a:rPr>
                        <a:t>ÜRÜN KODU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>
                          <a:effectLst/>
                        </a:rPr>
                        <a:t>POLES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>
                          <a:effectLst/>
                        </a:rPr>
                        <a:t>AKIM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>
                          <a:effectLst/>
                        </a:rPr>
                        <a:t>RAKOR</a:t>
                      </a:r>
                      <a:br>
                        <a:rPr lang="tr-TR" sz="1200" kern="1200">
                          <a:effectLst/>
                        </a:rPr>
                      </a:br>
                      <a:r>
                        <a:rPr lang="tr-TR" sz="1200" kern="1200">
                          <a:effectLst/>
                        </a:rPr>
                        <a:t>ÇAPI 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kern="1200">
                          <a:effectLst/>
                        </a:rPr>
                        <a:t>FSPC 210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>
                          <a:effectLst/>
                        </a:rPr>
                        <a:t>2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>
                          <a:effectLst/>
                        </a:rPr>
                        <a:t>16A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>
                          <a:effectLst/>
                        </a:rPr>
                        <a:t>3/4"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kern="1200">
                          <a:effectLst/>
                        </a:rPr>
                        <a:t>FSPC 310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>
                          <a:effectLst/>
                        </a:rPr>
                        <a:t>3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>
                          <a:effectLst/>
                        </a:rPr>
                        <a:t>16A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>
                          <a:effectLst/>
                        </a:rPr>
                        <a:t>3/4"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kern="1200">
                          <a:effectLst/>
                        </a:rPr>
                        <a:t>FSPC 410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>
                          <a:effectLst/>
                        </a:rPr>
                        <a:t>4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>
                          <a:effectLst/>
                        </a:rPr>
                        <a:t>16A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>
                          <a:effectLst/>
                        </a:rPr>
                        <a:t>3/4"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kern="1200">
                          <a:effectLst/>
                        </a:rPr>
                        <a:t>FSPC 325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>
                          <a:effectLst/>
                        </a:rPr>
                        <a:t>3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>
                          <a:effectLst/>
                        </a:rPr>
                        <a:t>32A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>
                          <a:effectLst/>
                        </a:rPr>
                        <a:t>1"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kern="1200">
                          <a:effectLst/>
                        </a:rPr>
                        <a:t>FSPC 425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>
                          <a:effectLst/>
                        </a:rPr>
                        <a:t>4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>
                          <a:effectLst/>
                        </a:rPr>
                        <a:t>32A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>
                          <a:effectLst/>
                        </a:rPr>
                        <a:t>1"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kern="1200">
                          <a:effectLst/>
                        </a:rPr>
                        <a:t>FSPC 625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>
                          <a:effectLst/>
                        </a:rPr>
                        <a:t>6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>
                          <a:effectLst/>
                        </a:rPr>
                        <a:t>32A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>
                          <a:effectLst/>
                        </a:rPr>
                        <a:t>1"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kern="1200">
                          <a:effectLst/>
                        </a:rPr>
                        <a:t>FSPC 825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>
                          <a:effectLst/>
                        </a:rPr>
                        <a:t>8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>
                          <a:effectLst/>
                        </a:rPr>
                        <a:t>32A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 dirty="0">
                          <a:effectLst/>
                        </a:rPr>
                        <a:t>1"</a:t>
                      </a:r>
                      <a:endParaRPr lang="tr-T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66" marR="43166" marT="43130" marB="4313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0948" name="Picture 1" descr="http://www.deltaelektroteknik.com/urun_b/15_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195388"/>
            <a:ext cx="20177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49" name="Resim 4" descr="http://makinecim.com/cp/pictures/product_pictures/image_EX-PROOF-GAZ-ALARM-DEDEKTORU---ITEK_1266239907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2363"/>
            <a:ext cx="31670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50" name="Resim 16" descr="http://www.allianzrisk.com/wp-content/uploads/2009/09/exx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" t="5348" r="56631" b="3743"/>
          <a:stretch>
            <a:fillRect/>
          </a:stretch>
        </p:blipFill>
        <p:spPr bwMode="auto">
          <a:xfrm>
            <a:off x="430213" y="3617913"/>
            <a:ext cx="239077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51" name="Picture 9" descr="http://www.eteenerji.com/UserFiles/Image/EJBwe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0" y="3944938"/>
            <a:ext cx="311308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52" name="Resim 7" descr="http://www.turkuazelektroteknik.com/image/cache/data/41-50/9-500x5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975100"/>
            <a:ext cx="2055812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23850" y="3500438"/>
            <a:ext cx="8569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4547" name="Text Box 3"/>
          <p:cNvSpPr txBox="1">
            <a:spLocks noChangeArrowheads="1"/>
          </p:cNvSpPr>
          <p:nvPr/>
        </p:nvSpPr>
        <p:spPr bwMode="auto">
          <a:xfrm>
            <a:off x="107156" y="836712"/>
            <a:ext cx="8928100" cy="6001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1463" marR="0" lvl="0" indent="-255588" algn="l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BAKIM ONARIM ÖN KONTROLLER ve TEHLİKELERİ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alt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İŞ GÜVENLİĞİNDE AYDINLATMANIN ETKİLERİ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alt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ÜLKELERDE GERİLİM VE FREKANSLAR DEĞERLERİ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alt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YG HÜCRE TEÇHİZATI, TEHLİKELER VE ÖNLEMLER ve ELEKTRİK EMNİYET MESAFELERİ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alt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ELEKTRİK BAKIMINDA KULLANILAN KKD ve EL ALETLERİ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alt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FEN ADAMLARI YÖNETMELİĞİ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alt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PARATÖNER HAKKINDA GENEL BİLGİLER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alt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ELEKTRİK BİRİMLERİ VE BAZI FORMÜLLER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alt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PARATÖNER HAKKINDA GENEL BİLGİLER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alt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ÖNERİ VE TAVSİYELER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05B39DF6-9081-40D6-AA80-7AB0ACAC8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115888"/>
            <a:ext cx="6481763" cy="584775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 dirty="0">
                <a:solidFill>
                  <a:srgbClr val="000000"/>
                </a:solidFill>
              </a:rPr>
              <a:t>BÖLÜM 3      </a:t>
            </a:r>
            <a:r>
              <a:rPr lang="tr-TR" altLang="tr-TR" sz="1600" b="0" dirty="0">
                <a:solidFill>
                  <a:srgbClr val="000000"/>
                </a:solidFill>
              </a:rPr>
              <a:t>50 SLAYT</a:t>
            </a:r>
            <a:endParaRPr lang="en-US" altLang="tr-TR" sz="16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226744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23850" y="3500438"/>
            <a:ext cx="8569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tr-TR" altLang="tr-TR" sz="18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4547" name="Text Box 3"/>
          <p:cNvSpPr txBox="1">
            <a:spLocks noChangeArrowheads="1"/>
          </p:cNvSpPr>
          <p:nvPr/>
        </p:nvSpPr>
        <p:spPr bwMode="auto">
          <a:xfrm>
            <a:off x="107950" y="863600"/>
            <a:ext cx="8928100" cy="56324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tr-TR" sz="8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tr-TR" sz="24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Elektrostatik </a:t>
            </a:r>
            <a:r>
              <a:rPr lang="tr-TR" sz="2400" b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Spray</a:t>
            </a:r>
            <a:r>
              <a:rPr lang="tr-TR" sz="24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Püskürtme esnasında (-) yüklü boya zerreciklerini çok düşük 07 </a:t>
            </a:r>
            <a:r>
              <a:rPr lang="tr-TR" sz="2400" b="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mA</a:t>
            </a:r>
            <a:r>
              <a:rPr lang="tr-TR" sz="24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ve çok düşük doğru akım yükleyerek topraklanmış parçanın üzerine transferidir. </a:t>
            </a:r>
          </a:p>
          <a:p>
            <a:pPr marL="457200" indent="-4572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tr-TR" sz="2400" b="0" dirty="0">
                <a:solidFill>
                  <a:schemeClr val="bg2"/>
                </a:solidFill>
              </a:rPr>
              <a:t>Böylece akıntı ve damlama ihtimalini yok denecek düzeye indirirler. </a:t>
            </a:r>
          </a:p>
          <a:p>
            <a:pPr marL="457200" indent="-4572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tr-TR" sz="24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Boya sanayinde, kuru tabakalar (kumaş yada zımpara kağıdı) üretmek için kullanılmaktadır.</a:t>
            </a:r>
          </a:p>
          <a:p>
            <a:pPr marL="457200" indent="-4572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tr-TR" sz="24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Fotoiletken ve elektrostatiği kullanarak ilk olarak Xerox fotokopi makinesini imal etmiştir</a:t>
            </a:r>
          </a:p>
          <a:p>
            <a:pPr marL="457200" indent="-4572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tr-TR" sz="24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Sanayide elektro filtreler bu olayın </a:t>
            </a:r>
          </a:p>
          <a:p>
            <a:pPr marL="457200" indent="-4572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tr-TR" sz="24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başlangıcıdır. 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tr-TR" sz="24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Kömür, çimento gibi tozların Bacadan kaçmasını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tr-TR" sz="24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önlemek için Elektro filtreler kullanılır. 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30325" y="115888"/>
            <a:ext cx="6481763" cy="588962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 b="0">
                <a:solidFill>
                  <a:srgbClr val="000000"/>
                </a:solidFill>
              </a:rPr>
              <a:t>Statik elektrik kullanma yerleri</a:t>
            </a:r>
            <a:endParaRPr lang="en-US" altLang="tr-TR" sz="3200" b="0">
              <a:solidFill>
                <a:srgbClr val="00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4508500"/>
            <a:ext cx="2074863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23850" y="3500438"/>
            <a:ext cx="8569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tr-TR" altLang="tr-TR" sz="18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675523" y="1831751"/>
            <a:ext cx="8208912" cy="469359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tr-TR" sz="2400" dirty="0"/>
          </a:p>
          <a:p>
            <a:pPr algn="ctr"/>
            <a:r>
              <a:rPr lang="tr-TR" dirty="0"/>
              <a:t>Gelecek ders</a:t>
            </a:r>
          </a:p>
          <a:p>
            <a:pPr algn="ctr"/>
            <a:endParaRPr lang="tr-TR" dirty="0"/>
          </a:p>
          <a:p>
            <a:pPr algn="ctr"/>
            <a:r>
              <a:rPr lang="tr-TR" altLang="tr-TR" b="0" dirty="0"/>
              <a:t>BÖLÜM 2</a:t>
            </a:r>
            <a:endParaRPr lang="en-US" altLang="tr-TR" b="0" dirty="0"/>
          </a:p>
          <a:p>
            <a:pPr marL="539750" indent="-96838" eaLnBrk="1" hangingPunct="1">
              <a:spcBef>
                <a:spcPts val="1200"/>
              </a:spcBef>
              <a:defRPr/>
            </a:pPr>
            <a:r>
              <a:rPr lang="tr-TR" sz="2000" b="0" dirty="0">
                <a:latin typeface="Arial" pitchFamily="34" charset="0"/>
                <a:cs typeface="Arial" pitchFamily="34" charset="0"/>
              </a:rPr>
              <a:t> 2  AŞIRI AKIMLARA KARŞI ÖNLEM</a:t>
            </a:r>
          </a:p>
          <a:p>
            <a:pPr marL="539750" indent="-96838" eaLnBrk="1" hangingPunct="1">
              <a:spcBef>
                <a:spcPts val="1200"/>
              </a:spcBef>
              <a:defRPr/>
            </a:pPr>
            <a:r>
              <a:rPr lang="tr-TR" sz="2000" b="0" dirty="0">
                <a:latin typeface="Arial" pitchFamily="34" charset="0"/>
                <a:cs typeface="Arial" pitchFamily="34" charset="0"/>
              </a:rPr>
              <a:t>	3 TEMAS GERİLİMİNE KARŞI KORUNMA</a:t>
            </a:r>
          </a:p>
          <a:p>
            <a:pPr marL="539750" indent="-96838" eaLnBrk="1" hangingPunct="1">
              <a:spcBef>
                <a:spcPts val="1200"/>
              </a:spcBef>
              <a:defRPr/>
            </a:pPr>
            <a:r>
              <a:rPr lang="tr-TR" sz="2000" b="0" dirty="0">
                <a:latin typeface="Arial" pitchFamily="34" charset="0"/>
                <a:cs typeface="Arial" pitchFamily="34" charset="0"/>
              </a:rPr>
              <a:t>	4 TOPRAKLAMA UYGULAMALARI İLE ÖNLEM</a:t>
            </a:r>
          </a:p>
          <a:p>
            <a:pPr marL="539750" indent="-96838" eaLnBrk="1" hangingPunct="1">
              <a:spcBef>
                <a:spcPts val="1200"/>
              </a:spcBef>
              <a:defRPr/>
            </a:pPr>
            <a:r>
              <a:rPr lang="tr-TR" sz="2000" b="0" dirty="0">
                <a:latin typeface="Arial" pitchFamily="34" charset="0"/>
                <a:cs typeface="Arial" pitchFamily="34" charset="0"/>
              </a:rPr>
              <a:t>	5  KAÇAK AKIM RÖLESİ ÇALIŞMA PRENSİBİ </a:t>
            </a:r>
          </a:p>
          <a:p>
            <a:pPr marL="539750" indent="-96838" eaLnBrk="1" hangingPunct="1">
              <a:spcBef>
                <a:spcPts val="1200"/>
              </a:spcBef>
              <a:defRPr/>
            </a:pPr>
            <a:r>
              <a:rPr lang="tr-TR" sz="2000" b="0" dirty="0">
                <a:latin typeface="Arial" pitchFamily="34" charset="0"/>
                <a:cs typeface="Arial" pitchFamily="34" charset="0"/>
              </a:rPr>
              <a:t>	6  ELEKTRİK KONTAĞINDAN KAYNAKLANAN YANGIN</a:t>
            </a:r>
          </a:p>
          <a:p>
            <a:pPr marL="539750" indent="-96838" eaLnBrk="1" hangingPunct="1">
              <a:lnSpc>
                <a:spcPct val="150000"/>
              </a:lnSpc>
              <a:spcBef>
                <a:spcPts val="600"/>
              </a:spcBef>
              <a:defRPr/>
            </a:pPr>
            <a:endParaRPr lang="tr-TR" sz="800" dirty="0"/>
          </a:p>
        </p:txBody>
      </p:sp>
      <p:sp>
        <p:nvSpPr>
          <p:cNvPr id="8" name="Rectangle 49"/>
          <p:cNvSpPr>
            <a:spLocks noChangeArrowheads="1"/>
          </p:cNvSpPr>
          <p:nvPr/>
        </p:nvSpPr>
        <p:spPr bwMode="auto">
          <a:xfrm>
            <a:off x="863476" y="262855"/>
            <a:ext cx="8101012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r-TR" altLang="tr-TR" sz="800" dirty="0"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tr-TR" altLang="tr-TR" sz="2000" dirty="0">
                <a:latin typeface="Tahoma" panose="020B0604030504040204" pitchFamily="34" charset="0"/>
              </a:rPr>
              <a:t>TEKNİK UYGULAMALARDA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tr-TR" altLang="tr-TR" sz="2800" dirty="0">
                <a:latin typeface="Tahoma" panose="020B0604030504040204" pitchFamily="34" charset="0"/>
              </a:rPr>
              <a:t>ELEKTRİK TEHLİKELERİ ve İSG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endParaRPr lang="tr-TR" altLang="tr-TR" sz="8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95422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1"/>
          <p:cNvSpPr>
            <a:spLocks noChangeArrowheads="1"/>
          </p:cNvSpPr>
          <p:nvPr/>
        </p:nvSpPr>
        <p:spPr bwMode="auto">
          <a:xfrm>
            <a:off x="1116013" y="282575"/>
            <a:ext cx="7878762" cy="12017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/>
              <a:t>ELEKTRİK TEHLİKELİ BİR DOSTTUR </a:t>
            </a:r>
            <a:endParaRPr lang="tr-TR" altLang="tr-TR" b="0"/>
          </a:p>
        </p:txBody>
      </p:sp>
      <p:sp>
        <p:nvSpPr>
          <p:cNvPr id="9" name="Rectangle 52"/>
          <p:cNvSpPr>
            <a:spLocks noChangeArrowheads="1"/>
          </p:cNvSpPr>
          <p:nvPr/>
        </p:nvSpPr>
        <p:spPr bwMode="auto">
          <a:xfrm>
            <a:off x="755576" y="2133600"/>
            <a:ext cx="7905750" cy="4154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endParaRPr lang="tr-TR" altLang="tr-TR" sz="800"/>
          </a:p>
          <a:p>
            <a:pPr algn="ctr" eaLnBrk="1" hangingPunct="1">
              <a:lnSpc>
                <a:spcPct val="150000"/>
              </a:lnSpc>
            </a:pPr>
            <a:r>
              <a:rPr lang="tr-TR" altLang="tr-TR" sz="3200"/>
              <a:t>ELEKTRİĞİN TEHLİKELERİNİ TANIYIP </a:t>
            </a:r>
          </a:p>
          <a:p>
            <a:pPr algn="ctr" eaLnBrk="1" hangingPunct="1">
              <a:lnSpc>
                <a:spcPct val="150000"/>
              </a:lnSpc>
            </a:pPr>
            <a:r>
              <a:rPr lang="tr-TR" altLang="tr-TR" sz="3200"/>
              <a:t>KURALLARINA UYGUN DAVRANDIĞIMIZ SÜRECE BİZİMLE </a:t>
            </a:r>
            <a:r>
              <a:rPr lang="tr-TR" altLang="tr-TR" sz="3200">
                <a:solidFill>
                  <a:srgbClr val="FFFF00"/>
                </a:solidFill>
              </a:rPr>
              <a:t>DOST KALIR</a:t>
            </a:r>
          </a:p>
          <a:p>
            <a:pPr algn="ctr" eaLnBrk="1" hangingPunct="1">
              <a:lnSpc>
                <a:spcPct val="150000"/>
              </a:lnSpc>
            </a:pPr>
            <a:endParaRPr lang="tr-TR" altLang="tr-TR" sz="800"/>
          </a:p>
        </p:txBody>
      </p:sp>
      <p:sp>
        <p:nvSpPr>
          <p:cNvPr id="2" name="Metin kutusu 1"/>
          <p:cNvSpPr txBox="1"/>
          <p:nvPr/>
        </p:nvSpPr>
        <p:spPr>
          <a:xfrm>
            <a:off x="34925" y="620713"/>
            <a:ext cx="792163" cy="307975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sz="1400" dirty="0"/>
              <a:t>I-4/25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23850" y="3500438"/>
            <a:ext cx="8569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tr-TR" altLang="tr-TR" sz="18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4547" name="Text Box 3"/>
          <p:cNvSpPr txBox="1">
            <a:spLocks noChangeArrowheads="1"/>
          </p:cNvSpPr>
          <p:nvPr/>
        </p:nvSpPr>
        <p:spPr bwMode="auto">
          <a:xfrm>
            <a:off x="107156" y="1772816"/>
            <a:ext cx="8928100" cy="32008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algn="ctr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tr-TR" sz="8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endParaRPr lang="tr-TR" sz="28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endParaRPr lang="tr-TR" sz="28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r>
              <a:rPr lang="tr-TR" sz="28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ELEKTRİK TEMEL BİLGİLERİ </a:t>
            </a:r>
          </a:p>
          <a:p>
            <a:pPr algn="ctr" eaLnBrk="1" hangingPunct="1">
              <a:spcBef>
                <a:spcPts val="600"/>
              </a:spcBef>
              <a:defRPr/>
            </a:pPr>
            <a:endParaRPr lang="tr-TR" sz="28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endParaRPr lang="tr-TR" sz="28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endParaRPr lang="tr-TR" sz="24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30325" y="115888"/>
            <a:ext cx="6481763" cy="584775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 dirty="0">
                <a:solidFill>
                  <a:srgbClr val="000000"/>
                </a:solidFill>
              </a:rPr>
              <a:t>BÖLÜM 1</a:t>
            </a:r>
            <a:endParaRPr lang="en-US" altLang="tr-TR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38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979613" y="549275"/>
            <a:ext cx="5545137" cy="588963"/>
          </a:xfrm>
          <a:prstGeom prst="rect">
            <a:avLst/>
          </a:prstGeom>
          <a:solidFill>
            <a:srgbClr val="3333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>
                <a:solidFill>
                  <a:srgbClr val="FFFFFF"/>
                </a:solidFill>
                <a:cs typeface="Arial" panose="020B0604020202020204" pitchFamily="34" charset="0"/>
              </a:rPr>
              <a:t>Maddenin yapısı ve Elektrik</a:t>
            </a:r>
            <a:endParaRPr lang="en-US" altLang="tr-TR" sz="3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251907" name="Picture 3" descr="sub32atomunyapi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042988"/>
            <a:ext cx="1585913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9" name="Picture 15" descr="articl985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484313"/>
            <a:ext cx="1555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3636963" y="1509713"/>
            <a:ext cx="5327650" cy="285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25000"/>
              </a:spcBef>
            </a:pPr>
            <a:r>
              <a:rPr lang="tr-TR" altLang="tr-TR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  10</a:t>
            </a:r>
            <a:r>
              <a:rPr lang="tr-TR" altLang="tr-TR" sz="1600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-18  </a:t>
            </a:r>
            <a:r>
              <a:rPr lang="tr-TR" altLang="tr-TR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   Durağan kitlesi    0,9108x10</a:t>
            </a:r>
            <a:r>
              <a:rPr lang="tr-TR" altLang="tr-TR" sz="1600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-27</a:t>
            </a:r>
            <a:r>
              <a:rPr lang="tr-TR" altLang="tr-TR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gr.</a:t>
            </a:r>
          </a:p>
        </p:txBody>
      </p:sp>
      <p:sp>
        <p:nvSpPr>
          <p:cNvPr id="251909" name="Text Box 5"/>
          <p:cNvSpPr txBox="1">
            <a:spLocks noChangeArrowheads="1"/>
          </p:cNvSpPr>
          <p:nvPr/>
        </p:nvSpPr>
        <p:spPr bwMode="auto">
          <a:xfrm>
            <a:off x="3563938" y="1941513"/>
            <a:ext cx="5400675" cy="285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25000"/>
              </a:spcBef>
            </a:pPr>
            <a:r>
              <a:rPr lang="tr-TR" altLang="tr-TR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    10</a:t>
            </a:r>
            <a:r>
              <a:rPr lang="tr-TR" altLang="tr-TR" sz="1600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-15  </a:t>
            </a:r>
            <a:r>
              <a:rPr lang="tr-TR" altLang="tr-TR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    Durağan kitlesi   1,6723x10</a:t>
            </a:r>
            <a:r>
              <a:rPr lang="tr-TR" altLang="tr-TR" sz="1600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-24</a:t>
            </a:r>
            <a:r>
              <a:rPr lang="tr-TR" altLang="tr-TR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gr.</a:t>
            </a:r>
          </a:p>
        </p:txBody>
      </p:sp>
      <p:sp>
        <p:nvSpPr>
          <p:cNvPr id="251910" name="Text Box 6"/>
          <p:cNvSpPr txBox="1">
            <a:spLocks noChangeArrowheads="1"/>
          </p:cNvSpPr>
          <p:nvPr/>
        </p:nvSpPr>
        <p:spPr bwMode="auto">
          <a:xfrm>
            <a:off x="3562350" y="2374900"/>
            <a:ext cx="5473700" cy="285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25000"/>
              </a:spcBef>
            </a:pPr>
            <a:r>
              <a:rPr lang="tr-TR" altLang="tr-TR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Nötron     10</a:t>
            </a:r>
            <a:r>
              <a:rPr lang="tr-TR" altLang="tr-TR" sz="1600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-15  </a:t>
            </a:r>
            <a:r>
              <a:rPr lang="tr-TR" altLang="tr-TR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     Durağan kitlesi  1,6748x10</a:t>
            </a:r>
            <a:r>
              <a:rPr lang="tr-TR" altLang="tr-TR" sz="1600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-24</a:t>
            </a:r>
            <a:r>
              <a:rPr lang="tr-TR" altLang="tr-TR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gr.</a:t>
            </a:r>
          </a:p>
        </p:txBody>
      </p:sp>
      <p:sp>
        <p:nvSpPr>
          <p:cNvPr id="251911" name="Text Box 7"/>
          <p:cNvSpPr txBox="1">
            <a:spLocks noChangeArrowheads="1"/>
          </p:cNvSpPr>
          <p:nvPr/>
        </p:nvSpPr>
        <p:spPr bwMode="auto">
          <a:xfrm>
            <a:off x="3563938" y="2733675"/>
            <a:ext cx="2232025" cy="285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25000"/>
              </a:spcBef>
            </a:pPr>
            <a:r>
              <a:rPr lang="tr-TR" altLang="tr-TR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Çekirdek  10</a:t>
            </a:r>
            <a:r>
              <a:rPr lang="tr-TR" altLang="tr-TR" sz="1600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-14  </a:t>
            </a:r>
            <a:r>
              <a:rPr lang="tr-TR" altLang="tr-TR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</a:p>
        </p:txBody>
      </p:sp>
      <p:sp>
        <p:nvSpPr>
          <p:cNvPr id="251912" name="Text Box 8"/>
          <p:cNvSpPr txBox="1">
            <a:spLocks noChangeArrowheads="1"/>
          </p:cNvSpPr>
          <p:nvPr/>
        </p:nvSpPr>
        <p:spPr bwMode="auto">
          <a:xfrm>
            <a:off x="6911975" y="2746375"/>
            <a:ext cx="2124075" cy="285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25000"/>
              </a:spcBef>
            </a:pPr>
            <a:r>
              <a:rPr lang="tr-TR" altLang="tr-TR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  10</a:t>
            </a:r>
            <a:r>
              <a:rPr lang="tr-TR" altLang="tr-TR" sz="1600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  </a:t>
            </a:r>
            <a:r>
              <a:rPr lang="tr-TR" altLang="tr-TR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</a:p>
        </p:txBody>
      </p:sp>
      <p:sp>
        <p:nvSpPr>
          <p:cNvPr id="251916" name="Text Box 12"/>
          <p:cNvSpPr txBox="1">
            <a:spLocks noChangeArrowheads="1"/>
          </p:cNvSpPr>
          <p:nvPr/>
        </p:nvSpPr>
        <p:spPr bwMode="auto">
          <a:xfrm>
            <a:off x="4067175" y="3213100"/>
            <a:ext cx="1944688" cy="254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25000"/>
              </a:spcBef>
            </a:pPr>
            <a:r>
              <a:rPr lang="tr-TR" altLang="tr-TR" sz="14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MUKAYESELER</a:t>
            </a:r>
          </a:p>
        </p:txBody>
      </p:sp>
      <p:sp>
        <p:nvSpPr>
          <p:cNvPr id="251917" name="Text Box 13"/>
          <p:cNvSpPr txBox="1">
            <a:spLocks noChangeArrowheads="1"/>
          </p:cNvSpPr>
          <p:nvPr/>
        </p:nvSpPr>
        <p:spPr bwMode="auto">
          <a:xfrm>
            <a:off x="2124075" y="3713163"/>
            <a:ext cx="6840538" cy="3000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25000"/>
              </a:spcBef>
            </a:pPr>
            <a:r>
              <a:rPr lang="tr-TR" altLang="tr-TR" sz="18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Çekirdek 1cm bilye - elektronlar 100m. Çap futbol sahası etrafı</a:t>
            </a:r>
          </a:p>
        </p:txBody>
      </p:sp>
      <p:sp>
        <p:nvSpPr>
          <p:cNvPr id="251913" name="Text Box 9"/>
          <p:cNvSpPr txBox="1">
            <a:spLocks noChangeArrowheads="1"/>
          </p:cNvSpPr>
          <p:nvPr/>
        </p:nvSpPr>
        <p:spPr bwMode="auto">
          <a:xfrm>
            <a:off x="1042988" y="4352925"/>
            <a:ext cx="6481762" cy="3000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25000"/>
              </a:spcBef>
            </a:pPr>
            <a:r>
              <a:rPr lang="tr-TR" altLang="tr-TR" sz="18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İnsan saçının kalınlığı  17–181</a:t>
            </a:r>
            <a:r>
              <a:rPr lang="en-US" altLang="tr-TR" sz="18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tr-TR" altLang="tr-TR" sz="18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( 17-181)x10</a:t>
            </a:r>
            <a:r>
              <a:rPr lang="tr-TR" altLang="tr-TR" sz="1800" b="0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-6  </a:t>
            </a:r>
            <a:r>
              <a:rPr lang="tr-TR" altLang="tr-TR" sz="18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</a:p>
        </p:txBody>
      </p:sp>
      <p:sp>
        <p:nvSpPr>
          <p:cNvPr id="251914" name="Text Box 10"/>
          <p:cNvSpPr txBox="1">
            <a:spLocks noChangeArrowheads="1"/>
          </p:cNvSpPr>
          <p:nvPr/>
        </p:nvSpPr>
        <p:spPr bwMode="auto">
          <a:xfrm>
            <a:off x="1835150" y="4724400"/>
            <a:ext cx="6732588" cy="3000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25000"/>
              </a:spcBef>
            </a:pPr>
            <a:r>
              <a:rPr lang="tr-TR" altLang="tr-TR" sz="18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İnsan saçının çapına 170 bin ile 1,8 Milyon atom yan yana sığar, </a:t>
            </a:r>
          </a:p>
        </p:txBody>
      </p:sp>
      <p:sp>
        <p:nvSpPr>
          <p:cNvPr id="2" name="Metin kutusu 1"/>
          <p:cNvSpPr txBox="1">
            <a:spLocks noChangeArrowheads="1"/>
          </p:cNvSpPr>
          <p:nvPr/>
        </p:nvSpPr>
        <p:spPr bwMode="auto">
          <a:xfrm>
            <a:off x="250825" y="3730625"/>
            <a:ext cx="2087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 b="0">
                <a:solidFill>
                  <a:srgbClr val="FFFFFF"/>
                </a:solidFill>
              </a:rPr>
              <a:t>Çekirdek 1cm. bilye</a:t>
            </a:r>
          </a:p>
        </p:txBody>
      </p:sp>
      <p:sp>
        <p:nvSpPr>
          <p:cNvPr id="3" name="Metin kutusu 2"/>
          <p:cNvSpPr txBox="1">
            <a:spLocks noChangeArrowheads="1"/>
          </p:cNvSpPr>
          <p:nvPr/>
        </p:nvSpPr>
        <p:spPr bwMode="auto">
          <a:xfrm>
            <a:off x="85725" y="2632075"/>
            <a:ext cx="1620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200">
                <a:solidFill>
                  <a:srgbClr val="FFFFFF"/>
                </a:solidFill>
              </a:rPr>
              <a:t>Ruther Ford 1909</a:t>
            </a:r>
          </a:p>
          <a:p>
            <a:pPr algn="ctr" eaLnBrk="1" hangingPunct="1"/>
            <a:endParaRPr lang="tr-TR" altLang="tr-TR" sz="1200">
              <a:solidFill>
                <a:srgbClr val="FFFFFF"/>
              </a:solidFill>
            </a:endParaRPr>
          </a:p>
          <a:p>
            <a:pPr algn="ctr" eaLnBrk="1" hangingPunct="1"/>
            <a:r>
              <a:rPr lang="tr-TR" altLang="tr-TR" sz="1200">
                <a:solidFill>
                  <a:srgbClr val="FFFFFF"/>
                </a:solidFill>
              </a:rPr>
              <a:t>James Charwick 1932</a:t>
            </a:r>
          </a:p>
        </p:txBody>
      </p:sp>
      <p:sp>
        <p:nvSpPr>
          <p:cNvPr id="37904" name="Metin kutusu 17"/>
          <p:cNvSpPr txBox="1">
            <a:spLocks noChangeArrowheads="1"/>
          </p:cNvSpPr>
          <p:nvPr/>
        </p:nvSpPr>
        <p:spPr bwMode="auto">
          <a:xfrm>
            <a:off x="34925" y="620713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>
                <a:solidFill>
                  <a:srgbClr val="FFFFFF"/>
                </a:solidFill>
              </a:rPr>
              <a:t>I-10/25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571500" y="5367338"/>
            <a:ext cx="3546475" cy="3000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25000"/>
              </a:spcBef>
            </a:pPr>
            <a:r>
              <a:rPr lang="tr-TR" altLang="tr-TR" sz="18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6,25x10</a:t>
            </a:r>
            <a:r>
              <a:rPr lang="tr-TR" altLang="tr-TR" sz="1800" b="0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tr-TR" altLang="tr-TR" sz="18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 = 1 kulon        </a:t>
            </a: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5100638" y="5373688"/>
            <a:ext cx="3455987" cy="3000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25000"/>
              </a:spcBef>
            </a:pPr>
            <a:r>
              <a:rPr lang="tr-TR" altLang="tr-TR" sz="18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kulon / saniye = 1 Amper        </a:t>
            </a: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1344613" y="5745163"/>
            <a:ext cx="7250112" cy="8080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25000"/>
              </a:spcBef>
            </a:pPr>
            <a:endParaRPr lang="tr-TR" altLang="tr-TR" sz="1400" b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75000"/>
              </a:lnSpc>
              <a:spcBef>
                <a:spcPct val="25000"/>
              </a:spcBef>
            </a:pPr>
            <a:r>
              <a:rPr lang="tr-TR" altLang="tr-TR" sz="18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 1cm olursa --- 6,25x10</a:t>
            </a:r>
            <a:r>
              <a:rPr lang="tr-TR" altLang="tr-TR" sz="1800" b="0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tr-TR" altLang="tr-TR" sz="18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km.  </a:t>
            </a:r>
          </a:p>
          <a:p>
            <a:pPr algn="ctr" eaLnBrk="1" hangingPunct="1">
              <a:lnSpc>
                <a:spcPct val="75000"/>
              </a:lnSpc>
              <a:spcBef>
                <a:spcPct val="25000"/>
              </a:spcBef>
            </a:pPr>
            <a:r>
              <a:rPr lang="tr-TR" altLang="tr-TR" sz="18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(Ay=384.403 km.)                 (Güneş= 1,526x10</a:t>
            </a:r>
            <a:r>
              <a:rPr lang="tr-TR" altLang="tr-TR" sz="1800" b="0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tr-TR" altLang="tr-TR" sz="18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km)</a:t>
            </a:r>
            <a:r>
              <a:rPr lang="tr-TR" altLang="tr-TR" sz="14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</p:txBody>
      </p:sp>
      <p:sp>
        <p:nvSpPr>
          <p:cNvPr id="37908" name="Metin kutusu 19"/>
          <p:cNvSpPr txBox="1">
            <a:spLocks noChangeArrowheads="1"/>
          </p:cNvSpPr>
          <p:nvPr/>
        </p:nvSpPr>
        <p:spPr bwMode="auto">
          <a:xfrm>
            <a:off x="-122238" y="6010275"/>
            <a:ext cx="13890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200" b="0"/>
              <a:t>Jeoloji -  jeolog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1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5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1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1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1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1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1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1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1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1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1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1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1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1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8" grpId="0" animBg="1"/>
      <p:bldP spid="251909" grpId="0" animBg="1"/>
      <p:bldP spid="251910" grpId="0" animBg="1"/>
      <p:bldP spid="251911" grpId="0" animBg="1"/>
      <p:bldP spid="251912" grpId="0" animBg="1"/>
      <p:bldP spid="251916" grpId="0" animBg="1"/>
      <p:bldP spid="251917" grpId="0" animBg="1"/>
      <p:bldP spid="251913" grpId="0" animBg="1"/>
      <p:bldP spid="251914" grpId="0" animBg="1"/>
      <p:bldP spid="2" grpId="0"/>
      <p:bldP spid="2" grpId="1"/>
      <p:bldP spid="3" grpId="0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5337175" y="1414463"/>
            <a:ext cx="3540125" cy="86201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r-TR" sz="2000" dirty="0">
                <a:solidFill>
                  <a:srgbClr val="FFFFFF"/>
                </a:solidFill>
                <a:cs typeface="Times New Roman" pitchFamily="18" charset="0"/>
              </a:rPr>
              <a:t>Elektronların akış yönü </a:t>
            </a:r>
          </a:p>
          <a:p>
            <a:pPr algn="ctr">
              <a:spcBef>
                <a:spcPct val="50000"/>
              </a:spcBef>
              <a:defRPr/>
            </a:pPr>
            <a:r>
              <a:rPr lang="tr-TR" sz="2000" dirty="0">
                <a:solidFill>
                  <a:srgbClr val="FFFFFF"/>
                </a:solidFill>
                <a:cs typeface="Times New Roman" pitchFamily="18" charset="0"/>
              </a:rPr>
              <a:t>(-) den (+) ya doğrudur, </a:t>
            </a:r>
          </a:p>
        </p:txBody>
      </p:sp>
      <p:sp>
        <p:nvSpPr>
          <p:cNvPr id="301062" name="Text Box 6"/>
          <p:cNvSpPr txBox="1">
            <a:spLocks noChangeArrowheads="1"/>
          </p:cNvSpPr>
          <p:nvPr/>
        </p:nvSpPr>
        <p:spPr bwMode="auto">
          <a:xfrm>
            <a:off x="827088" y="115888"/>
            <a:ext cx="82216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1900">
                <a:solidFill>
                  <a:srgbClr val="FFFFFF"/>
                </a:solidFill>
              </a:rPr>
              <a:t>ELEKTRİK AKIMI</a:t>
            </a:r>
          </a:p>
          <a:p>
            <a:pPr algn="ctr" eaLnBrk="1" hangingPunct="1">
              <a:spcBef>
                <a:spcPct val="50000"/>
              </a:spcBef>
            </a:pPr>
            <a:r>
              <a:rPr lang="tr-TR" altLang="tr-TR" sz="1800">
                <a:solidFill>
                  <a:srgbClr val="FFFFFF"/>
                </a:solidFill>
              </a:rPr>
              <a:t>ATOM  ETRAFINDAKİ SERBEST ELEKTRONLARIN HAREKETİDİR</a:t>
            </a:r>
          </a:p>
        </p:txBody>
      </p:sp>
      <p:cxnSp>
        <p:nvCxnSpPr>
          <p:cNvPr id="39940" name="Düz Ok Bağlayıcısı 2"/>
          <p:cNvCxnSpPr>
            <a:cxnSpLocks noChangeShapeType="1"/>
          </p:cNvCxnSpPr>
          <p:nvPr/>
        </p:nvCxnSpPr>
        <p:spPr bwMode="auto">
          <a:xfrm>
            <a:off x="7092950" y="6111875"/>
            <a:ext cx="0" cy="0"/>
          </a:xfrm>
          <a:prstGeom prst="straightConnector1">
            <a:avLst/>
          </a:prstGeom>
          <a:noFill/>
          <a:ln w="57150" algn="ctr">
            <a:solidFill>
              <a:srgbClr val="FF5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7" name="Resim 57" descr="http://img03.blogcu.com/v2/images/orj/i/s/m/ismailerezilkogretim/ismailerezilkogretim_13272558409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2703513"/>
            <a:ext cx="4032250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93663" y="1484313"/>
            <a:ext cx="4906962" cy="70802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r-TR" sz="2000" dirty="0">
                <a:solidFill>
                  <a:srgbClr val="FFFFFF"/>
                </a:solidFill>
                <a:cs typeface="Times New Roman" pitchFamily="18" charset="0"/>
              </a:rPr>
              <a:t>Bir elektrik devresinin çalışmasını su devresine benzetebiliriz.</a:t>
            </a:r>
          </a:p>
        </p:txBody>
      </p:sp>
      <p:grpSp>
        <p:nvGrpSpPr>
          <p:cNvPr id="7" name="Grup 6"/>
          <p:cNvGrpSpPr>
            <a:grpSpLocks/>
          </p:cNvGrpSpPr>
          <p:nvPr/>
        </p:nvGrpSpPr>
        <p:grpSpPr bwMode="auto">
          <a:xfrm>
            <a:off x="111125" y="2492375"/>
            <a:ext cx="4638675" cy="3168650"/>
            <a:chOff x="228901" y="2870051"/>
            <a:chExt cx="4847155" cy="3583285"/>
          </a:xfrm>
        </p:grpSpPr>
        <p:grpSp>
          <p:nvGrpSpPr>
            <p:cNvPr id="39945" name="Grup 2"/>
            <p:cNvGrpSpPr>
              <a:grpSpLocks/>
            </p:cNvGrpSpPr>
            <p:nvPr/>
          </p:nvGrpSpPr>
          <p:grpSpPr bwMode="auto">
            <a:xfrm>
              <a:off x="228901" y="2870051"/>
              <a:ext cx="4847155" cy="3583285"/>
              <a:chOff x="239713" y="2221979"/>
              <a:chExt cx="4847155" cy="3583285"/>
            </a:xfrm>
          </p:grpSpPr>
          <p:pic>
            <p:nvPicPr>
              <p:cNvPr id="39948" name="rg_hi" descr="http://t0.gstatic.com/images?q=tbn:ANd9GcQygs8v796ZPBIcFP_1cLjZ_cR6CPQvwJ-X3Taupw65yfKs4hFw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713" y="2365995"/>
                <a:ext cx="4847155" cy="3439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949" name="Oval 1"/>
              <p:cNvSpPr>
                <a:spLocks noChangeArrowheads="1"/>
              </p:cNvSpPr>
              <p:nvPr/>
            </p:nvSpPr>
            <p:spPr bwMode="auto">
              <a:xfrm>
                <a:off x="1447190" y="2221979"/>
                <a:ext cx="2304256" cy="702965"/>
              </a:xfrm>
              <a:prstGeom prst="ellipse">
                <a:avLst/>
              </a:prstGeom>
              <a:solidFill>
                <a:schemeClr val="accent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6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6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6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6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tr-TR" altLang="tr-TR" sz="1900"/>
                  <a:t>Tahrik çarkı</a:t>
                </a:r>
              </a:p>
            </p:txBody>
          </p:sp>
        </p:grpSp>
        <p:sp>
          <p:nvSpPr>
            <p:cNvPr id="39946" name="Metin kutusu 5"/>
            <p:cNvSpPr txBox="1">
              <a:spLocks noChangeArrowheads="1"/>
            </p:cNvSpPr>
            <p:nvPr/>
          </p:nvSpPr>
          <p:spPr bwMode="auto">
            <a:xfrm>
              <a:off x="3563888" y="5805264"/>
              <a:ext cx="14401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tr-TR" altLang="tr-TR" sz="1800">
                  <a:solidFill>
                    <a:schemeClr val="bg1"/>
                  </a:solidFill>
                </a:rPr>
                <a:t>Su pompası</a:t>
              </a:r>
            </a:p>
          </p:txBody>
        </p:sp>
        <p:sp>
          <p:nvSpPr>
            <p:cNvPr id="39947" name="Metin kutusu 14"/>
            <p:cNvSpPr txBox="1">
              <a:spLocks noChangeArrowheads="1"/>
            </p:cNvSpPr>
            <p:nvPr/>
          </p:nvSpPr>
          <p:spPr bwMode="auto">
            <a:xfrm>
              <a:off x="985552" y="5378438"/>
              <a:ext cx="792088" cy="3693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tr-TR" altLang="tr-TR" sz="1800">
                  <a:solidFill>
                    <a:schemeClr val="bg1"/>
                  </a:solidFill>
                </a:rPr>
                <a:t>Vana</a:t>
              </a:r>
            </a:p>
          </p:txBody>
        </p:sp>
      </p:grpSp>
      <p:sp>
        <p:nvSpPr>
          <p:cNvPr id="39944" name="Metin kutusu 13"/>
          <p:cNvSpPr txBox="1">
            <a:spLocks noChangeArrowheads="1"/>
          </p:cNvSpPr>
          <p:nvPr/>
        </p:nvSpPr>
        <p:spPr bwMode="auto">
          <a:xfrm>
            <a:off x="34925" y="549275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/>
              <a:t>I-11/-25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58" grpId="0" animBg="1" autoUpdateAnimBg="0"/>
      <p:bldP spid="301062" grpId="0" autoUpdateAnimBg="0"/>
      <p:bldP spid="8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22" name="Text Box 10"/>
          <p:cNvSpPr txBox="1">
            <a:spLocks noChangeArrowheads="1"/>
          </p:cNvSpPr>
          <p:nvPr/>
        </p:nvSpPr>
        <p:spPr bwMode="auto">
          <a:xfrm>
            <a:off x="323850" y="665163"/>
            <a:ext cx="8640763" cy="6148387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eaLnBrk="1" hangingPunct="1">
              <a:spcBef>
                <a:spcPct val="50000"/>
              </a:spcBef>
              <a:defRPr/>
            </a:pPr>
            <a:endParaRPr lang="tr-TR" sz="800" b="0" dirty="0">
              <a:solidFill>
                <a:srgbClr val="FFFFFF"/>
              </a:solidFill>
              <a:latin typeface="Arial" pitchFamily="34" charset="0"/>
            </a:endParaRPr>
          </a:p>
          <a:p>
            <a:pPr marL="514350" indent="-51435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tr-TR" sz="2700" dirty="0">
                <a:solidFill>
                  <a:srgbClr val="FFFF00"/>
                </a:solidFill>
                <a:latin typeface="Arial" pitchFamily="34" charset="0"/>
              </a:rPr>
              <a:t>Elektrik enerjisi insan vücudunun iletken olması nedeniyle hayati tehlikelere sebep olabilir. </a:t>
            </a:r>
          </a:p>
          <a:p>
            <a:pPr marL="514350" indent="-514350" eaLnBrk="1" hangingPunct="1">
              <a:spcBef>
                <a:spcPct val="50000"/>
              </a:spcBef>
              <a:defRPr/>
            </a:pPr>
            <a:r>
              <a:rPr lang="tr-TR" sz="2800" b="0" dirty="0">
                <a:solidFill>
                  <a:srgbClr val="FFFFFF"/>
                </a:solidFill>
                <a:latin typeface="Arial" pitchFamily="34" charset="0"/>
              </a:rPr>
              <a:t>	İnsan üzerinden geçen elektrik akımının etkileri</a:t>
            </a:r>
          </a:p>
          <a:p>
            <a:pPr marL="514350" indent="-514350" eaLnBrk="1" hangingPunct="1">
              <a:spcBef>
                <a:spcPct val="50000"/>
              </a:spcBef>
              <a:defRPr/>
            </a:pPr>
            <a:r>
              <a:rPr lang="tr-TR" sz="2800" b="0" dirty="0">
                <a:solidFill>
                  <a:srgbClr val="FFFFFF"/>
                </a:solidFill>
                <a:latin typeface="Arial" pitchFamily="34" charset="0"/>
              </a:rPr>
              <a:t>      </a:t>
            </a:r>
            <a:r>
              <a:rPr lang="tr-TR" sz="2400" b="0" dirty="0">
                <a:solidFill>
                  <a:srgbClr val="FFFFFF"/>
                </a:solidFill>
                <a:latin typeface="Arial" pitchFamily="34" charset="0"/>
              </a:rPr>
              <a:t>( </a:t>
            </a:r>
            <a:r>
              <a:rPr lang="tr-TR" sz="2400" dirty="0">
                <a:solidFill>
                  <a:srgbClr val="FF0000"/>
                </a:solidFill>
                <a:latin typeface="Arial" pitchFamily="34" charset="0"/>
              </a:rPr>
              <a:t>Geçen akımın etkisi, </a:t>
            </a:r>
            <a:r>
              <a:rPr lang="tr-TR" sz="2400" b="0" dirty="0">
                <a:solidFill>
                  <a:srgbClr val="FFFFFF"/>
                </a:solidFill>
                <a:latin typeface="Arial" pitchFamily="34" charset="0"/>
              </a:rPr>
              <a:t>miktarı ve süresine bağlıdır.)</a:t>
            </a:r>
          </a:p>
          <a:p>
            <a:pPr marL="971550" lvl="1" indent="-5143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tr-TR" sz="2000" b="0" dirty="0">
                <a:solidFill>
                  <a:srgbClr val="FFFFFF"/>
                </a:solidFill>
                <a:latin typeface="Arial" pitchFamily="34" charset="0"/>
              </a:rPr>
              <a:t>1 </a:t>
            </a:r>
            <a:r>
              <a:rPr lang="tr-TR" sz="2000" b="0" dirty="0" err="1">
                <a:solidFill>
                  <a:srgbClr val="FFFFFF"/>
                </a:solidFill>
                <a:latin typeface="Arial" pitchFamily="34" charset="0"/>
              </a:rPr>
              <a:t>mA</a:t>
            </a:r>
            <a:r>
              <a:rPr lang="tr-TR" sz="2000" b="0" dirty="0">
                <a:solidFill>
                  <a:srgbClr val="FFFFFF"/>
                </a:solidFill>
                <a:latin typeface="Arial" pitchFamily="34" charset="0"/>
              </a:rPr>
              <a:t> Hissedilir</a:t>
            </a:r>
            <a:r>
              <a:rPr lang="tr-TR" sz="1600" b="0" dirty="0">
                <a:solidFill>
                  <a:srgbClr val="FFFFFF"/>
                </a:solidFill>
                <a:latin typeface="Arial" pitchFamily="34" charset="0"/>
              </a:rPr>
              <a:t>,    </a:t>
            </a:r>
            <a:r>
              <a:rPr lang="tr-TR" sz="1800" b="0" kern="0" dirty="0">
                <a:solidFill>
                  <a:srgbClr val="FFFFFF"/>
                </a:solidFill>
                <a:latin typeface="Arial" pitchFamily="34" charset="0"/>
              </a:rPr>
              <a:t>( 6,25x10</a:t>
            </a:r>
            <a:r>
              <a:rPr lang="tr-TR" sz="1800" b="0" kern="0" baseline="30000" dirty="0">
                <a:solidFill>
                  <a:srgbClr val="FFFFFF"/>
                </a:solidFill>
                <a:latin typeface="Arial" pitchFamily="34" charset="0"/>
              </a:rPr>
              <a:t>15</a:t>
            </a:r>
            <a:r>
              <a:rPr lang="tr-TR" sz="1800" b="0" kern="0" dirty="0">
                <a:solidFill>
                  <a:srgbClr val="FFFFFF"/>
                </a:solidFill>
                <a:latin typeface="Arial" pitchFamily="34" charset="0"/>
              </a:rPr>
              <a:t> elektron)</a:t>
            </a:r>
            <a:endParaRPr lang="tr-TR" sz="1800" b="0" dirty="0">
              <a:solidFill>
                <a:srgbClr val="FFFFFF"/>
              </a:solidFill>
              <a:latin typeface="Arial" pitchFamily="34" charset="0"/>
            </a:endParaRPr>
          </a:p>
          <a:p>
            <a:pPr marL="971550" lvl="1" indent="-5143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tr-TR" sz="2000" b="0" dirty="0">
                <a:solidFill>
                  <a:srgbClr val="FFFFFF"/>
                </a:solidFill>
                <a:latin typeface="Arial" pitchFamily="34" charset="0"/>
              </a:rPr>
              <a:t>5 </a:t>
            </a:r>
            <a:r>
              <a:rPr lang="tr-TR" sz="2000" b="0" dirty="0" err="1">
                <a:solidFill>
                  <a:srgbClr val="FFFFFF"/>
                </a:solidFill>
                <a:latin typeface="Arial" pitchFamily="34" charset="0"/>
              </a:rPr>
              <a:t>mA</a:t>
            </a:r>
            <a:r>
              <a:rPr lang="tr-TR" sz="2000" b="0" dirty="0">
                <a:solidFill>
                  <a:srgbClr val="FFFFFF"/>
                </a:solidFill>
                <a:latin typeface="Arial" pitchFamily="34" charset="0"/>
              </a:rPr>
              <a:t> Hafif kramp, </a:t>
            </a:r>
          </a:p>
          <a:p>
            <a:pPr marL="971550" lvl="1" indent="-5143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tr-TR" sz="2000" b="0" dirty="0">
                <a:solidFill>
                  <a:srgbClr val="FFFFFF"/>
                </a:solidFill>
                <a:latin typeface="Arial" pitchFamily="34" charset="0"/>
              </a:rPr>
              <a:t>10 </a:t>
            </a:r>
            <a:r>
              <a:rPr lang="tr-TR" sz="2000" b="0" dirty="0" err="1">
                <a:solidFill>
                  <a:srgbClr val="FFFFFF"/>
                </a:solidFill>
                <a:latin typeface="Arial" pitchFamily="34" charset="0"/>
              </a:rPr>
              <a:t>mA</a:t>
            </a:r>
            <a:r>
              <a:rPr lang="tr-TR" sz="2000" b="0" dirty="0">
                <a:solidFill>
                  <a:srgbClr val="FFFFFF"/>
                </a:solidFill>
                <a:latin typeface="Arial" pitchFamily="34" charset="0"/>
              </a:rPr>
              <a:t> Genel kramp, </a:t>
            </a:r>
          </a:p>
          <a:p>
            <a:pPr marL="971550" lvl="1" indent="-5143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tr-TR" sz="2000" b="0" dirty="0">
                <a:solidFill>
                  <a:srgbClr val="FFFFFF"/>
                </a:solidFill>
                <a:latin typeface="Arial" pitchFamily="34" charset="0"/>
              </a:rPr>
              <a:t>15 </a:t>
            </a:r>
            <a:r>
              <a:rPr lang="tr-TR" sz="2000" b="0" dirty="0" err="1">
                <a:solidFill>
                  <a:srgbClr val="FFFFFF"/>
                </a:solidFill>
                <a:latin typeface="Arial" pitchFamily="34" charset="0"/>
              </a:rPr>
              <a:t>mA</a:t>
            </a:r>
            <a:r>
              <a:rPr lang="tr-TR" sz="2000" b="0" dirty="0">
                <a:solidFill>
                  <a:srgbClr val="FFFFFF"/>
                </a:solidFill>
                <a:latin typeface="Arial" pitchFamily="34" charset="0"/>
              </a:rPr>
              <a:t> Kas kasılması, </a:t>
            </a:r>
          </a:p>
          <a:p>
            <a:pPr marL="971550" lvl="1" indent="-5143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tr-TR" sz="2000" b="0" dirty="0">
                <a:solidFill>
                  <a:srgbClr val="FFFFFF"/>
                </a:solidFill>
                <a:latin typeface="Arial" pitchFamily="34" charset="0"/>
              </a:rPr>
              <a:t>25 </a:t>
            </a:r>
            <a:r>
              <a:rPr lang="tr-TR" sz="2000" b="0" dirty="0" err="1">
                <a:solidFill>
                  <a:srgbClr val="FFFFFF"/>
                </a:solidFill>
                <a:latin typeface="Arial" pitchFamily="34" charset="0"/>
              </a:rPr>
              <a:t>mA</a:t>
            </a:r>
            <a:r>
              <a:rPr lang="tr-TR" sz="2000" b="0" dirty="0">
                <a:solidFill>
                  <a:srgbClr val="FFFFFF"/>
                </a:solidFill>
                <a:latin typeface="Arial" pitchFamily="34" charset="0"/>
              </a:rPr>
              <a:t> Şiddetli ağrı, </a:t>
            </a:r>
          </a:p>
          <a:p>
            <a:pPr marL="971550" lvl="1" indent="-5143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tr-TR" sz="2800" dirty="0">
                <a:solidFill>
                  <a:srgbClr val="FFFF00"/>
                </a:solidFill>
                <a:latin typeface="Arial" pitchFamily="34" charset="0"/>
              </a:rPr>
              <a:t>50 </a:t>
            </a:r>
            <a:r>
              <a:rPr lang="tr-TR" sz="2800" dirty="0" err="1">
                <a:solidFill>
                  <a:srgbClr val="FFFF00"/>
                </a:solidFill>
                <a:latin typeface="Arial" pitchFamily="34" charset="0"/>
              </a:rPr>
              <a:t>mA</a:t>
            </a:r>
            <a:r>
              <a:rPr lang="tr-TR" sz="2000" b="0" dirty="0">
                <a:solidFill>
                  <a:srgbClr val="FFFFFF"/>
                </a:solidFill>
                <a:latin typeface="Arial" pitchFamily="34" charset="0"/>
              </a:rPr>
              <a:t> Dayanılmaz acı,  </a:t>
            </a:r>
            <a:r>
              <a:rPr lang="tr-TR" sz="1600" b="0" dirty="0">
                <a:solidFill>
                  <a:srgbClr val="FFFFFF"/>
                </a:solidFill>
                <a:latin typeface="Arial" pitchFamily="34" charset="0"/>
              </a:rPr>
              <a:t>(Kalp %20 </a:t>
            </a:r>
            <a:r>
              <a:rPr lang="tr-TR" sz="2400" dirty="0" err="1">
                <a:solidFill>
                  <a:srgbClr val="FFFF00"/>
                </a:solidFill>
                <a:latin typeface="Arial" pitchFamily="34" charset="0"/>
              </a:rPr>
              <a:t>Fibrilasyon</a:t>
            </a:r>
            <a:r>
              <a:rPr lang="tr-TR" sz="1600" b="0" dirty="0">
                <a:solidFill>
                  <a:srgbClr val="FFFFFF"/>
                </a:solidFill>
                <a:latin typeface="Arial" pitchFamily="34" charset="0"/>
              </a:rPr>
              <a:t> riski)</a:t>
            </a:r>
          </a:p>
          <a:p>
            <a:pPr marL="971550" lvl="1" indent="-5143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tr-TR" sz="2000" b="0" dirty="0">
                <a:solidFill>
                  <a:srgbClr val="FFFFFF"/>
                </a:solidFill>
                <a:latin typeface="Arial" pitchFamily="34" charset="0"/>
              </a:rPr>
              <a:t>100 </a:t>
            </a:r>
            <a:r>
              <a:rPr lang="tr-TR" sz="2000" b="0" dirty="0" err="1">
                <a:solidFill>
                  <a:srgbClr val="FFFFFF"/>
                </a:solidFill>
                <a:latin typeface="Arial" pitchFamily="34" charset="0"/>
              </a:rPr>
              <a:t>mA</a:t>
            </a:r>
            <a:r>
              <a:rPr lang="tr-TR" sz="2000" b="0" dirty="0">
                <a:solidFill>
                  <a:srgbClr val="FFFFFF"/>
                </a:solidFill>
                <a:latin typeface="Arial" pitchFamily="34" charset="0"/>
              </a:rPr>
              <a:t> Ölüm  </a:t>
            </a:r>
            <a:r>
              <a:rPr lang="tr-TR" sz="1600" b="0" dirty="0">
                <a:solidFill>
                  <a:srgbClr val="FFFFFF"/>
                </a:solidFill>
                <a:latin typeface="Arial" pitchFamily="34" charset="0"/>
              </a:rPr>
              <a:t>(Kalp %50 </a:t>
            </a:r>
            <a:r>
              <a:rPr lang="tr-TR" sz="1600" b="0" dirty="0" err="1">
                <a:solidFill>
                  <a:srgbClr val="FFFFFF"/>
                </a:solidFill>
                <a:latin typeface="Arial" pitchFamily="34" charset="0"/>
              </a:rPr>
              <a:t>Fibrilasyon</a:t>
            </a:r>
            <a:r>
              <a:rPr lang="tr-TR" sz="1600" b="0" dirty="0">
                <a:solidFill>
                  <a:srgbClr val="FFFFFF"/>
                </a:solidFill>
                <a:latin typeface="Arial" pitchFamily="34" charset="0"/>
              </a:rPr>
              <a:t> riski)</a:t>
            </a:r>
            <a:endParaRPr lang="tr-TR" sz="8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1547813" y="230188"/>
            <a:ext cx="6337300" cy="461962"/>
          </a:xfrm>
          <a:prstGeom prst="rect">
            <a:avLst/>
          </a:prstGeom>
          <a:solidFill>
            <a:schemeClr val="accent5">
              <a:lumMod val="25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sz="2400" dirty="0">
                <a:solidFill>
                  <a:srgbClr val="FFFF00"/>
                </a:solidFill>
                <a:latin typeface="Arial" pitchFamily="34" charset="0"/>
              </a:rPr>
              <a:t>ELEKTRİKTE GÜVENLİK</a:t>
            </a:r>
            <a:endParaRPr lang="tr-TR" sz="2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34925" y="620713"/>
            <a:ext cx="792163" cy="30797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sz="1400" dirty="0"/>
              <a:t>I-15/25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0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2" grpId="0" animBg="1"/>
    </p:bldLst>
  </p:timing>
</p:sld>
</file>

<file path=ppt/theme/theme1.xml><?xml version="1.0" encoding="utf-8"?>
<a:theme xmlns:a="http://schemas.openxmlformats.org/drawingml/2006/main" name="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19347</TotalTime>
  <Words>2209</Words>
  <Application>Microsoft Office PowerPoint</Application>
  <PresentationFormat>Ekran Gösterisi (4:3)</PresentationFormat>
  <Paragraphs>463</Paragraphs>
  <Slides>41</Slides>
  <Notes>31</Notes>
  <HiddenSlides>0</HiddenSlides>
  <MMClips>8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41</vt:i4>
      </vt:variant>
    </vt:vector>
  </HeadingPairs>
  <TitlesOfParts>
    <vt:vector size="48" baseType="lpstr">
      <vt:lpstr>Arial</vt:lpstr>
      <vt:lpstr>Calibri</vt:lpstr>
      <vt:lpstr>Tahoma</vt:lpstr>
      <vt:lpstr>Times New Roman</vt:lpstr>
      <vt:lpstr>Verdana</vt:lpstr>
      <vt:lpstr>Wingdings</vt:lpstr>
      <vt:lpstr>Shimmer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hitayguner</dc:creator>
  <cp:lastModifiedBy>Nurdoğan İnci</cp:lastModifiedBy>
  <cp:revision>975</cp:revision>
  <dcterms:created xsi:type="dcterms:W3CDTF">2007-03-31T15:55:48Z</dcterms:created>
  <dcterms:modified xsi:type="dcterms:W3CDTF">2024-02-10T08:33:27Z</dcterms:modified>
</cp:coreProperties>
</file>