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1.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530" r:id="rId1"/>
  </p:sldMasterIdLst>
  <p:notesMasterIdLst>
    <p:notesMasterId r:id="rId99"/>
  </p:notesMasterIdLst>
  <p:handoutMasterIdLst>
    <p:handoutMasterId r:id="rId100"/>
  </p:handoutMasterIdLst>
  <p:sldIdLst>
    <p:sldId id="1470" r:id="rId2"/>
    <p:sldId id="1538" r:id="rId3"/>
    <p:sldId id="1537" r:id="rId4"/>
    <p:sldId id="1541" r:id="rId5"/>
    <p:sldId id="1536" r:id="rId6"/>
    <p:sldId id="1592" r:id="rId7"/>
    <p:sldId id="1594" r:id="rId8"/>
    <p:sldId id="1593" r:id="rId9"/>
    <p:sldId id="1486" r:id="rId10"/>
    <p:sldId id="1553" r:id="rId11"/>
    <p:sldId id="1499" r:id="rId12"/>
    <p:sldId id="1514" r:id="rId13"/>
    <p:sldId id="1513" r:id="rId14"/>
    <p:sldId id="1515" r:id="rId15"/>
    <p:sldId id="1473" r:id="rId16"/>
    <p:sldId id="1559" r:id="rId17"/>
    <p:sldId id="1560" r:id="rId18"/>
    <p:sldId id="1561" r:id="rId19"/>
    <p:sldId id="1568" r:id="rId20"/>
    <p:sldId id="1620" r:id="rId21"/>
    <p:sldId id="1504" r:id="rId22"/>
    <p:sldId id="1505" r:id="rId23"/>
    <p:sldId id="1506" r:id="rId24"/>
    <p:sldId id="1507" r:id="rId25"/>
    <p:sldId id="1508" r:id="rId26"/>
    <p:sldId id="1578" r:id="rId27"/>
    <p:sldId id="1534" r:id="rId28"/>
    <p:sldId id="1565" r:id="rId29"/>
    <p:sldId id="1622" r:id="rId30"/>
    <p:sldId id="1575" r:id="rId31"/>
    <p:sldId id="1624" r:id="rId32"/>
    <p:sldId id="1569" r:id="rId33"/>
    <p:sldId id="1570" r:id="rId34"/>
    <p:sldId id="1567" r:id="rId35"/>
    <p:sldId id="1591" r:id="rId36"/>
    <p:sldId id="1590" r:id="rId37"/>
    <p:sldId id="1563" r:id="rId38"/>
    <p:sldId id="1626" r:id="rId39"/>
    <p:sldId id="1629" r:id="rId40"/>
    <p:sldId id="1630" r:id="rId41"/>
    <p:sldId id="1564" r:id="rId42"/>
    <p:sldId id="1625" r:id="rId43"/>
    <p:sldId id="1571" r:id="rId44"/>
    <p:sldId id="1572" r:id="rId45"/>
    <p:sldId id="1479" r:id="rId46"/>
    <p:sldId id="1533" r:id="rId47"/>
    <p:sldId id="1573" r:id="rId48"/>
    <p:sldId id="1574" r:id="rId49"/>
    <p:sldId id="1527" r:id="rId50"/>
    <p:sldId id="1528" r:id="rId51"/>
    <p:sldId id="1531" r:id="rId52"/>
    <p:sldId id="1481" r:id="rId53"/>
    <p:sldId id="1535" r:id="rId54"/>
    <p:sldId id="1631" r:id="rId55"/>
    <p:sldId id="1632" r:id="rId56"/>
    <p:sldId id="1633" r:id="rId57"/>
    <p:sldId id="1634" r:id="rId58"/>
    <p:sldId id="1532" r:id="rId59"/>
    <p:sldId id="1549" r:id="rId60"/>
    <p:sldId id="1548" r:id="rId61"/>
    <p:sldId id="1579" r:id="rId62"/>
    <p:sldId id="1550" r:id="rId63"/>
    <p:sldId id="1551" r:id="rId64"/>
    <p:sldId id="1628" r:id="rId65"/>
    <p:sldId id="1627" r:id="rId66"/>
    <p:sldId id="1580" r:id="rId67"/>
    <p:sldId id="1581" r:id="rId68"/>
    <p:sldId id="1582" r:id="rId69"/>
    <p:sldId id="1583" r:id="rId70"/>
    <p:sldId id="1584" r:id="rId71"/>
    <p:sldId id="1585" r:id="rId72"/>
    <p:sldId id="1586" r:id="rId73"/>
    <p:sldId id="1588" r:id="rId74"/>
    <p:sldId id="1589" r:id="rId75"/>
    <p:sldId id="1595" r:id="rId76"/>
    <p:sldId id="1596" r:id="rId77"/>
    <p:sldId id="1597" r:id="rId78"/>
    <p:sldId id="1598" r:id="rId79"/>
    <p:sldId id="1599" r:id="rId80"/>
    <p:sldId id="1600" r:id="rId81"/>
    <p:sldId id="1601" r:id="rId82"/>
    <p:sldId id="1602" r:id="rId83"/>
    <p:sldId id="1603" r:id="rId84"/>
    <p:sldId id="1604" r:id="rId85"/>
    <p:sldId id="1605" r:id="rId86"/>
    <p:sldId id="1607" r:id="rId87"/>
    <p:sldId id="1608" r:id="rId88"/>
    <p:sldId id="1609" r:id="rId89"/>
    <p:sldId id="1610" r:id="rId90"/>
    <p:sldId id="1611" r:id="rId91"/>
    <p:sldId id="1612" r:id="rId92"/>
    <p:sldId id="1618" r:id="rId93"/>
    <p:sldId id="1614" r:id="rId94"/>
    <p:sldId id="1615" r:id="rId95"/>
    <p:sldId id="1616" r:id="rId96"/>
    <p:sldId id="1617" r:id="rId97"/>
    <p:sldId id="1619" r:id="rId98"/>
  </p:sldIdLst>
  <p:sldSz cx="9144000" cy="6858000" type="screen4x3"/>
  <p:notesSz cx="6761163" cy="9942513"/>
  <p:defaultTextStyle>
    <a:defPPr>
      <a:defRPr lang="tr-TR"/>
    </a:defPPr>
    <a:lvl1pPr algn="ctr" rtl="0" fontAlgn="base">
      <a:spcBef>
        <a:spcPct val="0"/>
      </a:spcBef>
      <a:spcAft>
        <a:spcPct val="0"/>
      </a:spcAft>
      <a:defRPr sz="3600" b="1" kern="1200">
        <a:solidFill>
          <a:schemeClr val="tx1"/>
        </a:solidFill>
        <a:latin typeface="Times New Roman" pitchFamily="18" charset="0"/>
        <a:ea typeface="+mn-ea"/>
        <a:cs typeface="+mn-cs"/>
      </a:defRPr>
    </a:lvl1pPr>
    <a:lvl2pPr marL="457200" algn="ctr" rtl="0" fontAlgn="base">
      <a:spcBef>
        <a:spcPct val="0"/>
      </a:spcBef>
      <a:spcAft>
        <a:spcPct val="0"/>
      </a:spcAft>
      <a:defRPr sz="3600" b="1" kern="1200">
        <a:solidFill>
          <a:schemeClr val="tx1"/>
        </a:solidFill>
        <a:latin typeface="Times New Roman" pitchFamily="18" charset="0"/>
        <a:ea typeface="+mn-ea"/>
        <a:cs typeface="+mn-cs"/>
      </a:defRPr>
    </a:lvl2pPr>
    <a:lvl3pPr marL="914400" algn="ctr" rtl="0" fontAlgn="base">
      <a:spcBef>
        <a:spcPct val="0"/>
      </a:spcBef>
      <a:spcAft>
        <a:spcPct val="0"/>
      </a:spcAft>
      <a:defRPr sz="3600" b="1" kern="1200">
        <a:solidFill>
          <a:schemeClr val="tx1"/>
        </a:solidFill>
        <a:latin typeface="Times New Roman" pitchFamily="18" charset="0"/>
        <a:ea typeface="+mn-ea"/>
        <a:cs typeface="+mn-cs"/>
      </a:defRPr>
    </a:lvl3pPr>
    <a:lvl4pPr marL="1371600" algn="ctr" rtl="0" fontAlgn="base">
      <a:spcBef>
        <a:spcPct val="0"/>
      </a:spcBef>
      <a:spcAft>
        <a:spcPct val="0"/>
      </a:spcAft>
      <a:defRPr sz="3600" b="1" kern="1200">
        <a:solidFill>
          <a:schemeClr val="tx1"/>
        </a:solidFill>
        <a:latin typeface="Times New Roman" pitchFamily="18" charset="0"/>
        <a:ea typeface="+mn-ea"/>
        <a:cs typeface="+mn-cs"/>
      </a:defRPr>
    </a:lvl4pPr>
    <a:lvl5pPr marL="1828800" algn="ctr" rtl="0" fontAlgn="base">
      <a:spcBef>
        <a:spcPct val="0"/>
      </a:spcBef>
      <a:spcAft>
        <a:spcPct val="0"/>
      </a:spcAft>
      <a:defRPr sz="3600" b="1" kern="1200">
        <a:solidFill>
          <a:schemeClr val="tx1"/>
        </a:solidFill>
        <a:latin typeface="Times New Roman" pitchFamily="18" charset="0"/>
        <a:ea typeface="+mn-ea"/>
        <a:cs typeface="+mn-cs"/>
      </a:defRPr>
    </a:lvl5pPr>
    <a:lvl6pPr marL="2286000" algn="l" defTabSz="914400" rtl="0" eaLnBrk="1" latinLnBrk="0" hangingPunct="1">
      <a:defRPr sz="3600" b="1" kern="1200">
        <a:solidFill>
          <a:schemeClr val="tx1"/>
        </a:solidFill>
        <a:latin typeface="Times New Roman" pitchFamily="18" charset="0"/>
        <a:ea typeface="+mn-ea"/>
        <a:cs typeface="+mn-cs"/>
      </a:defRPr>
    </a:lvl6pPr>
    <a:lvl7pPr marL="2743200" algn="l" defTabSz="914400" rtl="0" eaLnBrk="1" latinLnBrk="0" hangingPunct="1">
      <a:defRPr sz="3600" b="1" kern="1200">
        <a:solidFill>
          <a:schemeClr val="tx1"/>
        </a:solidFill>
        <a:latin typeface="Times New Roman" pitchFamily="18" charset="0"/>
        <a:ea typeface="+mn-ea"/>
        <a:cs typeface="+mn-cs"/>
      </a:defRPr>
    </a:lvl7pPr>
    <a:lvl8pPr marL="3200400" algn="l" defTabSz="914400" rtl="0" eaLnBrk="1" latinLnBrk="0" hangingPunct="1">
      <a:defRPr sz="3600" b="1" kern="1200">
        <a:solidFill>
          <a:schemeClr val="tx1"/>
        </a:solidFill>
        <a:latin typeface="Times New Roman" pitchFamily="18" charset="0"/>
        <a:ea typeface="+mn-ea"/>
        <a:cs typeface="+mn-cs"/>
      </a:defRPr>
    </a:lvl8pPr>
    <a:lvl9pPr marL="3657600" algn="l" defTabSz="914400" rtl="0" eaLnBrk="1" latinLnBrk="0" hangingPunct="1">
      <a:defRPr sz="36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3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urdoğan İnci" initials="Nİ" lastIdx="1" clrIdx="0">
    <p:extLst>
      <p:ext uri="{19B8F6BF-5375-455C-9EA6-DF929625EA0E}">
        <p15:presenceInfo xmlns:p15="http://schemas.microsoft.com/office/powerpoint/2012/main" userId="98830a3929a832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66FFFF"/>
    <a:srgbClr val="009900"/>
    <a:srgbClr val="03E7ED"/>
    <a:srgbClr val="0066FF"/>
    <a:srgbClr val="0000FF"/>
    <a:srgbClr val="3333FF"/>
    <a:srgbClr val="990033"/>
    <a:srgbClr val="FF00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37" autoAdjust="0"/>
  </p:normalViewPr>
  <p:slideViewPr>
    <p:cSldViewPr>
      <p:cViewPr varScale="1">
        <p:scale>
          <a:sx n="74" d="100"/>
          <a:sy n="74" d="100"/>
        </p:scale>
        <p:origin x="330" y="54"/>
      </p:cViewPr>
      <p:guideLst>
        <p:guide orient="horz" pos="2160"/>
        <p:guide pos="2880"/>
      </p:guideLst>
    </p:cSldViewPr>
  </p:slideViewPr>
  <p:outlineViewPr>
    <p:cViewPr>
      <p:scale>
        <a:sx n="33" d="100"/>
        <a:sy n="33" d="100"/>
      </p:scale>
      <p:origin x="0" y="-96"/>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48" d="100"/>
          <a:sy n="48" d="100"/>
        </p:scale>
        <p:origin x="2946" y="54"/>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rdoğan İnci" userId="98830a3929a83239" providerId="LiveId" clId="{14215664-2913-4ABF-8316-E2A0031A576E}"/>
    <pc:docChg chg="modSld">
      <pc:chgData name="Nurdoğan İnci" userId="98830a3929a83239" providerId="LiveId" clId="{14215664-2913-4ABF-8316-E2A0031A576E}" dt="2024-02-11T12:07:46.401" v="11" actId="164"/>
      <pc:docMkLst>
        <pc:docMk/>
      </pc:docMkLst>
      <pc:sldChg chg="modAnim">
        <pc:chgData name="Nurdoğan İnci" userId="98830a3929a83239" providerId="LiveId" clId="{14215664-2913-4ABF-8316-E2A0031A576E}" dt="2024-02-11T12:02:51.238" v="0"/>
        <pc:sldMkLst>
          <pc:docMk/>
          <pc:sldMk cId="3152617431" sldId="1575"/>
        </pc:sldMkLst>
      </pc:sldChg>
      <pc:sldChg chg="addSp modSp mod">
        <pc:chgData name="Nurdoğan İnci" userId="98830a3929a83239" providerId="LiveId" clId="{14215664-2913-4ABF-8316-E2A0031A576E}" dt="2024-02-11T12:07:46.401" v="11" actId="164"/>
        <pc:sldMkLst>
          <pc:docMk/>
          <pc:sldMk cId="1098908961" sldId="1629"/>
        </pc:sldMkLst>
        <pc:spChg chg="add mod">
          <ac:chgData name="Nurdoğan İnci" userId="98830a3929a83239" providerId="LiveId" clId="{14215664-2913-4ABF-8316-E2A0031A576E}" dt="2024-02-11T12:07:46.401" v="11" actId="164"/>
          <ac:spMkLst>
            <pc:docMk/>
            <pc:sldMk cId="1098908961" sldId="1629"/>
            <ac:spMk id="2" creationId="{6BB5790E-4DBD-75F4-7004-24DF3F92D3F4}"/>
          </ac:spMkLst>
        </pc:spChg>
        <pc:grpChg chg="add mod">
          <ac:chgData name="Nurdoğan İnci" userId="98830a3929a83239" providerId="LiveId" clId="{14215664-2913-4ABF-8316-E2A0031A576E}" dt="2024-02-11T12:07:46.401" v="11" actId="164"/>
          <ac:grpSpMkLst>
            <pc:docMk/>
            <pc:sldMk cId="1098908961" sldId="1629"/>
            <ac:grpSpMk id="6" creationId="{776D79C7-2CFD-1EFA-6A7E-35149815EAE5}"/>
          </ac:grpSpMkLst>
        </pc:grpChg>
        <pc:picChg chg="mod">
          <ac:chgData name="Nurdoğan İnci" userId="98830a3929a83239" providerId="LiveId" clId="{14215664-2913-4ABF-8316-E2A0031A576E}" dt="2024-02-11T12:07:46.401" v="11" actId="164"/>
          <ac:picMkLst>
            <pc:docMk/>
            <pc:sldMk cId="1098908961" sldId="1629"/>
            <ac:picMk id="5" creationId="{1BBD3219-AA00-48A0-8253-865BBD5EE56B}"/>
          </ac:picMkLst>
        </pc:picChg>
      </pc:sldChg>
      <pc:sldChg chg="addSp modSp mod">
        <pc:chgData name="Nurdoğan İnci" userId="98830a3929a83239" providerId="LiveId" clId="{14215664-2913-4ABF-8316-E2A0031A576E}" dt="2024-02-11T12:07:33.246" v="10" actId="164"/>
        <pc:sldMkLst>
          <pc:docMk/>
          <pc:sldMk cId="3934141500" sldId="1630"/>
        </pc:sldMkLst>
        <pc:spChg chg="add mod">
          <ac:chgData name="Nurdoğan İnci" userId="98830a3929a83239" providerId="LiveId" clId="{14215664-2913-4ABF-8316-E2A0031A576E}" dt="2024-02-11T12:07:33.246" v="10" actId="164"/>
          <ac:spMkLst>
            <pc:docMk/>
            <pc:sldMk cId="3934141500" sldId="1630"/>
            <ac:spMk id="2" creationId="{2AC658D6-CE99-2CAA-7290-4D35C454C771}"/>
          </ac:spMkLst>
        </pc:spChg>
        <pc:grpChg chg="add mod">
          <ac:chgData name="Nurdoğan İnci" userId="98830a3929a83239" providerId="LiveId" clId="{14215664-2913-4ABF-8316-E2A0031A576E}" dt="2024-02-11T12:07:33.246" v="10" actId="164"/>
          <ac:grpSpMkLst>
            <pc:docMk/>
            <pc:sldMk cId="3934141500" sldId="1630"/>
            <ac:grpSpMk id="6" creationId="{01FE88EA-AFA8-824A-0AD7-7C3FCCF693DC}"/>
          </ac:grpSpMkLst>
        </pc:grpChg>
        <pc:picChg chg="mod">
          <ac:chgData name="Nurdoğan İnci" userId="98830a3929a83239" providerId="LiveId" clId="{14215664-2913-4ABF-8316-E2A0031A576E}" dt="2024-02-11T12:07:33.246" v="10" actId="164"/>
          <ac:picMkLst>
            <pc:docMk/>
            <pc:sldMk cId="3934141500" sldId="1630"/>
            <ac:picMk id="5" creationId="{11A56E94-5143-4F68-A31F-85B32280F74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30525" cy="496888"/>
          </a:xfrm>
          <a:prstGeom prst="rect">
            <a:avLst/>
          </a:prstGeom>
        </p:spPr>
        <p:txBody>
          <a:bodyPr vert="horz" lIns="91440" tIns="45720" rIns="91440" bIns="45720" rtlCol="0"/>
          <a:lstStyle>
            <a:lvl1pPr algn="l">
              <a:defRPr sz="1200"/>
            </a:lvl1pPr>
          </a:lstStyle>
          <a:p>
            <a:pPr>
              <a:defRPr/>
            </a:pPr>
            <a:endParaRPr lang="tr-TR"/>
          </a:p>
        </p:txBody>
      </p:sp>
      <p:sp>
        <p:nvSpPr>
          <p:cNvPr id="3" name="2 Veri Yer Tutucusu"/>
          <p:cNvSpPr>
            <a:spLocks noGrp="1"/>
          </p:cNvSpPr>
          <p:nvPr>
            <p:ph type="dt" sz="quarter" idx="1"/>
          </p:nvPr>
        </p:nvSpPr>
        <p:spPr>
          <a:xfrm>
            <a:off x="3829050" y="0"/>
            <a:ext cx="2930525" cy="496888"/>
          </a:xfrm>
          <a:prstGeom prst="rect">
            <a:avLst/>
          </a:prstGeom>
        </p:spPr>
        <p:txBody>
          <a:bodyPr vert="horz" lIns="91440" tIns="45720" rIns="91440" bIns="45720" rtlCol="0"/>
          <a:lstStyle>
            <a:lvl1pPr algn="r">
              <a:defRPr sz="1200"/>
            </a:lvl1pPr>
          </a:lstStyle>
          <a:p>
            <a:pPr>
              <a:defRPr/>
            </a:pPr>
            <a:fld id="{693CA2B5-ED5A-45BB-832E-586E612A266C}" type="datetimeFigureOut">
              <a:rPr lang="tr-TR"/>
              <a:pPr>
                <a:defRPr/>
              </a:pPr>
              <a:t>11.02.2024</a:t>
            </a:fld>
            <a:endParaRPr lang="tr-TR"/>
          </a:p>
        </p:txBody>
      </p:sp>
      <p:sp>
        <p:nvSpPr>
          <p:cNvPr id="4" name="3 Altbilgi Yer Tutucusu"/>
          <p:cNvSpPr>
            <a:spLocks noGrp="1"/>
          </p:cNvSpPr>
          <p:nvPr>
            <p:ph type="ftr" sz="quarter" idx="2"/>
          </p:nvPr>
        </p:nvSpPr>
        <p:spPr>
          <a:xfrm>
            <a:off x="0" y="9444038"/>
            <a:ext cx="2930525" cy="496887"/>
          </a:xfrm>
          <a:prstGeom prst="rect">
            <a:avLst/>
          </a:prstGeom>
        </p:spPr>
        <p:txBody>
          <a:bodyPr vert="horz" lIns="91440" tIns="45720" rIns="91440" bIns="45720" rtlCol="0" anchor="b"/>
          <a:lstStyle>
            <a:lvl1pPr algn="l">
              <a:defRPr sz="1200"/>
            </a:lvl1pPr>
          </a:lstStyle>
          <a:p>
            <a:pPr>
              <a:defRPr/>
            </a:pPr>
            <a:endParaRPr lang="tr-TR"/>
          </a:p>
        </p:txBody>
      </p:sp>
      <p:sp>
        <p:nvSpPr>
          <p:cNvPr id="5" name="4 Slayt Numarası Yer Tutucusu"/>
          <p:cNvSpPr>
            <a:spLocks noGrp="1"/>
          </p:cNvSpPr>
          <p:nvPr>
            <p:ph type="sldNum" sz="quarter" idx="3"/>
          </p:nvPr>
        </p:nvSpPr>
        <p:spPr>
          <a:xfrm>
            <a:off x="3829050" y="9444038"/>
            <a:ext cx="2930525" cy="496887"/>
          </a:xfrm>
          <a:prstGeom prst="rect">
            <a:avLst/>
          </a:prstGeom>
        </p:spPr>
        <p:txBody>
          <a:bodyPr vert="horz" lIns="91440" tIns="45720" rIns="91440" bIns="45720" rtlCol="0" anchor="b"/>
          <a:lstStyle>
            <a:lvl1pPr algn="r">
              <a:defRPr sz="1200"/>
            </a:lvl1pPr>
          </a:lstStyle>
          <a:p>
            <a:pPr>
              <a:defRPr/>
            </a:pPr>
            <a:fld id="{FD71EB87-CC64-4A47-8921-1F5E1078D3BB}" type="slidenum">
              <a:rPr lang="tr-TR"/>
              <a:pPr>
                <a:defRPr/>
              </a:pPr>
              <a:t>‹#›</a:t>
            </a:fld>
            <a:endParaRPr lang="tr-TR"/>
          </a:p>
        </p:txBody>
      </p:sp>
    </p:spTree>
    <p:extLst>
      <p:ext uri="{BB962C8B-B14F-4D97-AF65-F5344CB8AC3E}">
        <p14:creationId xmlns:p14="http://schemas.microsoft.com/office/powerpoint/2010/main" val="383456988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Arial" charset="0"/>
              </a:defRPr>
            </a:lvl1pPr>
          </a:lstStyle>
          <a:p>
            <a:pPr>
              <a:defRPr/>
            </a:pPr>
            <a:endParaRPr lang="tr-TR"/>
          </a:p>
        </p:txBody>
      </p:sp>
      <p:sp>
        <p:nvSpPr>
          <p:cNvPr id="70659" name="Rectangle 3"/>
          <p:cNvSpPr>
            <a:spLocks noGrp="1" noChangeArrowheads="1"/>
          </p:cNvSpPr>
          <p:nvPr>
            <p:ph type="dt" idx="1"/>
          </p:nvPr>
        </p:nvSpPr>
        <p:spPr bwMode="auto">
          <a:xfrm>
            <a:off x="3829050" y="0"/>
            <a:ext cx="293052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endParaRPr lang="tr-TR"/>
          </a:p>
        </p:txBody>
      </p:sp>
      <p:sp>
        <p:nvSpPr>
          <p:cNvPr id="37892"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676275" y="4722813"/>
            <a:ext cx="5408613" cy="4473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a:t>Click to edit Master text styles</a:t>
            </a:r>
          </a:p>
          <a:p>
            <a:pPr lvl="1"/>
            <a:r>
              <a:rPr lang="tr-TR" noProof="0"/>
              <a:t>Second level</a:t>
            </a:r>
          </a:p>
          <a:p>
            <a:pPr lvl="2"/>
            <a:r>
              <a:rPr lang="tr-TR" noProof="0"/>
              <a:t>Third level</a:t>
            </a:r>
          </a:p>
          <a:p>
            <a:pPr lvl="3"/>
            <a:r>
              <a:rPr lang="tr-TR" noProof="0"/>
              <a:t>Fourth level</a:t>
            </a:r>
          </a:p>
          <a:p>
            <a:pPr lvl="4"/>
            <a:r>
              <a:rPr lang="tr-TR" noProof="0"/>
              <a:t>Fifth level</a:t>
            </a:r>
          </a:p>
        </p:txBody>
      </p:sp>
      <p:sp>
        <p:nvSpPr>
          <p:cNvPr id="70662" name="Rectangle 6"/>
          <p:cNvSpPr>
            <a:spLocks noGrp="1" noChangeArrowheads="1"/>
          </p:cNvSpPr>
          <p:nvPr>
            <p:ph type="ftr" sz="quarter" idx="4"/>
          </p:nvPr>
        </p:nvSpPr>
        <p:spPr bwMode="auto">
          <a:xfrm>
            <a:off x="0" y="9444038"/>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Arial" charset="0"/>
              </a:defRPr>
            </a:lvl1pPr>
          </a:lstStyle>
          <a:p>
            <a:pPr>
              <a:defRPr/>
            </a:pPr>
            <a:endParaRPr lang="tr-TR"/>
          </a:p>
        </p:txBody>
      </p:sp>
      <p:sp>
        <p:nvSpPr>
          <p:cNvPr id="70663" name="Rectangle 7"/>
          <p:cNvSpPr>
            <a:spLocks noGrp="1" noChangeArrowheads="1"/>
          </p:cNvSpPr>
          <p:nvPr>
            <p:ph type="sldNum" sz="quarter" idx="5"/>
          </p:nvPr>
        </p:nvSpPr>
        <p:spPr bwMode="auto">
          <a:xfrm>
            <a:off x="3829050" y="9444038"/>
            <a:ext cx="293052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charset="0"/>
              </a:defRPr>
            </a:lvl1pPr>
          </a:lstStyle>
          <a:p>
            <a:pPr>
              <a:defRPr/>
            </a:pPr>
            <a:fld id="{C889DCD1-BCA6-4144-BEBE-0235B18FD4F6}" type="slidenum">
              <a:rPr lang="tr-TR"/>
              <a:pPr>
                <a:defRPr/>
              </a:pPr>
              <a:t>‹#›</a:t>
            </a:fld>
            <a:endParaRPr lang="tr-TR"/>
          </a:p>
        </p:txBody>
      </p:sp>
    </p:spTree>
    <p:extLst>
      <p:ext uri="{BB962C8B-B14F-4D97-AF65-F5344CB8AC3E}">
        <p14:creationId xmlns:p14="http://schemas.microsoft.com/office/powerpoint/2010/main" val="351581628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ilgioloji.com/pages/fen/kimya/periyodik/periyodik-sistem-periyodik-tablo-nedi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bilgioloji.com/pages/fen/kimya/periyodik/periyodik-sistem-periyodik-tablo-nedi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r.wikipedia.org/wiki/Biyosfe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r.wikipedia.org/wiki/Biyosf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r.wikipedia.org/wiki/Biyosf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r.wikipedia.org/wiki/Biyosf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15425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54171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10813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41161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681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93696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0351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800" b="1" i="0" u="none" strike="noStrike" kern="1200" dirty="0">
                <a:solidFill>
                  <a:schemeClr val="tx1"/>
                </a:solidFill>
                <a:effectLst/>
                <a:latin typeface="Arial" charset="0"/>
                <a:ea typeface="+mn-ea"/>
                <a:cs typeface="+mn-cs"/>
                <a:hlinkClick r:id="rId3" tooltip="Periyodik sistem (periyodik tablo) nedir? Periyodik sistem, elementlerin atom numaralarına göre sıralandığı, yatayda periyotlar ve dikeyde gruplardan oluşan çizelgedir. Periyodik tablo ya da elementler tablosu olarak da bilinir. "/>
              </a:rPr>
              <a:t>Periyodik tablo</a:t>
            </a:r>
            <a:r>
              <a:rPr lang="tr-TR" sz="800" b="0" i="0" u="none" strike="noStrike" kern="1200" dirty="0">
                <a:solidFill>
                  <a:schemeClr val="tx1"/>
                </a:solidFill>
                <a:effectLst/>
                <a:latin typeface="Arial" charset="0"/>
                <a:ea typeface="+mn-ea"/>
                <a:cs typeface="+mn-cs"/>
              </a:rPr>
              <a:t>da helyum (He), neon (Ne), argon (Ar), kripton (</a:t>
            </a:r>
            <a:r>
              <a:rPr lang="tr-TR" sz="800" b="0" i="0" u="none" strike="noStrike" kern="1200" dirty="0" err="1">
                <a:solidFill>
                  <a:schemeClr val="tx1"/>
                </a:solidFill>
                <a:effectLst/>
                <a:latin typeface="Arial" charset="0"/>
                <a:ea typeface="+mn-ea"/>
                <a:cs typeface="+mn-cs"/>
              </a:rPr>
              <a:t>Kr</a:t>
            </a:r>
            <a:r>
              <a:rPr lang="tr-TR" sz="800" b="0" i="0" u="none" strike="noStrike" kern="1200" dirty="0">
                <a:solidFill>
                  <a:schemeClr val="tx1"/>
                </a:solidFill>
                <a:effectLst/>
                <a:latin typeface="Arial" charset="0"/>
                <a:ea typeface="+mn-ea"/>
                <a:cs typeface="+mn-cs"/>
              </a:rPr>
              <a:t>), Ksenon (Xe), radon (Rn) olmak üzere 6 tane asal gaz vardır. </a:t>
            </a:r>
          </a:p>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72279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800" b="1" i="0" u="none" strike="noStrike" kern="1200" dirty="0">
                <a:solidFill>
                  <a:schemeClr val="tx1"/>
                </a:solidFill>
                <a:effectLst/>
                <a:latin typeface="Arial" charset="0"/>
                <a:ea typeface="+mn-ea"/>
                <a:cs typeface="+mn-cs"/>
                <a:hlinkClick r:id="rId3" tooltip="Periyodik sistem (periyodik tablo) nedir? Periyodik sistem, elementlerin atom numaralarına göre sıralandığı, yatayda periyotlar ve dikeyde gruplardan oluşan çizelgedir. Periyodik tablo ya da elementler tablosu olarak da bilinir. "/>
              </a:rPr>
              <a:t>Periyodik tablo</a:t>
            </a:r>
            <a:r>
              <a:rPr lang="tr-TR" sz="800" b="0" i="0" u="none" strike="noStrike" kern="1200" dirty="0">
                <a:solidFill>
                  <a:schemeClr val="tx1"/>
                </a:solidFill>
                <a:effectLst/>
                <a:latin typeface="Arial" charset="0"/>
                <a:ea typeface="+mn-ea"/>
                <a:cs typeface="+mn-cs"/>
              </a:rPr>
              <a:t>da helyum (He), neon (Ne), argon (Ar), kripton (</a:t>
            </a:r>
            <a:r>
              <a:rPr lang="tr-TR" sz="800" b="0" i="0" u="none" strike="noStrike" kern="1200" dirty="0" err="1">
                <a:solidFill>
                  <a:schemeClr val="tx1"/>
                </a:solidFill>
                <a:effectLst/>
                <a:latin typeface="Arial" charset="0"/>
                <a:ea typeface="+mn-ea"/>
                <a:cs typeface="+mn-cs"/>
              </a:rPr>
              <a:t>Kr</a:t>
            </a:r>
            <a:r>
              <a:rPr lang="tr-TR" sz="800" b="0" i="0" u="none" strike="noStrike" kern="1200" dirty="0">
                <a:solidFill>
                  <a:schemeClr val="tx1"/>
                </a:solidFill>
                <a:effectLst/>
                <a:latin typeface="Arial" charset="0"/>
                <a:ea typeface="+mn-ea"/>
                <a:cs typeface="+mn-cs"/>
              </a:rPr>
              <a:t>), Ksenon (Xe), radon (Rn) olmak üzere 6 tane asal gaz vardır. </a:t>
            </a:r>
          </a:p>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43409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48783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133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98256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9897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421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6612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0501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92460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932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474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7537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err="1">
                <a:solidFill>
                  <a:schemeClr val="tx1"/>
                </a:solidFill>
                <a:effectLst/>
                <a:latin typeface="Arial" charset="0"/>
                <a:ea typeface="+mn-ea"/>
                <a:cs typeface="+mn-cs"/>
              </a:rPr>
              <a:t>Kojenerasyon</a:t>
            </a:r>
            <a:r>
              <a:rPr lang="tr-TR" sz="1200" b="0" i="0" u="none" strike="noStrike" kern="1200" dirty="0">
                <a:solidFill>
                  <a:schemeClr val="tx1"/>
                </a:solidFill>
                <a:effectLst/>
                <a:latin typeface="Arial" charset="0"/>
                <a:ea typeface="+mn-ea"/>
                <a:cs typeface="+mn-cs"/>
              </a:rPr>
              <a:t> enerjiyi daha verimli kullanmak amacıyla elektrik ve ısı enerjisinin birlikte üretilmesini sağlayan teknolojidir.</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72627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kern="1200" dirty="0">
                <a:solidFill>
                  <a:schemeClr val="tx1"/>
                </a:solidFill>
                <a:effectLst/>
                <a:latin typeface="Arial" charset="0"/>
                <a:ea typeface="+mn-ea"/>
                <a:cs typeface="+mn-cs"/>
              </a:rPr>
              <a:t>Biyosfer</a:t>
            </a:r>
            <a:r>
              <a:rPr lang="tr-TR" sz="1200" b="0" i="0" u="none" strike="noStrike" kern="1200" dirty="0">
                <a:solidFill>
                  <a:schemeClr val="tx1"/>
                </a:solidFill>
                <a:effectLst/>
                <a:latin typeface="Arial" charset="0"/>
                <a:ea typeface="+mn-ea"/>
                <a:cs typeface="+mn-cs"/>
              </a:rPr>
              <a:t>: Dünyada canlıların yaşadığı 16–20 km kalınlığında tabaka; "canlı yüzey" de denir. Bu ad ilk kez Fransız bilgini </a:t>
            </a:r>
            <a:r>
              <a:rPr lang="tr-TR" sz="1200" b="0" i="0" u="none" strike="noStrike" kern="1200" dirty="0" err="1">
                <a:solidFill>
                  <a:schemeClr val="tx1"/>
                </a:solidFill>
                <a:effectLst/>
                <a:latin typeface="Arial" charset="0"/>
                <a:ea typeface="+mn-ea"/>
                <a:cs typeface="+mn-cs"/>
              </a:rPr>
              <a:t>Lamarck</a:t>
            </a:r>
            <a:r>
              <a:rPr lang="tr-TR" sz="1200" b="0" i="0" u="none" strike="noStrike" kern="1200" dirty="0">
                <a:solidFill>
                  <a:schemeClr val="tx1"/>
                </a:solidFill>
                <a:effectLst/>
                <a:latin typeface="Arial" charset="0"/>
                <a:ea typeface="+mn-ea"/>
                <a:cs typeface="+mn-cs"/>
              </a:rPr>
              <a:t> tarafından ortaya atıldı ve 20. yüzyılın başında bilim dünyasınca benimsendi. Biyosferin atmosfer içindeki yüksekliği 10000 m'ye ulaşır. </a:t>
            </a:r>
            <a:r>
              <a:rPr lang="tr-TR" sz="1200" b="0" i="0" u="none" strike="noStrike" kern="1200" dirty="0" err="1">
                <a:solidFill>
                  <a:schemeClr val="tx1"/>
                </a:solidFill>
                <a:effectLst/>
                <a:latin typeface="Arial" charset="0"/>
                <a:ea typeface="+mn-ea"/>
                <a:cs typeface="+mn-cs"/>
                <a:hlinkClick r:id="rId3"/>
              </a:rPr>
              <a:t>Vikipedi</a:t>
            </a:r>
            <a:endParaRPr lang="tr-TR" sz="1200" b="0" i="0" u="none" strike="noStrike" kern="1200" dirty="0">
              <a:solidFill>
                <a:schemeClr val="tx1"/>
              </a:solidFill>
              <a:effectLst/>
              <a:latin typeface="Arial" charset="0"/>
              <a:ea typeface="+mn-ea"/>
              <a:cs typeface="+mn-cs"/>
            </a:endParaRPr>
          </a:p>
          <a:p>
            <a:r>
              <a:rPr lang="tr-TR" sz="1200" b="1" i="0" u="none" strike="noStrike" kern="1200" dirty="0">
                <a:solidFill>
                  <a:schemeClr val="tx1"/>
                </a:solidFill>
                <a:effectLst/>
                <a:latin typeface="Arial" charset="0"/>
                <a:ea typeface="+mn-ea"/>
                <a:cs typeface="+mn-cs"/>
              </a:rPr>
              <a:t>Litosfer: </a:t>
            </a:r>
            <a:r>
              <a:rPr lang="tr-TR" sz="1200" b="0" i="0" u="none" strike="noStrike" kern="1200" dirty="0">
                <a:solidFill>
                  <a:schemeClr val="tx1"/>
                </a:solidFill>
                <a:effectLst/>
                <a:latin typeface="Arial" charset="0"/>
                <a:ea typeface="+mn-ea"/>
                <a:cs typeface="+mn-cs"/>
              </a:rPr>
              <a:t>Yer yüzü kabuğu, taş küre. Ortalama kalınlığı 33 km olan </a:t>
            </a:r>
            <a:r>
              <a:rPr lang="tr-TR" sz="1200" b="1" i="0" u="none" strike="noStrike" kern="1200" dirty="0">
                <a:solidFill>
                  <a:schemeClr val="tx1"/>
                </a:solidFill>
                <a:effectLst/>
                <a:latin typeface="Arial" charset="0"/>
                <a:ea typeface="+mn-ea"/>
                <a:cs typeface="+mn-cs"/>
              </a:rPr>
              <a:t>litosferin</a:t>
            </a:r>
            <a:r>
              <a:rPr lang="tr-TR" sz="1200" b="0" i="0" u="none" strike="noStrike" kern="1200" dirty="0">
                <a:solidFill>
                  <a:schemeClr val="tx1"/>
                </a:solidFill>
                <a:effectLst/>
                <a:latin typeface="Arial" charset="0"/>
                <a:ea typeface="+mn-ea"/>
                <a:cs typeface="+mn-cs"/>
              </a:rPr>
              <a:t> karada kalınlığı 35 – 40 km, Tibet Platosunda 70 km, deniz ve okyanus tabanlarında ise ince ...</a:t>
            </a:r>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6085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Arial" charset="0"/>
                <a:ea typeface="+mn-ea"/>
                <a:cs typeface="+mn-cs"/>
              </a:rPr>
              <a:t>BİYOSFER: Dünyada canlıların yaşadığı 16–20 km kalınlığında tabaka; "canlı yüzey" de denir. Bu ad ilk kez Fransız bilgini </a:t>
            </a:r>
            <a:r>
              <a:rPr lang="tr-TR" sz="1200" b="0" i="0" u="none" strike="noStrike" kern="1200" dirty="0" err="1">
                <a:solidFill>
                  <a:schemeClr val="tx1"/>
                </a:solidFill>
                <a:effectLst/>
                <a:latin typeface="Arial" charset="0"/>
                <a:ea typeface="+mn-ea"/>
                <a:cs typeface="+mn-cs"/>
              </a:rPr>
              <a:t>Lamarck</a:t>
            </a:r>
            <a:r>
              <a:rPr lang="tr-TR" sz="1200" b="0" i="0" u="none" strike="noStrike" kern="1200" dirty="0">
                <a:solidFill>
                  <a:schemeClr val="tx1"/>
                </a:solidFill>
                <a:effectLst/>
                <a:latin typeface="Arial" charset="0"/>
                <a:ea typeface="+mn-ea"/>
                <a:cs typeface="+mn-cs"/>
              </a:rPr>
              <a:t> tarafından ortaya atıldı ve 20. yüzyılın başında bilim dünyasınca benimsendi. Biyosferin atmosfer içindeki yüksekliği 10000 m'ye ulaşır. </a:t>
            </a:r>
            <a:r>
              <a:rPr lang="tr-TR" sz="1200" b="0" i="0" u="none" strike="noStrike" kern="1200" dirty="0" err="1">
                <a:solidFill>
                  <a:schemeClr val="tx1"/>
                </a:solidFill>
                <a:effectLst/>
                <a:latin typeface="Arial" charset="0"/>
                <a:ea typeface="+mn-ea"/>
                <a:cs typeface="+mn-cs"/>
                <a:hlinkClick r:id="rId3"/>
              </a:rPr>
              <a:t>Vikipedi</a:t>
            </a:r>
            <a:endParaRPr lang="tr-TR" sz="1200" b="0" i="0" u="none" strike="noStrike" kern="1200" dirty="0">
              <a:solidFill>
                <a:schemeClr val="tx1"/>
              </a:solidFill>
              <a:effectLst/>
              <a:latin typeface="Arial" charset="0"/>
              <a:ea typeface="+mn-ea"/>
              <a:cs typeface="+mn-cs"/>
            </a:endParaRPr>
          </a:p>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5124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Arial" charset="0"/>
                <a:ea typeface="+mn-ea"/>
                <a:cs typeface="+mn-cs"/>
              </a:rPr>
              <a:t>BİYOSFER: Dünyada canlıların yaşadığı 16–20 km kalınlığında tabaka; "canlı yüzey" de denir. Bu ad ilk kez Fransız bilgini </a:t>
            </a:r>
            <a:r>
              <a:rPr lang="tr-TR" sz="1200" b="0" i="0" u="none" strike="noStrike" kern="1200" dirty="0" err="1">
                <a:solidFill>
                  <a:schemeClr val="tx1"/>
                </a:solidFill>
                <a:effectLst/>
                <a:latin typeface="Arial" charset="0"/>
                <a:ea typeface="+mn-ea"/>
                <a:cs typeface="+mn-cs"/>
              </a:rPr>
              <a:t>Lamarck</a:t>
            </a:r>
            <a:r>
              <a:rPr lang="tr-TR" sz="1200" b="0" i="0" u="none" strike="noStrike" kern="1200" dirty="0">
                <a:solidFill>
                  <a:schemeClr val="tx1"/>
                </a:solidFill>
                <a:effectLst/>
                <a:latin typeface="Arial" charset="0"/>
                <a:ea typeface="+mn-ea"/>
                <a:cs typeface="+mn-cs"/>
              </a:rPr>
              <a:t> tarafından ortaya atıldı ve 20. yüzyılın başında bilim dünyasınca benimsendi. Biyosferin atmosfer içindeki yüksekliği 10000 m'ye ulaşır. </a:t>
            </a:r>
            <a:r>
              <a:rPr lang="tr-TR" sz="1200" b="0" i="0" u="none" strike="noStrike" kern="1200" dirty="0" err="1">
                <a:solidFill>
                  <a:schemeClr val="tx1"/>
                </a:solidFill>
                <a:effectLst/>
                <a:latin typeface="Arial" charset="0"/>
                <a:ea typeface="+mn-ea"/>
                <a:cs typeface="+mn-cs"/>
                <a:hlinkClick r:id="rId3"/>
              </a:rPr>
              <a:t>Vikipedi</a:t>
            </a:r>
            <a:endParaRPr lang="tr-TR" sz="1200" b="0" i="0" u="none" strike="noStrike" kern="1200" dirty="0">
              <a:solidFill>
                <a:schemeClr val="tx1"/>
              </a:solidFill>
              <a:effectLst/>
              <a:latin typeface="Arial" charset="0"/>
              <a:ea typeface="+mn-ea"/>
              <a:cs typeface="+mn-cs"/>
            </a:endParaRPr>
          </a:p>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2131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Arial" charset="0"/>
                <a:ea typeface="+mn-ea"/>
                <a:cs typeface="+mn-cs"/>
              </a:rPr>
              <a:t>BİYOSFER: Dünyada canlıların yaşadığı 16–20 km kalınlığında tabaka; "canlı yüzey" de denir. Bu ad ilk kez Fransız bilgini </a:t>
            </a:r>
            <a:r>
              <a:rPr lang="tr-TR" sz="1200" b="0" i="0" u="none" strike="noStrike" kern="1200" dirty="0" err="1">
                <a:solidFill>
                  <a:schemeClr val="tx1"/>
                </a:solidFill>
                <a:effectLst/>
                <a:latin typeface="Arial" charset="0"/>
                <a:ea typeface="+mn-ea"/>
                <a:cs typeface="+mn-cs"/>
              </a:rPr>
              <a:t>Lamarck</a:t>
            </a:r>
            <a:r>
              <a:rPr lang="tr-TR" sz="1200" b="0" i="0" u="none" strike="noStrike" kern="1200" dirty="0">
                <a:solidFill>
                  <a:schemeClr val="tx1"/>
                </a:solidFill>
                <a:effectLst/>
                <a:latin typeface="Arial" charset="0"/>
                <a:ea typeface="+mn-ea"/>
                <a:cs typeface="+mn-cs"/>
              </a:rPr>
              <a:t> tarafından ortaya atıldı ve 20. yüzyılın başında bilim dünyasınca benimsendi. Biyosferin atmosfer içindeki yüksekliği 10000 m'ye ulaşır. </a:t>
            </a:r>
            <a:r>
              <a:rPr lang="tr-TR" sz="1200" b="0" i="0" u="none" strike="noStrike" kern="1200" dirty="0" err="1">
                <a:solidFill>
                  <a:schemeClr val="tx1"/>
                </a:solidFill>
                <a:effectLst/>
                <a:latin typeface="Arial" charset="0"/>
                <a:ea typeface="+mn-ea"/>
                <a:cs typeface="+mn-cs"/>
                <a:hlinkClick r:id="rId3"/>
              </a:rPr>
              <a:t>Vikipedi</a:t>
            </a:r>
            <a:endParaRPr lang="tr-TR" sz="1200" b="0" i="0" u="none" strike="noStrike" kern="1200" dirty="0">
              <a:solidFill>
                <a:schemeClr val="tx1"/>
              </a:solidFill>
              <a:effectLst/>
              <a:latin typeface="Arial" charset="0"/>
              <a:ea typeface="+mn-ea"/>
              <a:cs typeface="+mn-cs"/>
            </a:endParaRPr>
          </a:p>
          <a:p>
            <a:endParaRPr lang="tr-TR" dirty="0"/>
          </a:p>
        </p:txBody>
      </p:sp>
      <p:sp>
        <p:nvSpPr>
          <p:cNvPr id="4" name="Alt Bilgi Yer Tutucusu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ayt Numarası Yer Tutucusu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89DCD1-BCA6-4144-BEBE-0235B18FD4F6}" type="slidenum">
              <a:rPr kumimoji="0" lang="tr-T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tr-T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8319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a:prstGeom prst="rect">
            <a:avLst/>
          </a:prstGeom>
        </p:spPr>
        <p:txBody>
          <a:bodyPr anchor="b">
            <a:normAutofit/>
          </a:bodyPr>
          <a:lstStyle>
            <a:lvl1pPr algn="ctr">
              <a:defRPr sz="4050"/>
            </a:lvl1pPr>
          </a:lstStyle>
          <a:p>
            <a:r>
              <a:rPr lang="tr-TR"/>
              <a:t>Asıl başlık stilini düzenlemek için tıklayın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5D5118-39DE-4C2E-99F9-1EA5980A7050}" type="slidenum">
              <a:rPr lang="tr-TR" smtClean="0"/>
              <a:t>‹#›</a:t>
            </a:fld>
            <a:endParaRPr lang="tr-TR" dirty="0"/>
          </a:p>
        </p:txBody>
      </p:sp>
    </p:spTree>
    <p:extLst>
      <p:ext uri="{BB962C8B-B14F-4D97-AF65-F5344CB8AC3E}">
        <p14:creationId xmlns:p14="http://schemas.microsoft.com/office/powerpoint/2010/main" val="391022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547807"/>
            <a:ext cx="7606349" cy="3816806"/>
          </a:xfrm>
          <a:prstGeom prst="rect">
            <a:avLst/>
          </a:prstGeom>
        </p:spPr>
      </p:pic>
      <p:sp>
        <p:nvSpPr>
          <p:cNvPr id="2" name="Title 1"/>
          <p:cNvSpPr>
            <a:spLocks noGrp="1"/>
          </p:cNvSpPr>
          <p:nvPr>
            <p:ph type="title"/>
          </p:nvPr>
        </p:nvSpPr>
        <p:spPr>
          <a:xfrm>
            <a:off x="685354" y="4565255"/>
            <a:ext cx="7766495" cy="543472"/>
          </a:xfrm>
          <a:prstGeom prst="rect">
            <a:avLst/>
          </a:prstGeom>
        </p:spPr>
        <p:txBody>
          <a:bodyPr anchor="b">
            <a:normAutofit/>
          </a:bodyPr>
          <a:lstStyle>
            <a:lvl1pPr algn="ctr">
              <a:defRPr sz="21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77012" y="695010"/>
            <a:ext cx="7384010" cy="3525671"/>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597124250"/>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a:prstGeom prst="rect">
            <a:avLst/>
          </a:prstGeom>
        </p:spPr>
        <p:txBody>
          <a:bodyPr anchor="ctr"/>
          <a:lstStyle>
            <a:lvl1pPr>
              <a:defRPr sz="24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13734223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a:prstGeom prst="rect">
            <a:avLst/>
          </a:prstGeom>
        </p:spPr>
        <p:txBody>
          <a:bodyPr anchor="ctr"/>
          <a:lstStyle>
            <a:lvl1pPr>
              <a:defRPr sz="2400"/>
            </a:lvl1pPr>
          </a:lstStyle>
          <a:p>
            <a:r>
              <a:rPr lang="tr-TR"/>
              <a:t>Asıl başlık stilini düzenlemek için tıklayın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
        <p:nvSpPr>
          <p:cNvPr id="11" name="TextBox 10"/>
          <p:cNvSpPr txBox="1"/>
          <p:nvPr/>
        </p:nvSpPr>
        <p:spPr>
          <a:xfrm>
            <a:off x="742950" y="88479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878537" y="292825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54844734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a:prstGeom prst="rect">
            <a:avLst/>
          </a:prstGeom>
        </p:spPr>
        <p:txBody>
          <a:bodyPr anchor="b"/>
          <a:lstStyle>
            <a:lvl1pPr>
              <a:defRPr sz="2400"/>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dirty="0"/>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776428972"/>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a:prstGeom prst="rect">
            <a:avLst/>
          </a:prstGeom>
        </p:spPr>
        <p:txBody>
          <a:bodyPr/>
          <a:lstStyle/>
          <a:p>
            <a:r>
              <a:rPr lang="tr-TR"/>
              <a:t>Asıl başlık stilini düzenlemek için tıklayın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3" name="Date Placeholder 2"/>
          <p:cNvSpPr>
            <a:spLocks noGrp="1"/>
          </p:cNvSpPr>
          <p:nvPr>
            <p:ph type="dt" sz="half" idx="10"/>
          </p:nvPr>
        </p:nvSpPr>
        <p:spPr/>
        <p:txBody>
          <a:bodyPr/>
          <a:lstStyle/>
          <a:p>
            <a:fld id="{48A87A34-81AB-432B-8DAE-1953F412C126}" type="datetimeFigureOut">
              <a:rPr lang="en-US" dirty="0"/>
              <a:t>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02459701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818215"/>
            <a:ext cx="2504979"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818215"/>
            <a:ext cx="2504979"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818215"/>
            <a:ext cx="2504979" cy="1847851"/>
          </a:xfrm>
          <a:prstGeom prst="rect">
            <a:avLst/>
          </a:prstGeom>
        </p:spPr>
      </p:pic>
      <p:sp>
        <p:nvSpPr>
          <p:cNvPr id="30" name="Title 1"/>
          <p:cNvSpPr>
            <a:spLocks noGrp="1"/>
          </p:cNvSpPr>
          <p:nvPr>
            <p:ph type="title"/>
          </p:nvPr>
        </p:nvSpPr>
        <p:spPr>
          <a:xfrm>
            <a:off x="685346" y="609600"/>
            <a:ext cx="7765322" cy="970450"/>
          </a:xfrm>
          <a:prstGeom prst="rect">
            <a:avLst/>
          </a:prstGeom>
        </p:spPr>
        <p:txBody>
          <a:bodyPr/>
          <a:lstStyle/>
          <a:p>
            <a:r>
              <a:rPr lang="tr-TR"/>
              <a:t>Asıl başlık stilini düzenlemek için tıklayın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a:t>Resim eklemek için simgeye tıklayın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a:t>Resim eklemek için simgeye tıklayın</a:t>
            </a:r>
            <a:endParaRPr lang="en-US" dirty="0"/>
          </a:p>
        </p:txBody>
      </p:sp>
      <p:sp>
        <p:nvSpPr>
          <p:cNvPr id="24" name="Text Placeholder 3"/>
          <p:cNvSpPr>
            <a:spLocks noGrp="1"/>
          </p:cNvSpPr>
          <p:nvPr>
            <p:ph type="body" sz="half" idx="19"/>
          </p:nvPr>
        </p:nvSpPr>
        <p:spPr>
          <a:xfrm>
            <a:off x="3331076" y="4480368"/>
            <a:ext cx="2475738" cy="1310833"/>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a:t>Resim eklemek için simgeye tıklayın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3" name="Date Placeholder 2"/>
          <p:cNvSpPr>
            <a:spLocks noGrp="1"/>
          </p:cNvSpPr>
          <p:nvPr>
            <p:ph type="dt" sz="half" idx="10"/>
          </p:nvPr>
        </p:nvSpPr>
        <p:spPr/>
        <p:txBody>
          <a:bodyPr/>
          <a:lstStyle/>
          <a:p>
            <a:fld id="{48A87A34-81AB-432B-8DAE-1953F412C126}" type="datetimeFigureOut">
              <a:rPr lang="en-US" dirty="0"/>
              <a:t>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57398679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693332" y="712389"/>
            <a:ext cx="7765322" cy="970450"/>
          </a:xfrm>
          <a:prstGeom prst="rect">
            <a:avLst/>
          </a:prstGeom>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589848296"/>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a:prstGeom prst="rect">
            <a:avLst/>
          </a:prstGeom>
        </p:spPr>
        <p:txBody>
          <a:bodyPr vert="eaVert"/>
          <a:lstStyle>
            <a:lvl1pPr algn="l">
              <a:defRPr/>
            </a:lvl1pP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2966951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SK ANALİZİ VE YÖNETİMİ">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6013" y="1989138"/>
            <a:ext cx="7543800" cy="4114800"/>
          </a:xfrm>
          <a:prstGeom prst="rect">
            <a:avLst/>
          </a:prstGeom>
        </p:spPr>
        <p:txBody>
          <a:body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11" name="Veri Yer Tutucusu 10">
            <a:extLst>
              <a:ext uri="{FF2B5EF4-FFF2-40B4-BE49-F238E27FC236}">
                <a16:creationId xmlns:a16="http://schemas.microsoft.com/office/drawing/2014/main" id="{069B60A1-1FC3-4C70-8C0D-B22F9FE263BC}"/>
              </a:ext>
            </a:extLst>
          </p:cNvPr>
          <p:cNvSpPr>
            <a:spLocks noGrp="1"/>
          </p:cNvSpPr>
          <p:nvPr>
            <p:ph type="dt" sz="half" idx="10"/>
          </p:nvPr>
        </p:nvSpPr>
        <p:spPr/>
        <p:txBody>
          <a:bodyPr/>
          <a:lstStyle/>
          <a:p>
            <a:fld id="{8E36636D-D922-432D-A958-524484B5923D}" type="datetimeFigureOut">
              <a:rPr lang="en-US" smtClean="0"/>
              <a:pPr/>
              <a:t>2/11/2024</a:t>
            </a:fld>
            <a:endParaRPr lang="en-US" dirty="0"/>
          </a:p>
        </p:txBody>
      </p:sp>
      <p:sp>
        <p:nvSpPr>
          <p:cNvPr id="12" name="Alt Bilgi Yer Tutucusu 11">
            <a:extLst>
              <a:ext uri="{FF2B5EF4-FFF2-40B4-BE49-F238E27FC236}">
                <a16:creationId xmlns:a16="http://schemas.microsoft.com/office/drawing/2014/main" id="{098206B9-742E-49C4-89C6-684BAFC1A80D}"/>
              </a:ext>
            </a:extLst>
          </p:cNvPr>
          <p:cNvSpPr>
            <a:spLocks noGrp="1"/>
          </p:cNvSpPr>
          <p:nvPr>
            <p:ph type="ftr" sz="quarter" idx="11"/>
          </p:nvPr>
        </p:nvSpPr>
        <p:spPr/>
        <p:txBody>
          <a:bodyPr/>
          <a:lstStyle/>
          <a:p>
            <a:endParaRPr lang="en-US" dirty="0"/>
          </a:p>
        </p:txBody>
      </p:sp>
      <p:sp>
        <p:nvSpPr>
          <p:cNvPr id="13" name="Slayt Numarası Yer Tutucusu 12">
            <a:extLst>
              <a:ext uri="{FF2B5EF4-FFF2-40B4-BE49-F238E27FC236}">
                <a16:creationId xmlns:a16="http://schemas.microsoft.com/office/drawing/2014/main" id="{C42292E6-CC60-403A-BDCA-48F2D1F1EC01}"/>
              </a:ext>
            </a:extLst>
          </p:cNvPr>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0571488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çerik">
    <p:spTree>
      <p:nvGrpSpPr>
        <p:cNvPr id="1" name=""/>
        <p:cNvGrpSpPr/>
        <p:nvPr/>
      </p:nvGrpSpPr>
      <p:grpSpPr>
        <a:xfrm>
          <a:off x="0" y="0"/>
          <a:ext cx="0" cy="0"/>
          <a:chOff x="0" y="0"/>
          <a:chExt cx="0" cy="0"/>
        </a:xfrm>
      </p:grpSpPr>
      <p:sp>
        <p:nvSpPr>
          <p:cNvPr id="3" name="Rectangle 17"/>
          <p:cNvSpPr>
            <a:spLocks noGrp="1" noChangeArrowheads="1"/>
          </p:cNvSpPr>
          <p:nvPr>
            <p:ph type="dt" sz="half" idx="10"/>
          </p:nvPr>
        </p:nvSpPr>
        <p:spPr>
          <a:xfrm>
            <a:off x="1042988" y="6400800"/>
            <a:ext cx="1905000" cy="457200"/>
          </a:xfrm>
          <a:prstGeom prst="rect">
            <a:avLst/>
          </a:prstGeom>
        </p:spPr>
        <p:txBody>
          <a:bodyPr/>
          <a:lstStyle>
            <a:lvl1pPr>
              <a:defRPr/>
            </a:lvl1pPr>
          </a:lstStyle>
          <a:p>
            <a:pPr algn="ctr" fontAlgn="base">
              <a:spcBef>
                <a:spcPct val="0"/>
              </a:spcBef>
              <a:spcAft>
                <a:spcPct val="0"/>
              </a:spcAft>
              <a:defRPr/>
            </a:pPr>
            <a:endParaRPr lang="tr-TR" sz="3600" b="1">
              <a:solidFill>
                <a:srgbClr val="FFFFFF"/>
              </a:solidFill>
              <a:latin typeface="Times New Roman" pitchFamily="18" charset="0"/>
            </a:endParaRPr>
          </a:p>
        </p:txBody>
      </p:sp>
      <p:sp>
        <p:nvSpPr>
          <p:cNvPr id="4" name="Rectangle 18"/>
          <p:cNvSpPr>
            <a:spLocks noGrp="1" noChangeArrowheads="1"/>
          </p:cNvSpPr>
          <p:nvPr>
            <p:ph type="ftr" sz="quarter" idx="11"/>
          </p:nvPr>
        </p:nvSpPr>
        <p:spPr>
          <a:xfrm>
            <a:off x="3419475" y="6400800"/>
            <a:ext cx="2895600" cy="457200"/>
          </a:xfrm>
          <a:prstGeom prst="rect">
            <a:avLst/>
          </a:prstGeom>
        </p:spPr>
        <p:txBody>
          <a:bodyPr/>
          <a:lstStyle>
            <a:lvl1pPr>
              <a:defRPr sz="1200" b="1"/>
            </a:lvl1pPr>
          </a:lstStyle>
          <a:p>
            <a:pPr algn="ctr" fontAlgn="base">
              <a:spcBef>
                <a:spcPct val="0"/>
              </a:spcBef>
              <a:spcAft>
                <a:spcPct val="0"/>
              </a:spcAft>
              <a:defRPr/>
            </a:pPr>
            <a:endParaRPr lang="tr-TR">
              <a:solidFill>
                <a:srgbClr val="FFFFFF"/>
              </a:solidFill>
              <a:latin typeface="Times New Roman" pitchFamily="18" charset="0"/>
            </a:endParaRPr>
          </a:p>
        </p:txBody>
      </p:sp>
      <p:sp>
        <p:nvSpPr>
          <p:cNvPr id="5" name="Rectangle 19"/>
          <p:cNvSpPr>
            <a:spLocks noGrp="1" noChangeArrowheads="1"/>
          </p:cNvSpPr>
          <p:nvPr>
            <p:ph type="sldNum" sz="quarter" idx="12"/>
          </p:nvPr>
        </p:nvSpPr>
        <p:spPr/>
        <p:txBody>
          <a:bodyPr/>
          <a:lstStyle>
            <a:lvl1pPr>
              <a:defRPr/>
            </a:lvl1pPr>
          </a:lstStyle>
          <a:p>
            <a:pPr>
              <a:defRPr/>
            </a:pPr>
            <a:fld id="{40CE0169-EA68-421F-B293-083305F556FE}" type="slidenum">
              <a:rPr lang="tr-TR">
                <a:solidFill>
                  <a:srgbClr val="FFFFFF"/>
                </a:solidFill>
              </a:rPr>
              <a:pPr>
                <a:defRPr/>
              </a:pPr>
              <a:t>‹#›</a:t>
            </a:fld>
            <a:endParaRPr lang="tr-TR">
              <a:solidFill>
                <a:srgbClr val="FFFFFF"/>
              </a:solidFill>
            </a:endParaRPr>
          </a:p>
          <a:p>
            <a:pPr>
              <a:defRPr/>
            </a:pPr>
            <a:endParaRPr lang="tr-TR">
              <a:solidFill>
                <a:srgbClr val="FFFFFF"/>
              </a:solidFill>
            </a:endParaRPr>
          </a:p>
        </p:txBody>
      </p:sp>
    </p:spTree>
    <p:extLst>
      <p:ext uri="{BB962C8B-B14F-4D97-AF65-F5344CB8AC3E}">
        <p14:creationId xmlns:p14="http://schemas.microsoft.com/office/powerpoint/2010/main" val="977593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693332" y="712389"/>
            <a:ext cx="7765322" cy="970450"/>
          </a:xfrm>
          <a:prstGeom prst="rect">
            <a:avLst/>
          </a:prstGeom>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465055855"/>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RİSK ANALİZİ VE YÖNETİMİ">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6013" y="1989138"/>
            <a:ext cx="7543800" cy="4114800"/>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19"/>
          <p:cNvSpPr>
            <a:spLocks noGrp="1" noChangeArrowheads="1"/>
          </p:cNvSpPr>
          <p:nvPr>
            <p:ph type="sldNum" sz="quarter" idx="10"/>
          </p:nvPr>
        </p:nvSpPr>
        <p:spPr>
          <a:xfrm>
            <a:off x="7991475" y="6597650"/>
            <a:ext cx="1152525" cy="260350"/>
          </a:xfrm>
        </p:spPr>
        <p:txBody>
          <a:bodyPr/>
          <a:lstStyle>
            <a:lvl1pPr algn="r">
              <a:defRPr sz="1200" b="0">
                <a:solidFill>
                  <a:schemeClr val="tx1"/>
                </a:solidFill>
                <a:effectLst>
                  <a:outerShdw blurRad="38100" dist="38100" dir="2700000" algn="tl">
                    <a:srgbClr val="000000"/>
                  </a:outerShdw>
                </a:effectLst>
                <a:latin typeface="+mn-lt"/>
              </a:defRPr>
            </a:lvl1pPr>
          </a:lstStyle>
          <a:p>
            <a:pPr>
              <a:defRPr/>
            </a:pPr>
            <a:fld id="{4AD39F39-9B33-4C22-8558-214AB0B8486E}" type="slidenum">
              <a:rPr lang="tr-TR"/>
              <a:pPr>
                <a:defRPr/>
              </a:pPr>
              <a:t>‹#›</a:t>
            </a:fld>
            <a:endParaRPr lang="tr-TR" dirty="0"/>
          </a:p>
        </p:txBody>
      </p:sp>
    </p:spTree>
    <p:extLst>
      <p:ext uri="{BB962C8B-B14F-4D97-AF65-F5344CB8AC3E}">
        <p14:creationId xmlns:p14="http://schemas.microsoft.com/office/powerpoint/2010/main" val="4104783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çeri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pPr>
              <a:defRPr/>
            </a:pPr>
            <a:fld id="{18EF63F0-68E0-41FE-90A8-A08EC3A0D66D}" type="slidenum">
              <a:rPr lang="tr-TR"/>
              <a:pPr>
                <a:defRPr/>
              </a:pPr>
              <a:t>‹#›</a:t>
            </a:fld>
            <a:endParaRPr lang="tr-TR" dirty="0"/>
          </a:p>
        </p:txBody>
      </p:sp>
    </p:spTree>
    <p:extLst>
      <p:ext uri="{BB962C8B-B14F-4D97-AF65-F5344CB8AC3E}">
        <p14:creationId xmlns:p14="http://schemas.microsoft.com/office/powerpoint/2010/main" val="1783923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İSK ANALİZİ VE YÖNETİMİ">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16013" y="1989138"/>
            <a:ext cx="7543800" cy="4114800"/>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19"/>
          <p:cNvSpPr>
            <a:spLocks noGrp="1" noChangeArrowheads="1"/>
          </p:cNvSpPr>
          <p:nvPr>
            <p:ph type="sldNum" sz="quarter" idx="10"/>
          </p:nvPr>
        </p:nvSpPr>
        <p:spPr>
          <a:xfrm>
            <a:off x="7991476" y="6597650"/>
            <a:ext cx="1152525" cy="260350"/>
          </a:xfrm>
        </p:spPr>
        <p:txBody>
          <a:bodyPr/>
          <a:lstStyle>
            <a:lvl1pPr algn="r">
              <a:defRPr sz="900" b="0">
                <a:solidFill>
                  <a:schemeClr val="tx1"/>
                </a:solidFill>
                <a:effectLst>
                  <a:outerShdw blurRad="38100" dist="38100" dir="2700000" algn="tl">
                    <a:srgbClr val="000000"/>
                  </a:outerShdw>
                </a:effectLst>
                <a:latin typeface="+mn-lt"/>
              </a:defRPr>
            </a:lvl1pPr>
          </a:lstStyle>
          <a:p>
            <a:pPr>
              <a:defRPr/>
            </a:pPr>
            <a:fld id="{4AD39F39-9B33-4C22-8558-214AB0B8486E}" type="slidenum">
              <a:rPr lang="tr-TR"/>
              <a:pPr>
                <a:defRPr/>
              </a:pPr>
              <a:t>‹#›</a:t>
            </a:fld>
            <a:endParaRPr lang="tr-TR" dirty="0"/>
          </a:p>
        </p:txBody>
      </p:sp>
    </p:spTree>
    <p:extLst>
      <p:ext uri="{BB962C8B-B14F-4D97-AF65-F5344CB8AC3E}">
        <p14:creationId xmlns:p14="http://schemas.microsoft.com/office/powerpoint/2010/main" val="166294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İçeri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pPr>
              <a:defRPr/>
            </a:pPr>
            <a:fld id="{18EF63F0-68E0-41FE-90A8-A08EC3A0D66D}" type="slidenum">
              <a:rPr lang="tr-TR"/>
              <a:pPr>
                <a:defRPr/>
              </a:pPr>
              <a:t>‹#›</a:t>
            </a:fld>
            <a:endParaRPr lang="tr-TR" dirty="0"/>
          </a:p>
        </p:txBody>
      </p:sp>
    </p:spTree>
    <p:extLst>
      <p:ext uri="{BB962C8B-B14F-4D97-AF65-F5344CB8AC3E}">
        <p14:creationId xmlns:p14="http://schemas.microsoft.com/office/powerpoint/2010/main" val="3032274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a:xfrm>
            <a:off x="827584" y="1916832"/>
            <a:ext cx="7543800" cy="4114800"/>
          </a:xfrm>
          <a:prstGeom prst="rect">
            <a:avLst/>
          </a:prstGeo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19"/>
          <p:cNvSpPr>
            <a:spLocks noGrp="1" noChangeArrowheads="1"/>
          </p:cNvSpPr>
          <p:nvPr>
            <p:ph type="sldNum" sz="quarter" idx="10"/>
          </p:nvPr>
        </p:nvSpPr>
        <p:spPr>
          <a:xfrm>
            <a:off x="7667625" y="6381750"/>
            <a:ext cx="1152525" cy="260350"/>
          </a:xfrm>
        </p:spPr>
        <p:txBody>
          <a:bodyPr/>
          <a:lstStyle>
            <a:lvl1pPr>
              <a:defRPr/>
            </a:lvl1pPr>
          </a:lstStyle>
          <a:p>
            <a:pPr>
              <a:defRPr/>
            </a:pPr>
            <a:endParaRPr lang="tr-TR" altLang="tr-TR"/>
          </a:p>
          <a:p>
            <a:pPr>
              <a:defRPr/>
            </a:pPr>
            <a:fld id="{46A1D3A9-5F15-41E7-AC1D-0F0E65413C97}" type="slidenum">
              <a:rPr lang="tr-TR" altLang="tr-TR"/>
              <a:pPr>
                <a:defRPr/>
              </a:pPr>
              <a:t>‹#›</a:t>
            </a:fld>
            <a:endParaRPr lang="tr-TR" altLang="tr-TR"/>
          </a:p>
        </p:txBody>
      </p:sp>
    </p:spTree>
    <p:extLst>
      <p:ext uri="{BB962C8B-B14F-4D97-AF65-F5344CB8AC3E}">
        <p14:creationId xmlns:p14="http://schemas.microsoft.com/office/powerpoint/2010/main" val="1961272450"/>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çerik">
    <p:spTree>
      <p:nvGrpSpPr>
        <p:cNvPr id="1" name=""/>
        <p:cNvGrpSpPr/>
        <p:nvPr/>
      </p:nvGrpSpPr>
      <p:grpSpPr>
        <a:xfrm>
          <a:off x="0" y="0"/>
          <a:ext cx="0" cy="0"/>
          <a:chOff x="0" y="0"/>
          <a:chExt cx="0" cy="0"/>
        </a:xfrm>
      </p:grpSpPr>
      <p:sp>
        <p:nvSpPr>
          <p:cNvPr id="2" name="Rectangle 19"/>
          <p:cNvSpPr>
            <a:spLocks noGrp="1" noChangeArrowheads="1"/>
          </p:cNvSpPr>
          <p:nvPr>
            <p:ph type="sldNum" sz="quarter" idx="10"/>
          </p:nvPr>
        </p:nvSpPr>
        <p:spPr>
          <a:ln/>
        </p:spPr>
        <p:txBody>
          <a:bodyPr/>
          <a:lstStyle>
            <a:lvl1pPr>
              <a:defRPr/>
            </a:lvl1pPr>
          </a:lstStyle>
          <a:p>
            <a:pPr>
              <a:defRPr/>
            </a:pPr>
            <a:endParaRPr lang="tr-TR" altLang="tr-TR"/>
          </a:p>
          <a:p>
            <a:pPr>
              <a:defRPr/>
            </a:pPr>
            <a:fld id="{C3F8E1C5-D2F8-495B-AEC0-350CA5F623ED}" type="slidenum">
              <a:rPr lang="tr-TR" altLang="tr-TR"/>
              <a:pPr>
                <a:defRPr/>
              </a:pPr>
              <a:t>‹#›</a:t>
            </a:fld>
            <a:endParaRPr lang="tr-TR" altLang="tr-TR"/>
          </a:p>
        </p:txBody>
      </p:sp>
    </p:spTree>
    <p:extLst>
      <p:ext uri="{BB962C8B-B14F-4D97-AF65-F5344CB8AC3E}">
        <p14:creationId xmlns:p14="http://schemas.microsoft.com/office/powerpoint/2010/main" val="1434570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aşlık Slaydı">
    <p:spTree>
      <p:nvGrpSpPr>
        <p:cNvPr id="1" name=""/>
        <p:cNvGrpSpPr/>
        <p:nvPr/>
      </p:nvGrpSpPr>
      <p:grpSpPr>
        <a:xfrm>
          <a:off x="0" y="0"/>
          <a:ext cx="0" cy="0"/>
          <a:chOff x="0" y="0"/>
          <a:chExt cx="0" cy="0"/>
        </a:xfrm>
      </p:grpSpPr>
      <p:grpSp>
        <p:nvGrpSpPr>
          <p:cNvPr id="2" name="Group 2"/>
          <p:cNvGrpSpPr>
            <a:grpSpLocks/>
          </p:cNvGrpSpPr>
          <p:nvPr/>
        </p:nvGrpSpPr>
        <p:grpSpPr bwMode="auto">
          <a:xfrm>
            <a:off x="9525"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14" name="Freeform 4"/>
              <p:cNvSpPr>
                <a:spLocks/>
              </p:cNvSpPr>
              <p:nvPr/>
            </p:nvSpPr>
            <p:spPr bwMode="hidden">
              <a:xfrm>
                <a:off x="558" y="1161"/>
                <a:ext cx="5200" cy="3159"/>
              </a:xfrm>
              <a:custGeom>
                <a:avLst/>
                <a:gdLst>
                  <a:gd name="T0" fmla="*/ 0 w 5184"/>
                  <a:gd name="T1" fmla="*/ 3159 h 3159"/>
                  <a:gd name="T2" fmla="*/ 7808 w 5184"/>
                  <a:gd name="T3" fmla="*/ 3159 h 3159"/>
                  <a:gd name="T4" fmla="*/ 7808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5" name="Freeform 5"/>
              <p:cNvSpPr>
                <a:spLocks/>
              </p:cNvSpPr>
              <p:nvPr/>
            </p:nvSpPr>
            <p:spPr bwMode="hidden">
              <a:xfrm>
                <a:off x="0" y="1161"/>
                <a:ext cx="558" cy="3159"/>
              </a:xfrm>
              <a:custGeom>
                <a:avLst/>
                <a:gdLst>
                  <a:gd name="T0" fmla="*/ 0 w 556"/>
                  <a:gd name="T1" fmla="*/ 0 h 3159"/>
                  <a:gd name="T2" fmla="*/ 0 w 556"/>
                  <a:gd name="T3" fmla="*/ 3159 h 3159"/>
                  <a:gd name="T4" fmla="*/ 885 w 556"/>
                  <a:gd name="T5" fmla="*/ 3159 h 3159"/>
                  <a:gd name="T6" fmla="*/ 885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sp>
          <p:nvSpPr>
            <p:cNvPr id="4"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lgn="ctr" eaLnBrk="1" hangingPunct="1">
                <a:defRPr/>
              </a:pPr>
              <a:endParaRPr lang="tr-TR"/>
            </a:p>
          </p:txBody>
        </p:sp>
        <p:sp>
          <p:nvSpPr>
            <p:cNvPr id="5" name="Freeform 7"/>
            <p:cNvSpPr>
              <a:spLocks/>
            </p:cNvSpPr>
            <p:nvPr/>
          </p:nvSpPr>
          <p:spPr bwMode="ltGray">
            <a:xfrm>
              <a:off x="767" y="1155"/>
              <a:ext cx="252" cy="12"/>
            </a:xfrm>
            <a:custGeom>
              <a:avLst/>
              <a:gdLst>
                <a:gd name="T0" fmla="*/ 391 w 251"/>
                <a:gd name="T1" fmla="*/ 0 h 12"/>
                <a:gd name="T2" fmla="*/ 0 w 251"/>
                <a:gd name="T3" fmla="*/ 0 h 12"/>
                <a:gd name="T4" fmla="*/ 0 w 251"/>
                <a:gd name="T5" fmla="*/ 12 h 12"/>
                <a:gd name="T6" fmla="*/ 391 w 251"/>
                <a:gd name="T7" fmla="*/ 12 h 12"/>
                <a:gd name="T8" fmla="*/ 391 w 251"/>
                <a:gd name="T9" fmla="*/ 0 h 12"/>
                <a:gd name="T10" fmla="*/ 391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6" name="Freeform 8"/>
            <p:cNvSpPr>
              <a:spLocks/>
            </p:cNvSpPr>
            <p:nvPr/>
          </p:nvSpPr>
          <p:spPr bwMode="ltGray">
            <a:xfrm>
              <a:off x="0" y="1155"/>
              <a:ext cx="351" cy="12"/>
            </a:xfrm>
            <a:custGeom>
              <a:avLst/>
              <a:gdLst>
                <a:gd name="T0" fmla="*/ 0 w 251"/>
                <a:gd name="T1" fmla="*/ 0 h 12"/>
                <a:gd name="T2" fmla="*/ 0 w 251"/>
                <a:gd name="T3" fmla="*/ 12 h 12"/>
                <a:gd name="T4" fmla="*/ 2147483646 w 251"/>
                <a:gd name="T5" fmla="*/ 12 h 12"/>
                <a:gd name="T6" fmla="*/ 2147483646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grpSp>
          <p:nvGrpSpPr>
            <p:cNvPr id="7" name="Group 9"/>
            <p:cNvGrpSpPr>
              <a:grpSpLocks/>
            </p:cNvGrpSpPr>
            <p:nvPr/>
          </p:nvGrpSpPr>
          <p:grpSpPr bwMode="auto">
            <a:xfrm>
              <a:off x="348" y="4"/>
              <a:ext cx="5410" cy="4316"/>
              <a:chOff x="348" y="4"/>
              <a:chExt cx="5410" cy="4316"/>
            </a:xfrm>
          </p:grpSpPr>
          <p:sp>
            <p:nvSpPr>
              <p:cNvPr id="8"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9"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0" name="Freeform 12"/>
              <p:cNvSpPr>
                <a:spLocks/>
              </p:cNvSpPr>
              <p:nvPr/>
            </p:nvSpPr>
            <p:spPr bwMode="ltGray">
              <a:xfrm>
                <a:off x="1019" y="1155"/>
                <a:ext cx="4739" cy="12"/>
              </a:xfrm>
              <a:custGeom>
                <a:avLst/>
                <a:gdLst>
                  <a:gd name="T0" fmla="*/ 7201 w 4724"/>
                  <a:gd name="T1" fmla="*/ 0 h 12"/>
                  <a:gd name="T2" fmla="*/ 0 w 4724"/>
                  <a:gd name="T3" fmla="*/ 0 h 12"/>
                  <a:gd name="T4" fmla="*/ 0 w 4724"/>
                  <a:gd name="T5" fmla="*/ 12 h 12"/>
                  <a:gd name="T6" fmla="*/ 7201 w 4724"/>
                  <a:gd name="T7" fmla="*/ 12 h 12"/>
                  <a:gd name="T8" fmla="*/ 7201 w 4724"/>
                  <a:gd name="T9" fmla="*/ 0 h 12"/>
                  <a:gd name="T10" fmla="*/ 7201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1"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2"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tr-TR"/>
              </a:p>
            </p:txBody>
          </p:sp>
          <p:sp>
            <p:nvSpPr>
              <p:cNvPr id="13"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lgn="ctr" eaLnBrk="1" hangingPunct="1">
                  <a:defRPr/>
                </a:pPr>
                <a:endParaRPr lang="tr-TR"/>
              </a:p>
            </p:txBody>
          </p:sp>
        </p:grpSp>
      </p:grpSp>
      <p:pic>
        <p:nvPicPr>
          <p:cNvPr id="16" name="Picture 24" descr="amblem ni"/>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425" y="68263"/>
            <a:ext cx="6588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p:cNvSpPr>
            <a:spLocks noGrp="1" noChangeArrowheads="1"/>
          </p:cNvSpPr>
          <p:nvPr>
            <p:ph type="dt" sz="quarter" idx="10"/>
          </p:nvPr>
        </p:nvSpPr>
        <p:spPr>
          <a:xfrm>
            <a:off x="1066800" y="6464300"/>
            <a:ext cx="1905000" cy="277813"/>
          </a:xfrm>
          <a:prstGeom prst="rect">
            <a:avLst/>
          </a:prstGeom>
        </p:spPr>
        <p:txBody>
          <a:bodyPr/>
          <a:lstStyle>
            <a:lvl1pPr algn="ctr" eaLnBrk="1" hangingPunct="1">
              <a:defRPr sz="1000" b="0"/>
            </a:lvl1pPr>
          </a:lstStyle>
          <a:p>
            <a:pPr>
              <a:defRPr/>
            </a:pPr>
            <a:r>
              <a:rPr lang="tr-TR"/>
              <a:t>1109095Nİ</a:t>
            </a:r>
          </a:p>
        </p:txBody>
      </p:sp>
      <p:sp>
        <p:nvSpPr>
          <p:cNvPr id="18" name="Rectangle 19"/>
          <p:cNvSpPr>
            <a:spLocks noGrp="1" noChangeArrowheads="1"/>
          </p:cNvSpPr>
          <p:nvPr>
            <p:ph type="ftr" sz="quarter" idx="11"/>
          </p:nvPr>
        </p:nvSpPr>
        <p:spPr>
          <a:xfrm>
            <a:off x="3352800" y="6464300"/>
            <a:ext cx="2895600" cy="277813"/>
          </a:xfrm>
          <a:prstGeom prst="rect">
            <a:avLst/>
          </a:prstGeom>
        </p:spPr>
        <p:txBody>
          <a:bodyPr/>
          <a:lstStyle>
            <a:lvl1pPr algn="ctr" eaLnBrk="1" hangingPunct="1">
              <a:defRPr sz="1000"/>
            </a:lvl1pPr>
          </a:lstStyle>
          <a:p>
            <a:pPr>
              <a:defRPr/>
            </a:pPr>
            <a:r>
              <a:rPr lang="tr-TR"/>
              <a:t>İSG YANGIN TEHLİKELERİ</a:t>
            </a:r>
          </a:p>
        </p:txBody>
      </p:sp>
      <p:sp>
        <p:nvSpPr>
          <p:cNvPr id="19" name="Rectangle 20"/>
          <p:cNvSpPr>
            <a:spLocks noGrp="1" noChangeArrowheads="1"/>
          </p:cNvSpPr>
          <p:nvPr>
            <p:ph type="sldNum" sz="quarter" idx="12"/>
          </p:nvPr>
        </p:nvSpPr>
        <p:spPr>
          <a:xfrm>
            <a:off x="6705600" y="6248400"/>
            <a:ext cx="1905000" cy="457200"/>
          </a:xfrm>
        </p:spPr>
        <p:txBody>
          <a:bodyPr/>
          <a:lstStyle>
            <a:lvl1pPr>
              <a:defRPr/>
            </a:lvl1pPr>
          </a:lstStyle>
          <a:p>
            <a:pPr>
              <a:defRPr/>
            </a:pPr>
            <a:fld id="{E9F35D6B-C82D-47D2-9E7B-E418B021377C}" type="slidenum">
              <a:rPr lang="tr-TR" altLang="tr-TR"/>
              <a:pPr>
                <a:defRPr/>
              </a:pPr>
              <a:t>‹#›</a:t>
            </a:fld>
            <a:endParaRPr lang="tr-TR" altLang="tr-TR"/>
          </a:p>
        </p:txBody>
      </p:sp>
    </p:spTree>
    <p:extLst>
      <p:ext uri="{BB962C8B-B14F-4D97-AF65-F5344CB8AC3E}">
        <p14:creationId xmlns:p14="http://schemas.microsoft.com/office/powerpoint/2010/main" val="335375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a:prstGeom prst="rect">
            <a:avLst/>
          </a:prstGeom>
        </p:spPr>
        <p:txBody>
          <a:bodyPr anchor="b"/>
          <a:lstStyle>
            <a:lvl1pPr algn="ctr">
              <a:defRPr sz="3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13002827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693332" y="712389"/>
            <a:ext cx="7765322" cy="970450"/>
          </a:xfrm>
          <a:prstGeom prst="rect">
            <a:avLst/>
          </a:prstGeom>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2158759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734507"/>
            <a:ext cx="3816804"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3864" y="1734507"/>
            <a:ext cx="3816804" cy="4148769"/>
          </a:xfrm>
          <a:prstGeom prst="rect">
            <a:avLst/>
          </a:prstGeom>
        </p:spPr>
      </p:pic>
      <p:sp>
        <p:nvSpPr>
          <p:cNvPr id="2" name="Title 1"/>
          <p:cNvSpPr>
            <a:spLocks noGrp="1"/>
          </p:cNvSpPr>
          <p:nvPr>
            <p:ph type="title"/>
          </p:nvPr>
        </p:nvSpPr>
        <p:spPr>
          <a:xfrm>
            <a:off x="693332" y="712389"/>
            <a:ext cx="7765322" cy="970450"/>
          </a:xfrm>
          <a:prstGeom prst="rect">
            <a:avLst/>
          </a:prstGeom>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350"/>
            </a:lvl1pPr>
            <a:lvl2pPr>
              <a:defRPr sz="1200"/>
            </a:lvl2pPr>
            <a:lvl3pPr>
              <a:defRPr sz="1050"/>
            </a:lvl3pPr>
            <a:lvl4pPr>
              <a:defRPr sz="900"/>
            </a:lvl4pPr>
            <a:lvl5pPr>
              <a:defRPr sz="900"/>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350"/>
            </a:lvl1pPr>
            <a:lvl2pPr>
              <a:defRPr sz="1200"/>
            </a:lvl2pPr>
            <a:lvl3pPr>
              <a:defRPr sz="1050"/>
            </a:lvl3pPr>
            <a:lvl4pPr>
              <a:defRPr sz="900"/>
            </a:lvl4pPr>
            <a:lvl5pPr>
              <a:defRPr sz="900"/>
            </a:lvl5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244287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93332" y="712389"/>
            <a:ext cx="7765322" cy="970450"/>
          </a:xfrm>
          <a:prstGeom prst="rect">
            <a:avLst/>
          </a:prstGeo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360121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25818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a:prstGeom prst="rect">
            <a:avLst/>
          </a:prstGeom>
        </p:spPr>
        <p:txBody>
          <a:bodyPr anchor="b">
            <a:normAutofit/>
          </a:bodyPr>
          <a:lstStyle>
            <a:lvl1pPr algn="ctr">
              <a:defRPr sz="1800" b="0"/>
            </a:lvl1pPr>
          </a:lstStyle>
          <a:p>
            <a:r>
              <a:rPr lang="tr-TR"/>
              <a:t>Asıl başlık stilini düzenlemek için tıklayın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5" name="Date Placeholder 4"/>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1500644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609600"/>
            <a:ext cx="2688125" cy="5204832"/>
          </a:xfrm>
          <a:prstGeom prst="rect">
            <a:avLst/>
          </a:prstGeom>
        </p:spPr>
      </p:pic>
      <p:sp>
        <p:nvSpPr>
          <p:cNvPr id="2" name="Title 1"/>
          <p:cNvSpPr>
            <a:spLocks noGrp="1"/>
          </p:cNvSpPr>
          <p:nvPr>
            <p:ph type="title"/>
          </p:nvPr>
        </p:nvSpPr>
        <p:spPr>
          <a:xfrm>
            <a:off x="685347" y="609923"/>
            <a:ext cx="4451212" cy="1829338"/>
          </a:xfrm>
          <a:prstGeom prst="rect">
            <a:avLst/>
          </a:prstGeom>
        </p:spPr>
        <p:txBody>
          <a:bodyPr anchor="b">
            <a:noAutofit/>
          </a:bodyPr>
          <a:lstStyle>
            <a:lvl1pPr algn="ctr">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581914" y="763702"/>
            <a:ext cx="2456813" cy="4912822"/>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a:t>Resim eklemek için simgeye tıklayın</a:t>
            </a:r>
            <a:endParaRPr lang="en-US" dirty="0"/>
          </a:p>
        </p:txBody>
      </p:sp>
      <p:sp>
        <p:nvSpPr>
          <p:cNvPr id="4" name="Text Placeholder 3"/>
          <p:cNvSpPr>
            <a:spLocks noGrp="1"/>
          </p:cNvSpPr>
          <p:nvPr>
            <p:ph type="body" sz="half" idx="2"/>
          </p:nvPr>
        </p:nvSpPr>
        <p:spPr>
          <a:xfrm>
            <a:off x="685347" y="2439261"/>
            <a:ext cx="4451212" cy="3376134"/>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a:t>Asıl metin stillerini düzenle</a:t>
            </a:r>
          </a:p>
        </p:txBody>
      </p:sp>
      <p:sp>
        <p:nvSpPr>
          <p:cNvPr id="5" name="Date Placeholder 4"/>
          <p:cNvSpPr>
            <a:spLocks noGrp="1"/>
          </p:cNvSpPr>
          <p:nvPr>
            <p:ph type="dt" sz="half" idx="10"/>
          </p:nvPr>
        </p:nvSpPr>
        <p:spPr/>
        <p:txBody>
          <a:bodyPr/>
          <a:lstStyle/>
          <a:p>
            <a:fld id="{8E36636D-D922-432D-A958-524484B5923D}" type="datetimeFigureOut">
              <a:rPr lang="en-US" dirty="0"/>
              <a:pPr/>
              <a:t>2/11/2024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D26913-25FA-4789-927A-528A7A278C41}" type="slidenum">
              <a:rPr lang="tr-TR" smtClean="0"/>
              <a:t>‹#›</a:t>
            </a:fld>
            <a:endParaRPr lang="tr-TR"/>
          </a:p>
        </p:txBody>
      </p:sp>
    </p:spTree>
    <p:extLst>
      <p:ext uri="{BB962C8B-B14F-4D97-AF65-F5344CB8AC3E}">
        <p14:creationId xmlns:p14="http://schemas.microsoft.com/office/powerpoint/2010/main" val="115242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2/11/2024</a:t>
            </a:fld>
            <a:endParaRPr lang="en-US"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D4D26913-25FA-4789-927A-528A7A278C41}" type="slidenum">
              <a:rPr lang="tr-TR" smtClean="0"/>
              <a:t>‹#›</a:t>
            </a:fld>
            <a:endParaRPr lang="tr-TR"/>
          </a:p>
        </p:txBody>
      </p:sp>
      <p:sp>
        <p:nvSpPr>
          <p:cNvPr id="8" name="Rectangle 2">
            <a:extLst>
              <a:ext uri="{FF2B5EF4-FFF2-40B4-BE49-F238E27FC236}">
                <a16:creationId xmlns:a16="http://schemas.microsoft.com/office/drawing/2014/main" id="{62A775BC-4F08-425C-B7DB-B264C2AEE8F7}"/>
              </a:ext>
            </a:extLst>
          </p:cNvPr>
          <p:cNvSpPr>
            <a:spLocks noChangeArrowheads="1"/>
          </p:cNvSpPr>
          <p:nvPr userDrawn="1"/>
        </p:nvSpPr>
        <p:spPr bwMode="auto">
          <a:xfrm>
            <a:off x="1235705" y="291180"/>
            <a:ext cx="6336704" cy="83099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b="1">
                <a:solidFill>
                  <a:schemeClr val="tx1"/>
                </a:solidFill>
                <a:latin typeface="Times New Roman" pitchFamily="18" charset="0"/>
              </a:defRPr>
            </a:lvl1pPr>
            <a:lvl2pPr marL="742950" indent="-285750" eaLnBrk="0" hangingPunct="0">
              <a:defRPr sz="3600" b="1">
                <a:solidFill>
                  <a:schemeClr val="tx1"/>
                </a:solidFill>
                <a:latin typeface="Times New Roman" pitchFamily="18" charset="0"/>
              </a:defRPr>
            </a:lvl2pPr>
            <a:lvl3pPr marL="1143000" indent="-228600" eaLnBrk="0" hangingPunct="0">
              <a:defRPr sz="3600" b="1">
                <a:solidFill>
                  <a:schemeClr val="tx1"/>
                </a:solidFill>
                <a:latin typeface="Times New Roman" pitchFamily="18" charset="0"/>
              </a:defRPr>
            </a:lvl3pPr>
            <a:lvl4pPr marL="1600200" indent="-228600" eaLnBrk="0" hangingPunct="0">
              <a:defRPr sz="3600" b="1">
                <a:solidFill>
                  <a:schemeClr val="tx1"/>
                </a:solidFill>
                <a:latin typeface="Times New Roman" pitchFamily="18" charset="0"/>
              </a:defRPr>
            </a:lvl4pPr>
            <a:lvl5pPr marL="2057400" indent="-228600" eaLnBrk="0" hangingPunct="0">
              <a:defRPr sz="3600" b="1">
                <a:solidFill>
                  <a:schemeClr val="tx1"/>
                </a:solidFill>
                <a:latin typeface="Times New Roman" pitchFamily="18" charset="0"/>
              </a:defRPr>
            </a:lvl5pPr>
            <a:lvl6pPr marL="2514600" indent="-228600" algn="ctr" eaLnBrk="0" fontAlgn="base" hangingPunct="0">
              <a:spcBef>
                <a:spcPct val="0"/>
              </a:spcBef>
              <a:spcAft>
                <a:spcPct val="0"/>
              </a:spcAft>
              <a:defRPr sz="3600" b="1">
                <a:solidFill>
                  <a:schemeClr val="tx1"/>
                </a:solidFill>
                <a:latin typeface="Times New Roman" pitchFamily="18" charset="0"/>
              </a:defRPr>
            </a:lvl6pPr>
            <a:lvl7pPr marL="2971800" indent="-228600" algn="ctr" eaLnBrk="0" fontAlgn="base" hangingPunct="0">
              <a:spcBef>
                <a:spcPct val="0"/>
              </a:spcBef>
              <a:spcAft>
                <a:spcPct val="0"/>
              </a:spcAft>
              <a:defRPr sz="3600" b="1">
                <a:solidFill>
                  <a:schemeClr val="tx1"/>
                </a:solidFill>
                <a:latin typeface="Times New Roman" pitchFamily="18" charset="0"/>
              </a:defRPr>
            </a:lvl7pPr>
            <a:lvl8pPr marL="3429000" indent="-228600" algn="ctr" eaLnBrk="0" fontAlgn="base" hangingPunct="0">
              <a:spcBef>
                <a:spcPct val="0"/>
              </a:spcBef>
              <a:spcAft>
                <a:spcPct val="0"/>
              </a:spcAft>
              <a:defRPr sz="3600" b="1">
                <a:solidFill>
                  <a:schemeClr val="tx1"/>
                </a:solidFill>
                <a:latin typeface="Times New Roman" pitchFamily="18" charset="0"/>
              </a:defRPr>
            </a:lvl8pPr>
            <a:lvl9pPr marL="3886200" indent="-228600" algn="ctr" eaLnBrk="0" fontAlgn="base" hangingPunct="0">
              <a:spcBef>
                <a:spcPct val="0"/>
              </a:spcBef>
              <a:spcAft>
                <a:spcPct val="0"/>
              </a:spcAft>
              <a:defRPr sz="3600" b="1">
                <a:solidFill>
                  <a:schemeClr val="tx1"/>
                </a:solidFill>
                <a:latin typeface="Times New Roman" pitchFamily="18" charset="0"/>
              </a:defRPr>
            </a:lvl9pPr>
          </a:lstStyle>
          <a:p>
            <a:pPr eaLnBrk="1" hangingPunct="1"/>
            <a:r>
              <a:rPr lang="tr-TR" altLang="tr-TR" sz="2400" dirty="0"/>
              <a:t>İSG 365 ÇEVRE VE İŞ YÖNETİMİNDE SÜRDÜRÜLEBİLİRLİK</a:t>
            </a:r>
            <a:endParaRPr lang="tr-TR" altLang="tr-TR" sz="800" dirty="0"/>
          </a:p>
        </p:txBody>
      </p:sp>
      <p:pic>
        <p:nvPicPr>
          <p:cNvPr id="9" name="Picture 24" descr="amblem ni">
            <a:extLst>
              <a:ext uri="{FF2B5EF4-FFF2-40B4-BE49-F238E27FC236}">
                <a16:creationId xmlns:a16="http://schemas.microsoft.com/office/drawing/2014/main" id="{E62E9E14-2327-47BF-AFD7-E2A4CC82ABB9}"/>
              </a:ext>
            </a:extLst>
          </p:cNvPr>
          <p:cNvPicPr>
            <a:picLocks noChangeAspect="1" noChangeArrowheads="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251520" y="244241"/>
            <a:ext cx="62097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9.png">
            <a:extLst>
              <a:ext uri="{FF2B5EF4-FFF2-40B4-BE49-F238E27FC236}">
                <a16:creationId xmlns:a16="http://schemas.microsoft.com/office/drawing/2014/main" id="{1D452361-D9AC-4E2D-80ED-00EAB08683F6}"/>
              </a:ext>
            </a:extLst>
          </p:cNvPr>
          <p:cNvPicPr/>
          <p:nvPr userDrawn="1"/>
        </p:nvPicPr>
        <p:blipFill>
          <a:blip r:embed="rId29" cstate="print"/>
          <a:stretch>
            <a:fillRect/>
          </a:stretch>
        </p:blipFill>
        <p:spPr>
          <a:xfrm>
            <a:off x="7935625" y="290704"/>
            <a:ext cx="907926" cy="831473"/>
          </a:xfrm>
          <a:prstGeom prst="rect">
            <a:avLst/>
          </a:prstGeom>
          <a:solidFill>
            <a:schemeClr val="tx1"/>
          </a:solidFill>
        </p:spPr>
      </p:pic>
    </p:spTree>
    <p:extLst>
      <p:ext uri="{BB962C8B-B14F-4D97-AF65-F5344CB8AC3E}">
        <p14:creationId xmlns:p14="http://schemas.microsoft.com/office/powerpoint/2010/main" val="1563980949"/>
      </p:ext>
    </p:extLst>
  </p:cSld>
  <p:clrMap bg1="dk1" tx1="lt1" bg2="dk2" tx2="lt2" accent1="accent1" accent2="accent2" accent3="accent3" accent4="accent4" accent5="accent5" accent6="accent6" hlink="hlink" folHlink="folHlink"/>
  <p:sldLayoutIdLst>
    <p:sldLayoutId id="2147487531" r:id="rId1"/>
    <p:sldLayoutId id="2147487532" r:id="rId2"/>
    <p:sldLayoutId id="2147487533" r:id="rId3"/>
    <p:sldLayoutId id="2147487534" r:id="rId4"/>
    <p:sldLayoutId id="2147487535" r:id="rId5"/>
    <p:sldLayoutId id="2147487536" r:id="rId6"/>
    <p:sldLayoutId id="2147487537" r:id="rId7"/>
    <p:sldLayoutId id="2147487538" r:id="rId8"/>
    <p:sldLayoutId id="2147487539" r:id="rId9"/>
    <p:sldLayoutId id="2147487540" r:id="rId10"/>
    <p:sldLayoutId id="2147487541" r:id="rId11"/>
    <p:sldLayoutId id="2147487542" r:id="rId12"/>
    <p:sldLayoutId id="2147487543" r:id="rId13"/>
    <p:sldLayoutId id="2147487544" r:id="rId14"/>
    <p:sldLayoutId id="2147487545" r:id="rId15"/>
    <p:sldLayoutId id="2147487546" r:id="rId16"/>
    <p:sldLayoutId id="2147487547" r:id="rId17"/>
    <p:sldLayoutId id="2147487548" r:id="rId18"/>
    <p:sldLayoutId id="2147487549" r:id="rId19"/>
    <p:sldLayoutId id="2147487500" r:id="rId20"/>
    <p:sldLayoutId id="2147487487" r:id="rId21"/>
    <p:sldLayoutId id="2147487518" r:id="rId22"/>
    <p:sldLayoutId id="2147487528" r:id="rId23"/>
    <p:sldLayoutId id="2147487586" r:id="rId24"/>
    <p:sldLayoutId id="2147487587" r:id="rId25"/>
    <p:sldLayoutId id="2147487588" r:id="rId26"/>
  </p:sldLayoutIdLst>
  <p:hf hdr="0" dt="0"/>
  <p:txStyles>
    <p:titleStyle>
      <a:lvl1pPr algn="ctr" defTabSz="342900" rtl="0" eaLnBrk="1" latinLnBrk="0" hangingPunct="1">
        <a:spcBef>
          <a:spcPct val="0"/>
        </a:spcBef>
        <a:buNone/>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s://www.lafsozluk.com/2014/11/litosfer-nedir-ne-demektir-anlami.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cografik.com/atmosfer-nedir-katmanlari-nelerdir/"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gif"/></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9.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hyperlink" Target="http://www.emo.org.tr/ekler/975727c448e45ab_ek.pdf?d"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9.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1"/>
          <p:cNvSpPr>
            <a:spLocks noChangeArrowheads="1"/>
          </p:cNvSpPr>
          <p:nvPr/>
        </p:nvSpPr>
        <p:spPr bwMode="auto">
          <a:xfrm>
            <a:off x="899592" y="1303449"/>
            <a:ext cx="8027987" cy="1877437"/>
          </a:xfrm>
          <a:prstGeom prst="rect">
            <a:avLst/>
          </a:prstGeom>
          <a:noFill/>
          <a:ln w="28575">
            <a:solidFill>
              <a:srgbClr val="FFFF00"/>
            </a:solidFill>
          </a:ln>
        </p:spPr>
        <p:txBody>
          <a:bodyPr>
            <a:spAutoFit/>
          </a:bodyPr>
          <a:lstStyle/>
          <a:p>
            <a:pPr marL="0" marR="0" lvl="0" indent="0" algn="ctr" defTabSz="914400" rtl="0" eaLnBrk="1" fontAlgn="base" latinLnBrk="0" hangingPunct="1">
              <a:spcBef>
                <a:spcPts val="1200"/>
              </a:spcBef>
              <a:spcAft>
                <a:spcPts val="1200"/>
              </a:spcAft>
              <a:buClrTx/>
              <a:buSzTx/>
              <a:buFontTx/>
              <a:buNone/>
              <a:tabLst/>
              <a:defRPr/>
            </a:pPr>
            <a:r>
              <a:rPr kumimoji="0" lang="tr-TR" sz="2400" i="0" u="none" strike="noStrike" kern="1200" cap="none" spc="0" normalizeH="0" baseline="0" noProof="0" dirty="0">
                <a:ln>
                  <a:noFill/>
                </a:ln>
                <a:solidFill>
                  <a:srgbClr val="FFFF00"/>
                </a:solidFill>
                <a:effectLst/>
                <a:uLnTx/>
                <a:uFillTx/>
                <a:latin typeface="Tahoma" pitchFamily="34" charset="0"/>
                <a:ea typeface="+mn-ea"/>
                <a:cs typeface="+mn-cs"/>
              </a:rPr>
              <a:t>AMAÇ:</a:t>
            </a:r>
            <a:r>
              <a:rPr kumimoji="0" lang="tr-TR" sz="2400" b="0" i="0" u="none" strike="noStrike" kern="1200" cap="none" spc="0" normalizeH="0" baseline="0" noProof="0" dirty="0">
                <a:ln>
                  <a:noFill/>
                </a:ln>
                <a:solidFill>
                  <a:srgbClr val="FFFF00"/>
                </a:solidFill>
                <a:effectLst/>
                <a:uLnTx/>
                <a:uFillTx/>
                <a:latin typeface="Tahoma" pitchFamily="34" charset="0"/>
                <a:ea typeface="+mn-ea"/>
                <a:cs typeface="+mn-cs"/>
              </a:rPr>
              <a:t> </a:t>
            </a:r>
          </a:p>
          <a:p>
            <a:pPr>
              <a:spcBef>
                <a:spcPts val="1200"/>
              </a:spcBef>
              <a:spcAft>
                <a:spcPts val="1200"/>
              </a:spcAft>
            </a:pPr>
            <a:r>
              <a:rPr lang="tr-TR" sz="2400" b="0" dirty="0"/>
              <a:t>Çevre Sağlığında Sürdürülebilir Yönetim kavramının, yeşil binalarda veya iş yönetimlerinde karbon ayak izlerinin takip ve kontrol altına alınabilmesinin yöntemlerinin anlatılması</a:t>
            </a:r>
          </a:p>
        </p:txBody>
      </p:sp>
      <p:sp>
        <p:nvSpPr>
          <p:cNvPr id="9219" name="Rectangle 52"/>
          <p:cNvSpPr>
            <a:spLocks noChangeArrowheads="1"/>
          </p:cNvSpPr>
          <p:nvPr/>
        </p:nvSpPr>
        <p:spPr bwMode="auto">
          <a:xfrm>
            <a:off x="887413" y="4802376"/>
            <a:ext cx="8040166" cy="1846659"/>
          </a:xfrm>
          <a:prstGeom prst="rect">
            <a:avLst/>
          </a:prstGeom>
          <a:noFill/>
          <a:ln w="9525">
            <a:solidFill>
              <a:schemeClr val="tx1"/>
            </a:solidFill>
            <a:miter lim="800000"/>
            <a:headEnd/>
            <a:tailEnd/>
          </a:ln>
        </p:spPr>
        <p:txBody>
          <a:bodyPr wrap="square">
            <a:spAutoFit/>
          </a:bodyPr>
          <a:lstStyle>
            <a:lvl1pPr eaLnBrk="0" hangingPunct="0">
              <a:defRPr sz="3600" b="1">
                <a:solidFill>
                  <a:schemeClr val="tx1"/>
                </a:solidFill>
                <a:latin typeface="Times New Roman" pitchFamily="18" charset="0"/>
              </a:defRPr>
            </a:lvl1pPr>
            <a:lvl2pPr marL="742950" indent="-285750" eaLnBrk="0" hangingPunct="0">
              <a:defRPr sz="3600" b="1">
                <a:solidFill>
                  <a:schemeClr val="tx1"/>
                </a:solidFill>
                <a:latin typeface="Times New Roman" pitchFamily="18" charset="0"/>
              </a:defRPr>
            </a:lvl2pPr>
            <a:lvl3pPr marL="1143000" indent="-228600" eaLnBrk="0" hangingPunct="0">
              <a:defRPr sz="3600" b="1">
                <a:solidFill>
                  <a:schemeClr val="tx1"/>
                </a:solidFill>
                <a:latin typeface="Times New Roman" pitchFamily="18" charset="0"/>
              </a:defRPr>
            </a:lvl3pPr>
            <a:lvl4pPr marL="1600200" indent="-228600" eaLnBrk="0" hangingPunct="0">
              <a:defRPr sz="3600" b="1">
                <a:solidFill>
                  <a:schemeClr val="tx1"/>
                </a:solidFill>
                <a:latin typeface="Times New Roman" pitchFamily="18" charset="0"/>
              </a:defRPr>
            </a:lvl4pPr>
            <a:lvl5pPr marL="2057400" indent="-228600" eaLnBrk="0" hangingPunct="0">
              <a:defRPr sz="3600" b="1">
                <a:solidFill>
                  <a:schemeClr val="tx1"/>
                </a:solidFill>
                <a:latin typeface="Times New Roman" pitchFamily="18" charset="0"/>
              </a:defRPr>
            </a:lvl5pPr>
            <a:lvl6pPr marL="2514600" indent="-228600" algn="ctr" eaLnBrk="0" fontAlgn="base" hangingPunct="0">
              <a:spcBef>
                <a:spcPct val="0"/>
              </a:spcBef>
              <a:spcAft>
                <a:spcPct val="0"/>
              </a:spcAft>
              <a:defRPr sz="3600" b="1">
                <a:solidFill>
                  <a:schemeClr val="tx1"/>
                </a:solidFill>
                <a:latin typeface="Times New Roman" pitchFamily="18" charset="0"/>
              </a:defRPr>
            </a:lvl6pPr>
            <a:lvl7pPr marL="2971800" indent="-228600" algn="ctr" eaLnBrk="0" fontAlgn="base" hangingPunct="0">
              <a:spcBef>
                <a:spcPct val="0"/>
              </a:spcBef>
              <a:spcAft>
                <a:spcPct val="0"/>
              </a:spcAft>
              <a:defRPr sz="3600" b="1">
                <a:solidFill>
                  <a:schemeClr val="tx1"/>
                </a:solidFill>
                <a:latin typeface="Times New Roman" pitchFamily="18" charset="0"/>
              </a:defRPr>
            </a:lvl7pPr>
            <a:lvl8pPr marL="3429000" indent="-228600" algn="ctr" eaLnBrk="0" fontAlgn="base" hangingPunct="0">
              <a:spcBef>
                <a:spcPct val="0"/>
              </a:spcBef>
              <a:spcAft>
                <a:spcPct val="0"/>
              </a:spcAft>
              <a:defRPr sz="3600" b="1">
                <a:solidFill>
                  <a:schemeClr val="tx1"/>
                </a:solidFill>
                <a:latin typeface="Times New Roman" pitchFamily="18" charset="0"/>
              </a:defRPr>
            </a:lvl8pPr>
            <a:lvl9pPr marL="3886200" indent="-228600" algn="ctr"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Nurdoğan İNCİ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8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800" b="0" i="0" u="none" strike="noStrike" kern="1200" cap="none" spc="0" normalizeH="0" baseline="0" noProof="0" dirty="0">
                <a:ln>
                  <a:noFill/>
                </a:ln>
                <a:solidFill>
                  <a:prstClr val="white"/>
                </a:solidFill>
                <a:effectLst/>
                <a:uLnTx/>
                <a:uFillTx/>
                <a:latin typeface="Times New Roman" pitchFamily="18" charset="0"/>
                <a:ea typeface="+mn-ea"/>
                <a:cs typeface="+mn-cs"/>
              </a:rPr>
              <a:t>Elektrik Mühendisi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altLang="tr-TR" sz="8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800" b="1" i="0" u="none" strike="noStrike" kern="1200" cap="none" spc="0" normalizeH="0" baseline="0" noProof="0" dirty="0">
                <a:ln>
                  <a:noFill/>
                </a:ln>
                <a:solidFill>
                  <a:prstClr val="white"/>
                </a:solidFill>
                <a:effectLst/>
                <a:uLnTx/>
                <a:uFillTx/>
                <a:latin typeface="Times New Roman" pitchFamily="18" charset="0"/>
                <a:ea typeface="+mn-ea"/>
                <a:cs typeface="+mn-cs"/>
              </a:rPr>
              <a:t>İş Sağlığı ve Güvenliği Danışmanı ve ÜSKÜDAR ÜNİVERSİTESİ   Öğretim görevlisi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000" b="0" i="0" u="none" strike="noStrike" kern="1200" cap="none" spc="0" normalizeH="0" baseline="0" noProof="0" dirty="0">
                <a:ln>
                  <a:noFill/>
                </a:ln>
                <a:solidFill>
                  <a:prstClr val="white"/>
                </a:solidFill>
                <a:effectLst/>
                <a:uLnTx/>
                <a:uFillTx/>
                <a:latin typeface="Times New Roman" pitchFamily="18" charset="0"/>
                <a:ea typeface="+mn-ea"/>
                <a:cs typeface="+mn-cs"/>
              </a:rPr>
              <a:t>nurdoganinci@gmail.com</a:t>
            </a:r>
            <a:endParaRPr kumimoji="0" lang="tr-TR" altLang="tr-TR" sz="8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9220" name="Text Box 7"/>
          <p:cNvSpPr txBox="1">
            <a:spLocks noChangeArrowheads="1"/>
          </p:cNvSpPr>
          <p:nvPr/>
        </p:nvSpPr>
        <p:spPr bwMode="auto">
          <a:xfrm>
            <a:off x="53611" y="704994"/>
            <a:ext cx="755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itchFamily="18" charset="0"/>
              </a:defRPr>
            </a:lvl1pPr>
            <a:lvl2pPr marL="742950" indent="-285750" eaLnBrk="0" hangingPunct="0">
              <a:defRPr sz="3600" b="1">
                <a:solidFill>
                  <a:schemeClr val="tx1"/>
                </a:solidFill>
                <a:latin typeface="Times New Roman" pitchFamily="18" charset="0"/>
              </a:defRPr>
            </a:lvl2pPr>
            <a:lvl3pPr marL="1143000" indent="-228600" eaLnBrk="0" hangingPunct="0">
              <a:defRPr sz="3600" b="1">
                <a:solidFill>
                  <a:schemeClr val="tx1"/>
                </a:solidFill>
                <a:latin typeface="Times New Roman" pitchFamily="18" charset="0"/>
              </a:defRPr>
            </a:lvl3pPr>
            <a:lvl4pPr marL="1600200" indent="-228600" eaLnBrk="0" hangingPunct="0">
              <a:defRPr sz="3600" b="1">
                <a:solidFill>
                  <a:schemeClr val="tx1"/>
                </a:solidFill>
                <a:latin typeface="Times New Roman" pitchFamily="18" charset="0"/>
              </a:defRPr>
            </a:lvl4pPr>
            <a:lvl5pPr marL="2057400" indent="-228600" eaLnBrk="0" hangingPunct="0">
              <a:defRPr sz="3600" b="1">
                <a:solidFill>
                  <a:schemeClr val="tx1"/>
                </a:solidFill>
                <a:latin typeface="Times New Roman" pitchFamily="18" charset="0"/>
              </a:defRPr>
            </a:lvl5pPr>
            <a:lvl6pPr marL="2514600" indent="-228600" algn="ctr" eaLnBrk="0" fontAlgn="base" hangingPunct="0">
              <a:spcBef>
                <a:spcPct val="0"/>
              </a:spcBef>
              <a:spcAft>
                <a:spcPct val="0"/>
              </a:spcAft>
              <a:defRPr sz="3600" b="1">
                <a:solidFill>
                  <a:schemeClr val="tx1"/>
                </a:solidFill>
                <a:latin typeface="Times New Roman" pitchFamily="18" charset="0"/>
              </a:defRPr>
            </a:lvl6pPr>
            <a:lvl7pPr marL="2971800" indent="-228600" algn="ctr" eaLnBrk="0" fontAlgn="base" hangingPunct="0">
              <a:spcBef>
                <a:spcPct val="0"/>
              </a:spcBef>
              <a:spcAft>
                <a:spcPct val="0"/>
              </a:spcAft>
              <a:defRPr sz="3600" b="1">
                <a:solidFill>
                  <a:schemeClr val="tx1"/>
                </a:solidFill>
                <a:latin typeface="Times New Roman" pitchFamily="18" charset="0"/>
              </a:defRPr>
            </a:lvl7pPr>
            <a:lvl8pPr marL="3429000" indent="-228600" algn="ctr" eaLnBrk="0" fontAlgn="base" hangingPunct="0">
              <a:spcBef>
                <a:spcPct val="0"/>
              </a:spcBef>
              <a:spcAft>
                <a:spcPct val="0"/>
              </a:spcAft>
              <a:defRPr sz="3600" b="1">
                <a:solidFill>
                  <a:schemeClr val="tx1"/>
                </a:solidFill>
                <a:latin typeface="Times New Roman" pitchFamily="18" charset="0"/>
              </a:defRPr>
            </a:lvl8pPr>
            <a:lvl9pPr marL="3886200" indent="-228600" algn="ctr"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tr-TR" alt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12</a:t>
            </a:r>
          </a:p>
        </p:txBody>
      </p:sp>
      <p:sp>
        <p:nvSpPr>
          <p:cNvPr id="3" name="Slayt Numarası Yer Tutucusu 2"/>
          <p:cNvSpPr>
            <a:spLocks noGrp="1"/>
          </p:cNvSpPr>
          <p:nvPr>
            <p:ph type="sldNum" sz="quarter" idx="12"/>
          </p:nvPr>
        </p:nvSpPr>
        <p:spPr>
          <a:xfrm>
            <a:off x="7776643" y="6481018"/>
            <a:ext cx="1152525" cy="2603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3695C65F-5CEA-4423-AA60-731CB53D147B}" type="slidenum">
              <a:rPr kumimoji="0" lang="tr-TR" sz="750" b="1"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tr-TR" sz="750" b="1" i="0" u="none" strike="noStrike" kern="1200" cap="none" spc="0" normalizeH="0" baseline="0" noProof="0" dirty="0">
              <a:ln>
                <a:noFill/>
              </a:ln>
              <a:solidFill>
                <a:prstClr val="white">
                  <a:lumMod val="95000"/>
                </a:prstClr>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9223" name="6 Metin kutusu"/>
          <p:cNvSpPr txBox="1">
            <a:spLocks noChangeArrowheads="1"/>
          </p:cNvSpPr>
          <p:nvPr/>
        </p:nvSpPr>
        <p:spPr bwMode="auto">
          <a:xfrm>
            <a:off x="76200" y="1997075"/>
            <a:ext cx="75565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b="1">
                <a:solidFill>
                  <a:schemeClr val="tx1"/>
                </a:solidFill>
                <a:latin typeface="Times New Roman" pitchFamily="18" charset="0"/>
              </a:defRPr>
            </a:lvl1pPr>
            <a:lvl2pPr marL="742950" indent="-285750" eaLnBrk="0" hangingPunct="0">
              <a:defRPr sz="3600" b="1">
                <a:solidFill>
                  <a:schemeClr val="tx1"/>
                </a:solidFill>
                <a:latin typeface="Times New Roman" pitchFamily="18" charset="0"/>
              </a:defRPr>
            </a:lvl2pPr>
            <a:lvl3pPr marL="1143000" indent="-228600" eaLnBrk="0" hangingPunct="0">
              <a:defRPr sz="3600" b="1">
                <a:solidFill>
                  <a:schemeClr val="tx1"/>
                </a:solidFill>
                <a:latin typeface="Times New Roman" pitchFamily="18" charset="0"/>
              </a:defRPr>
            </a:lvl3pPr>
            <a:lvl4pPr marL="1600200" indent="-228600" eaLnBrk="0" hangingPunct="0">
              <a:defRPr sz="3600" b="1">
                <a:solidFill>
                  <a:schemeClr val="tx1"/>
                </a:solidFill>
                <a:latin typeface="Times New Roman" pitchFamily="18" charset="0"/>
              </a:defRPr>
            </a:lvl4pPr>
            <a:lvl5pPr marL="2057400" indent="-228600" eaLnBrk="0" hangingPunct="0">
              <a:defRPr sz="3600" b="1">
                <a:solidFill>
                  <a:schemeClr val="tx1"/>
                </a:solidFill>
                <a:latin typeface="Times New Roman" pitchFamily="18" charset="0"/>
              </a:defRPr>
            </a:lvl5pPr>
            <a:lvl6pPr marL="2514600" indent="-228600" algn="ctr" eaLnBrk="0" fontAlgn="base" hangingPunct="0">
              <a:spcBef>
                <a:spcPct val="0"/>
              </a:spcBef>
              <a:spcAft>
                <a:spcPct val="0"/>
              </a:spcAft>
              <a:defRPr sz="3600" b="1">
                <a:solidFill>
                  <a:schemeClr val="tx1"/>
                </a:solidFill>
                <a:latin typeface="Times New Roman" pitchFamily="18" charset="0"/>
              </a:defRPr>
            </a:lvl6pPr>
            <a:lvl7pPr marL="2971800" indent="-228600" algn="ctr" eaLnBrk="0" fontAlgn="base" hangingPunct="0">
              <a:spcBef>
                <a:spcPct val="0"/>
              </a:spcBef>
              <a:spcAft>
                <a:spcPct val="0"/>
              </a:spcAft>
              <a:defRPr sz="3600" b="1">
                <a:solidFill>
                  <a:schemeClr val="tx1"/>
                </a:solidFill>
                <a:latin typeface="Times New Roman" pitchFamily="18" charset="0"/>
              </a:defRPr>
            </a:lvl7pPr>
            <a:lvl8pPr marL="3429000" indent="-228600" algn="ctr" eaLnBrk="0" fontAlgn="base" hangingPunct="0">
              <a:spcBef>
                <a:spcPct val="0"/>
              </a:spcBef>
              <a:spcAft>
                <a:spcPct val="0"/>
              </a:spcAft>
              <a:defRPr sz="3600" b="1">
                <a:solidFill>
                  <a:schemeClr val="tx1"/>
                </a:solidFill>
                <a:latin typeface="Times New Roman" pitchFamily="18" charset="0"/>
              </a:defRPr>
            </a:lvl8pPr>
            <a:lvl9pPr marL="3886200" indent="-228600" algn="ctr"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800" b="1" i="0" u="none" strike="noStrike" kern="1200" cap="none" spc="0" normalizeH="0" baseline="0" noProof="0" dirty="0">
                <a:ln>
                  <a:noFill/>
                </a:ln>
                <a:solidFill>
                  <a:prstClr val="black"/>
                </a:solidFill>
                <a:effectLst/>
                <a:uLnTx/>
                <a:uFillTx/>
                <a:latin typeface="Times New Roman" pitchFamily="18" charset="0"/>
                <a:ea typeface="+mn-ea"/>
                <a:cs typeface="+mn-cs"/>
              </a:rPr>
              <a:t>70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1800" b="1" i="0" u="none" strike="noStrike" kern="1200" cap="none" spc="0" normalizeH="0" baseline="0" noProof="0" dirty="0">
                <a:ln>
                  <a:noFill/>
                </a:ln>
                <a:solidFill>
                  <a:prstClr val="black"/>
                </a:solidFill>
                <a:effectLst/>
                <a:uLnTx/>
                <a:uFillTx/>
                <a:latin typeface="Times New Roman" pitchFamily="18" charset="0"/>
                <a:ea typeface="+mn-ea"/>
                <a:cs typeface="+mn-cs"/>
              </a:rPr>
              <a:t>Slayt</a:t>
            </a:r>
          </a:p>
        </p:txBody>
      </p:sp>
      <p:sp>
        <p:nvSpPr>
          <p:cNvPr id="9225" name="6 Metin kutusu"/>
          <p:cNvSpPr txBox="1">
            <a:spLocks noChangeArrowheads="1"/>
          </p:cNvSpPr>
          <p:nvPr/>
        </p:nvSpPr>
        <p:spPr bwMode="auto">
          <a:xfrm>
            <a:off x="60325" y="2833688"/>
            <a:ext cx="748936"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b="1">
                <a:solidFill>
                  <a:schemeClr val="tx1"/>
                </a:solidFill>
                <a:latin typeface="Times New Roman" pitchFamily="18" charset="0"/>
              </a:defRPr>
            </a:lvl1pPr>
            <a:lvl2pPr marL="742950" indent="-285750" eaLnBrk="0" hangingPunct="0">
              <a:defRPr sz="3600" b="1">
                <a:solidFill>
                  <a:schemeClr val="tx1"/>
                </a:solidFill>
                <a:latin typeface="Times New Roman" pitchFamily="18" charset="0"/>
              </a:defRPr>
            </a:lvl2pPr>
            <a:lvl3pPr marL="1143000" indent="-228600" eaLnBrk="0" hangingPunct="0">
              <a:defRPr sz="3600" b="1">
                <a:solidFill>
                  <a:schemeClr val="tx1"/>
                </a:solidFill>
                <a:latin typeface="Times New Roman" pitchFamily="18" charset="0"/>
              </a:defRPr>
            </a:lvl3pPr>
            <a:lvl4pPr marL="1600200" indent="-228600" eaLnBrk="0" hangingPunct="0">
              <a:defRPr sz="3600" b="1">
                <a:solidFill>
                  <a:schemeClr val="tx1"/>
                </a:solidFill>
                <a:latin typeface="Times New Roman" pitchFamily="18" charset="0"/>
              </a:defRPr>
            </a:lvl4pPr>
            <a:lvl5pPr marL="2057400" indent="-228600" eaLnBrk="0" hangingPunct="0">
              <a:defRPr sz="3600" b="1">
                <a:solidFill>
                  <a:schemeClr val="tx1"/>
                </a:solidFill>
                <a:latin typeface="Times New Roman" pitchFamily="18" charset="0"/>
              </a:defRPr>
            </a:lvl5pPr>
            <a:lvl6pPr marL="2514600" indent="-228600" algn="ctr" eaLnBrk="0" fontAlgn="base" hangingPunct="0">
              <a:spcBef>
                <a:spcPct val="0"/>
              </a:spcBef>
              <a:spcAft>
                <a:spcPct val="0"/>
              </a:spcAft>
              <a:defRPr sz="3600" b="1">
                <a:solidFill>
                  <a:schemeClr val="tx1"/>
                </a:solidFill>
                <a:latin typeface="Times New Roman" pitchFamily="18" charset="0"/>
              </a:defRPr>
            </a:lvl6pPr>
            <a:lvl7pPr marL="2971800" indent="-228600" algn="ctr" eaLnBrk="0" fontAlgn="base" hangingPunct="0">
              <a:spcBef>
                <a:spcPct val="0"/>
              </a:spcBef>
              <a:spcAft>
                <a:spcPct val="0"/>
              </a:spcAft>
              <a:defRPr sz="3600" b="1">
                <a:solidFill>
                  <a:schemeClr val="tx1"/>
                </a:solidFill>
                <a:latin typeface="Times New Roman" pitchFamily="18" charset="0"/>
              </a:defRPr>
            </a:lvl7pPr>
            <a:lvl8pPr marL="3429000" indent="-228600" algn="ctr" eaLnBrk="0" fontAlgn="base" hangingPunct="0">
              <a:spcBef>
                <a:spcPct val="0"/>
              </a:spcBef>
              <a:spcAft>
                <a:spcPct val="0"/>
              </a:spcAft>
              <a:defRPr sz="3600" b="1">
                <a:solidFill>
                  <a:schemeClr val="tx1"/>
                </a:solidFill>
                <a:latin typeface="Times New Roman" pitchFamily="18" charset="0"/>
              </a:defRPr>
            </a:lvl8pPr>
            <a:lvl9pPr marL="3886200" indent="-228600" algn="ctr" eaLnBrk="0" fontAlgn="base" hangingPunct="0">
              <a:spcBef>
                <a:spcPct val="0"/>
              </a:spcBef>
              <a:spcAft>
                <a:spcPct val="0"/>
              </a:spcAft>
              <a:defRPr sz="3600" b="1">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altLang="tr-TR" sz="2400" b="1" i="0" u="none" strike="noStrike" kern="1200" cap="none" spc="0" normalizeH="0" baseline="0" noProof="0" dirty="0">
                <a:ln>
                  <a:noFill/>
                </a:ln>
                <a:solidFill>
                  <a:prstClr val="black"/>
                </a:solidFill>
                <a:effectLst/>
                <a:uLnTx/>
                <a:uFillTx/>
                <a:latin typeface="Times New Roman" pitchFamily="18" charset="0"/>
                <a:ea typeface="+mn-ea"/>
                <a:cs typeface="+mn-cs"/>
              </a:rPr>
              <a:t>1/14</a:t>
            </a:r>
          </a:p>
        </p:txBody>
      </p:sp>
      <p:sp>
        <p:nvSpPr>
          <p:cNvPr id="13" name="Metin kutusu 12"/>
          <p:cNvSpPr txBox="1"/>
          <p:nvPr/>
        </p:nvSpPr>
        <p:spPr>
          <a:xfrm>
            <a:off x="1043608" y="6211083"/>
            <a:ext cx="2335560" cy="400110"/>
          </a:xfrm>
          <a:prstGeom prst="rect">
            <a:avLst/>
          </a:prstGeom>
          <a:noFill/>
          <a:ln>
            <a:solidFill>
              <a:schemeClr val="accent6">
                <a:lumMod val="20000"/>
                <a:lumOff val="80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FFFF00"/>
                </a:solidFill>
                <a:effectLst/>
                <a:uLnTx/>
                <a:uFillTx/>
                <a:latin typeface="Times New Roman" pitchFamily="18" charset="0"/>
                <a:ea typeface="+mn-ea"/>
                <a:cs typeface="+mn-cs"/>
              </a:rPr>
              <a:t>2019 Güz dönemi</a:t>
            </a:r>
          </a:p>
        </p:txBody>
      </p:sp>
      <p:sp>
        <p:nvSpPr>
          <p:cNvPr id="10" name="Metin kutusu 9">
            <a:extLst>
              <a:ext uri="{FF2B5EF4-FFF2-40B4-BE49-F238E27FC236}">
                <a16:creationId xmlns:a16="http://schemas.microsoft.com/office/drawing/2014/main" id="{6D719BDC-AB5D-41E1-895B-8D68B2D4D9A4}"/>
              </a:ext>
            </a:extLst>
          </p:cNvPr>
          <p:cNvSpPr txBox="1"/>
          <p:nvPr/>
        </p:nvSpPr>
        <p:spPr>
          <a:xfrm>
            <a:off x="899592" y="3380799"/>
            <a:ext cx="8027987" cy="1200329"/>
          </a:xfrm>
          <a:prstGeom prst="rect">
            <a:avLst/>
          </a:prstGeom>
          <a:noFill/>
          <a:ln w="28575">
            <a:solidFill>
              <a:srgbClr val="FFFF00"/>
            </a:solidFill>
          </a:ln>
        </p:spPr>
        <p:txBody>
          <a:bodyPr>
            <a:spAutoFit/>
          </a:bodyPr>
          <a:lstStyle/>
          <a:p>
            <a:pPr lvl="0">
              <a:defRPr/>
            </a:pPr>
            <a:endParaRPr lang="tr-TR" sz="800" dirty="0">
              <a:solidFill>
                <a:srgbClr val="FFFF00"/>
              </a:solidFill>
            </a:endParaRPr>
          </a:p>
          <a:p>
            <a:pPr lvl="0">
              <a:defRPr/>
            </a:pPr>
            <a:r>
              <a:rPr lang="tr-TR" sz="2800" dirty="0">
                <a:solidFill>
                  <a:srgbClr val="FFFF00"/>
                </a:solidFill>
              </a:rPr>
              <a:t>ÇEVYÖNS</a:t>
            </a:r>
          </a:p>
          <a:p>
            <a:pPr lvl="0">
              <a:defRPr/>
            </a:pPr>
            <a:endParaRPr kumimoji="0" lang="tr-TR" sz="800" b="1" i="0" u="none" strike="noStrike" kern="1200" cap="none" spc="0" normalizeH="0" baseline="0" noProof="0" dirty="0">
              <a:ln>
                <a:noFill/>
              </a:ln>
              <a:solidFill>
                <a:srgbClr val="FFFF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FFFF00"/>
                </a:solidFill>
                <a:effectLst/>
                <a:uLnTx/>
                <a:uFillTx/>
                <a:latin typeface="Times New Roman" pitchFamily="18" charset="0"/>
                <a:ea typeface="+mn-ea"/>
                <a:cs typeface="+mn-cs"/>
              </a:rPr>
              <a:t>ÇEVRE VE İŞ YÖNETİMİNDE SÜRDÜRÜLEBİLİRLİK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8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06248241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52322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srgbClr val="00B050"/>
                </a:solidFill>
                <a:effectLst/>
                <a:uLnTx/>
                <a:uFillTx/>
                <a:latin typeface="Times New Roman" pitchFamily="18" charset="0"/>
                <a:ea typeface="+mn-ea"/>
                <a:cs typeface="+mn-cs"/>
              </a:rPr>
              <a:t>SÜRDÜRÜLEBİLİRLİK KAVRAMI</a:t>
            </a:r>
            <a:endPar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43198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0" i="0" u="sng" strike="noStrike" kern="1200" cap="none" spc="0" normalizeH="0" baseline="0" noProof="0" dirty="0" err="1">
                <a:ln>
                  <a:noFill/>
                </a:ln>
                <a:solidFill>
                  <a:prstClr val="white"/>
                </a:solidFill>
                <a:effectLst/>
                <a:uLnTx/>
                <a:uFillTx/>
                <a:latin typeface="Times New Roman" pitchFamily="18" charset="0"/>
                <a:ea typeface="+mn-ea"/>
                <a:cs typeface="+mn-cs"/>
              </a:rPr>
              <a:t>Sürdürülebilirlilik</a:t>
            </a:r>
            <a:r>
              <a:rPr kumimoji="0" lang="tr-TR" sz="2800" b="0" i="0" u="sng" strike="noStrike" kern="1200" cap="none" spc="0" normalizeH="0" baseline="0" noProof="0" dirty="0">
                <a:ln>
                  <a:noFill/>
                </a:ln>
                <a:solidFill>
                  <a:prstClr val="white"/>
                </a:solidFill>
                <a:effectLst/>
                <a:uLnTx/>
                <a:uFillTx/>
                <a:latin typeface="Times New Roman" pitchFamily="18" charset="0"/>
                <a:ea typeface="+mn-ea"/>
                <a:cs typeface="+mn-cs"/>
              </a:rPr>
              <a:t> felsefesi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İnsanoğlunun yaşadığı ortamdaki ekosistemlerin bugünkü ve gelecekteki varlığını sağlıklı olarak sürdürebilmesidir.</a:t>
            </a:r>
          </a:p>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Bugünkü ve gelecekteki varlığımızın sağlıklı olarak sürdürülebilmesine odaklanmış çevreci yaklaşımlar perspektifinden şöyle özetlenebilir;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3338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832092"/>
          </a:xfrm>
          <a:prstGeom prst="rect">
            <a:avLst/>
          </a:prstGeom>
          <a:noFill/>
        </p:spPr>
        <p:txBody>
          <a:bodyPr wrap="square" rtlCol="0">
            <a:spAutoFit/>
          </a:bodyPr>
          <a:lstStyle/>
          <a:p>
            <a:pPr lvl="0">
              <a:defRPr/>
            </a:pPr>
            <a:r>
              <a:rPr lang="tr-TR" sz="2800" dirty="0">
                <a:solidFill>
                  <a:prstClr val="white"/>
                </a:solidFill>
              </a:rPr>
              <a:t>YEŞİL BİNALAR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0" i="0" u="sng" strike="noStrike" kern="1200" cap="none" spc="0" normalizeH="0" baseline="0" noProof="0" dirty="0">
                <a:ln>
                  <a:noFill/>
                </a:ln>
                <a:solidFill>
                  <a:srgbClr val="FFFF00"/>
                </a:solidFill>
                <a:effectLst/>
                <a:uLnTx/>
                <a:uFillTx/>
              </a:rPr>
              <a:t>Yeşil Binaların Temel Hedefleri </a:t>
            </a:r>
          </a:p>
          <a:p>
            <a:r>
              <a:rPr lang="tr-TR" sz="2800" b="0" dirty="0">
                <a:solidFill>
                  <a:srgbClr val="FFFF00"/>
                </a:solidFill>
              </a:rPr>
              <a:t>Dört altın kural</a:t>
            </a:r>
          </a:p>
          <a:p>
            <a:pPr algn="l"/>
            <a:r>
              <a:rPr lang="tr-TR" sz="2800" b="0" dirty="0"/>
              <a:t> </a:t>
            </a:r>
            <a:r>
              <a:rPr lang="tr-TR" sz="2800" dirty="0">
                <a:solidFill>
                  <a:srgbClr val="FFFF00"/>
                </a:solidFill>
              </a:rPr>
              <a:t>Tasarruf et</a:t>
            </a:r>
            <a:r>
              <a:rPr lang="tr-TR" sz="2800" b="0" dirty="0"/>
              <a:t>; daha az kullanarak aynı kaliteyi veya performansı yakalamaya çalış, israfı önle</a:t>
            </a:r>
          </a:p>
          <a:p>
            <a:pPr algn="l"/>
            <a:r>
              <a:rPr lang="tr-TR" sz="2800" dirty="0">
                <a:solidFill>
                  <a:srgbClr val="FFFF00"/>
                </a:solidFill>
              </a:rPr>
              <a:t>Tekrar kullan</a:t>
            </a:r>
            <a:r>
              <a:rPr lang="tr-TR" sz="2800" dirty="0"/>
              <a:t>; </a:t>
            </a:r>
            <a:r>
              <a:rPr lang="tr-TR" sz="2800" b="0" dirty="0"/>
              <a:t>uygulanabilir, güvenli ve sağlıklı olması açısından koşullar yeterli ise atma, değerlendir, </a:t>
            </a:r>
          </a:p>
          <a:p>
            <a:pPr algn="l"/>
            <a:r>
              <a:rPr lang="tr-TR" sz="2800" dirty="0">
                <a:solidFill>
                  <a:srgbClr val="FFFF00"/>
                </a:solidFill>
              </a:rPr>
              <a:t>Dönüştür;</a:t>
            </a:r>
            <a:r>
              <a:rPr lang="tr-TR" sz="2800" b="0" dirty="0"/>
              <a:t> yeniden kullanıma sokulabilme koşullarını oluştur, veya dönüştürülebilir olanı tercih et , </a:t>
            </a:r>
          </a:p>
          <a:p>
            <a:pPr algn="l"/>
            <a:r>
              <a:rPr lang="tr-TR" sz="2800" dirty="0">
                <a:solidFill>
                  <a:srgbClr val="FFFF00"/>
                </a:solidFill>
              </a:rPr>
              <a:t>Yenilenebilir</a:t>
            </a:r>
            <a:r>
              <a:rPr lang="tr-TR" sz="2800" b="0" dirty="0"/>
              <a:t>, çevreyi kirleten ve tükenme riski olan yerine çevre dostu ve sağlıklı olanı tercih et. </a:t>
            </a:r>
          </a:p>
        </p:txBody>
      </p:sp>
      <p:sp>
        <p:nvSpPr>
          <p:cNvPr id="4" name="Metin kutusu 3">
            <a:extLst>
              <a:ext uri="{FF2B5EF4-FFF2-40B4-BE49-F238E27FC236}">
                <a16:creationId xmlns:a16="http://schemas.microsoft.com/office/drawing/2014/main" id="{22C9E0DC-9696-417A-968B-724205FAF234}"/>
              </a:ext>
            </a:extLst>
          </p:cNvPr>
          <p:cNvSpPr txBox="1"/>
          <p:nvPr/>
        </p:nvSpPr>
        <p:spPr>
          <a:xfrm>
            <a:off x="607263" y="1268760"/>
            <a:ext cx="8064896" cy="52322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srgbClr val="00B050"/>
                </a:solidFill>
                <a:effectLst/>
                <a:uLnTx/>
                <a:uFillTx/>
                <a:latin typeface="Times New Roman" pitchFamily="18" charset="0"/>
                <a:ea typeface="+mn-ea"/>
                <a:cs typeface="+mn-cs"/>
              </a:rPr>
              <a:t>SÜRDÜRÜLEBİLİRLİK KAVRAMI</a:t>
            </a:r>
            <a:endPar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4143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rPr>
              <a:t>SIFIR ENERJİLİ BİNALARA ÖRNEK</a:t>
            </a:r>
          </a:p>
        </p:txBody>
      </p:sp>
      <p:pic>
        <p:nvPicPr>
          <p:cNvPr id="5" name="Resim 4" descr="metin, harita içeren bir resim&#10;&#10;Açıklama otomatik olarak oluşturuldu">
            <a:extLst>
              <a:ext uri="{FF2B5EF4-FFF2-40B4-BE49-F238E27FC236}">
                <a16:creationId xmlns:a16="http://schemas.microsoft.com/office/drawing/2014/main" id="{63E8CC44-C3E9-4569-A844-81493D188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6" y="2092786"/>
            <a:ext cx="8366747" cy="3816424"/>
          </a:xfrm>
          <a:prstGeom prst="rect">
            <a:avLst/>
          </a:prstGeom>
        </p:spPr>
      </p:pic>
    </p:spTree>
    <p:extLst>
      <p:ext uri="{BB962C8B-B14F-4D97-AF65-F5344CB8AC3E}">
        <p14:creationId xmlns:p14="http://schemas.microsoft.com/office/powerpoint/2010/main" val="3120773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rPr>
              <a:t>SIFIR ENERJİLİ BİNALARA ÖRNEK</a:t>
            </a:r>
          </a:p>
        </p:txBody>
      </p:sp>
      <p:pic>
        <p:nvPicPr>
          <p:cNvPr id="4" name="Resim 3">
            <a:extLst>
              <a:ext uri="{FF2B5EF4-FFF2-40B4-BE49-F238E27FC236}">
                <a16:creationId xmlns:a16="http://schemas.microsoft.com/office/drawing/2014/main" id="{B48053F9-C34E-4EAC-864E-F0B844759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60536"/>
            <a:ext cx="8077200" cy="4970055"/>
          </a:xfrm>
          <a:prstGeom prst="rect">
            <a:avLst/>
          </a:prstGeom>
        </p:spPr>
      </p:pic>
    </p:spTree>
    <p:extLst>
      <p:ext uri="{BB962C8B-B14F-4D97-AF65-F5344CB8AC3E}">
        <p14:creationId xmlns:p14="http://schemas.microsoft.com/office/powerpoint/2010/main" val="3543510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rPr>
              <a:t>SIFIR ENERJİLİ BİNALARA ÖRNEK</a:t>
            </a:r>
          </a:p>
        </p:txBody>
      </p:sp>
      <p:pic>
        <p:nvPicPr>
          <p:cNvPr id="4" name="Resim 3" descr="saat, nesne, duvar, gök içeren bir resim&#10;&#10;Açıklama otomatik olarak oluşturuldu">
            <a:extLst>
              <a:ext uri="{FF2B5EF4-FFF2-40B4-BE49-F238E27FC236}">
                <a16:creationId xmlns:a16="http://schemas.microsoft.com/office/drawing/2014/main" id="{9CA544A5-5B87-45D5-A5E6-2261DCE10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57" y="2996952"/>
            <a:ext cx="7314286" cy="3419048"/>
          </a:xfrm>
          <a:prstGeom prst="rect">
            <a:avLst/>
          </a:prstGeom>
        </p:spPr>
      </p:pic>
      <p:sp>
        <p:nvSpPr>
          <p:cNvPr id="5" name="Metin kutusu 4">
            <a:extLst>
              <a:ext uri="{FF2B5EF4-FFF2-40B4-BE49-F238E27FC236}">
                <a16:creationId xmlns:a16="http://schemas.microsoft.com/office/drawing/2014/main" id="{4EA28635-91CF-4F98-BE5C-ED7CFE559622}"/>
              </a:ext>
            </a:extLst>
          </p:cNvPr>
          <p:cNvSpPr txBox="1"/>
          <p:nvPr/>
        </p:nvSpPr>
        <p:spPr>
          <a:xfrm>
            <a:off x="607263" y="2041821"/>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rPr>
              <a:t>GÜNEŞ ENERJİSİNİN DEPOLANMASI VEYA SATIŞI</a:t>
            </a:r>
          </a:p>
        </p:txBody>
      </p:sp>
    </p:spTree>
    <p:extLst>
      <p:ext uri="{BB962C8B-B14F-4D97-AF65-F5344CB8AC3E}">
        <p14:creationId xmlns:p14="http://schemas.microsoft.com/office/powerpoint/2010/main" val="1019082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YOSFER">
            <a:extLst>
              <a:ext uri="{FF2B5EF4-FFF2-40B4-BE49-F238E27FC236}">
                <a16:creationId xmlns:a16="http://schemas.microsoft.com/office/drawing/2014/main" id="{47DC2A2F-360D-4C8C-9EAA-96F9CF9FE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27" y="1196752"/>
            <a:ext cx="7362145"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0675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5BDF9768-491F-476D-BDF4-343CB1D14ED7}"/>
              </a:ext>
            </a:extLst>
          </p:cNvPr>
          <p:cNvPicPr/>
          <p:nvPr/>
        </p:nvPicPr>
        <p:blipFill rotWithShape="1">
          <a:blip r:embed="rId3">
            <a:extLst>
              <a:ext uri="{28A0092B-C50C-407E-A947-70E740481C1C}">
                <a14:useLocalDpi xmlns:a14="http://schemas.microsoft.com/office/drawing/2010/main" val="0"/>
              </a:ext>
            </a:extLst>
          </a:blip>
          <a:srcRect l="14219" r="15013"/>
          <a:stretch/>
        </p:blipFill>
        <p:spPr bwMode="auto">
          <a:xfrm>
            <a:off x="1691680" y="1340768"/>
            <a:ext cx="6192688" cy="51845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95476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Litosfer kabuğunu bir yeryüzü kesitinde gösteren çizim">
            <a:extLst>
              <a:ext uri="{FF2B5EF4-FFF2-40B4-BE49-F238E27FC236}">
                <a16:creationId xmlns:a16="http://schemas.microsoft.com/office/drawing/2014/main" id="{07B48A3C-26A2-4BE5-BDF2-D5CB41ECA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291625"/>
            <a:ext cx="6415793" cy="48760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419E1824-D05D-4719-917B-83F719217CF6}"/>
              </a:ext>
            </a:extLst>
          </p:cNvPr>
          <p:cNvSpPr>
            <a:spLocks noChangeArrowheads="1"/>
          </p:cNvSpPr>
          <p:nvPr/>
        </p:nvSpPr>
        <p:spPr bwMode="auto">
          <a:xfrm>
            <a:off x="685800" y="350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3600" b="1"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7" name="Metin kutusu 6">
            <a:extLst>
              <a:ext uri="{FF2B5EF4-FFF2-40B4-BE49-F238E27FC236}">
                <a16:creationId xmlns:a16="http://schemas.microsoft.com/office/drawing/2014/main" id="{7FEE2BAD-9BAC-40E2-83B0-55205B4C4632}"/>
              </a:ext>
            </a:extLst>
          </p:cNvPr>
          <p:cNvSpPr txBox="1"/>
          <p:nvPr/>
        </p:nvSpPr>
        <p:spPr>
          <a:xfrm>
            <a:off x="146720" y="1146224"/>
            <a:ext cx="1905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LİTOSFER</a:t>
            </a:r>
          </a:p>
        </p:txBody>
      </p:sp>
      <p:sp>
        <p:nvSpPr>
          <p:cNvPr id="8" name="Metin kutusu 7">
            <a:extLst>
              <a:ext uri="{FF2B5EF4-FFF2-40B4-BE49-F238E27FC236}">
                <a16:creationId xmlns:a16="http://schemas.microsoft.com/office/drawing/2014/main" id="{80393B3B-7E19-4BE9-9F2F-431DBA89694B}"/>
              </a:ext>
            </a:extLst>
          </p:cNvPr>
          <p:cNvSpPr txBox="1"/>
          <p:nvPr/>
        </p:nvSpPr>
        <p:spPr>
          <a:xfrm>
            <a:off x="179512" y="1556792"/>
            <a:ext cx="2376264" cy="526297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Yer yüzü kabuğu, taş küre.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Ortalama kalınlığı 33 km olan litosferin karada kalınlığı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35 – 40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Tibet Platosunda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70 km,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deniz ve okyanus tabanlarında ise ince olup 8 – 12 km'dir. </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11" name="Metin kutusu 10">
            <a:extLst>
              <a:ext uri="{FF2B5EF4-FFF2-40B4-BE49-F238E27FC236}">
                <a16:creationId xmlns:a16="http://schemas.microsoft.com/office/drawing/2014/main" id="{27CFA1E4-EE89-473D-B4B2-38B2F019AEFD}"/>
              </a:ext>
            </a:extLst>
          </p:cNvPr>
          <p:cNvSpPr txBox="1"/>
          <p:nvPr/>
        </p:nvSpPr>
        <p:spPr>
          <a:xfrm>
            <a:off x="2009864" y="6309321"/>
            <a:ext cx="742390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600" b="0" i="0" u="none" strike="noStrike" kern="1200" cap="none" spc="0" normalizeH="0" baseline="0" noProof="0" dirty="0" err="1">
                <a:ln>
                  <a:noFill/>
                </a:ln>
                <a:solidFill>
                  <a:prstClr val="white"/>
                </a:solidFill>
                <a:effectLst/>
                <a:uLnTx/>
                <a:uFillTx/>
                <a:latin typeface="Times New Roman" pitchFamily="18" charset="0"/>
                <a:ea typeface="+mn-ea"/>
                <a:cs typeface="+mn-cs"/>
              </a:rPr>
              <a:t>Kaynak:</a:t>
            </a:r>
            <a:r>
              <a:rPr kumimoji="0" lang="tr-TR" sz="1600" b="0" i="0" u="none" strike="noStrike" kern="1200" cap="none" spc="0" normalizeH="0" baseline="0" noProof="0" dirty="0" err="1">
                <a:ln>
                  <a:noFill/>
                </a:ln>
                <a:solidFill>
                  <a:prstClr val="white"/>
                </a:solidFill>
                <a:effectLst/>
                <a:uLnTx/>
                <a:uFillTx/>
                <a:latin typeface="Times New Roman" pitchFamily="18" charset="0"/>
                <a:ea typeface="+mn-ea"/>
                <a:cs typeface="+mn-cs"/>
                <a:hlinkClick r:id="rId4"/>
              </a:rPr>
              <a:t>https</a:t>
            </a:r>
            <a:r>
              <a:rPr kumimoji="0" lang="tr-TR" sz="1600" b="0" i="0" u="none" strike="noStrike" kern="1200" cap="none" spc="0" normalizeH="0" baseline="0" noProof="0" dirty="0">
                <a:ln>
                  <a:noFill/>
                </a:ln>
                <a:solidFill>
                  <a:prstClr val="white"/>
                </a:solidFill>
                <a:effectLst/>
                <a:uLnTx/>
                <a:uFillTx/>
                <a:latin typeface="Times New Roman" pitchFamily="18" charset="0"/>
                <a:ea typeface="+mn-ea"/>
                <a:cs typeface="+mn-cs"/>
                <a:hlinkClick r:id="rId4"/>
              </a:rPr>
              <a:t>://www.lafsozluk.com/2014/11/litosfer-nedir-ne-demektir-anlami.html</a:t>
            </a:r>
            <a:endParaRPr kumimoji="0" lang="tr-TR" sz="16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9781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 calcmode="lin" valueType="num">
                                      <p:cBhvr additive="base">
                                        <p:cTn id="3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anim calcmode="lin" valueType="num">
                                      <p:cBhvr additive="base">
                                        <p:cTn id="3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419E1824-D05D-4719-917B-83F719217CF6}"/>
              </a:ext>
            </a:extLst>
          </p:cNvPr>
          <p:cNvSpPr>
            <a:spLocks noChangeArrowheads="1"/>
          </p:cNvSpPr>
          <p:nvPr/>
        </p:nvSpPr>
        <p:spPr bwMode="auto">
          <a:xfrm>
            <a:off x="685800" y="3508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3600" b="1"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7" name="Metin kutusu 6">
            <a:extLst>
              <a:ext uri="{FF2B5EF4-FFF2-40B4-BE49-F238E27FC236}">
                <a16:creationId xmlns:a16="http://schemas.microsoft.com/office/drawing/2014/main" id="{7FEE2BAD-9BAC-40E2-83B0-55205B4C4632}"/>
              </a:ext>
            </a:extLst>
          </p:cNvPr>
          <p:cNvSpPr txBox="1"/>
          <p:nvPr/>
        </p:nvSpPr>
        <p:spPr>
          <a:xfrm>
            <a:off x="146720" y="1146224"/>
            <a:ext cx="1905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ATMOSFER</a:t>
            </a:r>
          </a:p>
        </p:txBody>
      </p:sp>
      <p:sp>
        <p:nvSpPr>
          <p:cNvPr id="8" name="Metin kutusu 7">
            <a:extLst>
              <a:ext uri="{FF2B5EF4-FFF2-40B4-BE49-F238E27FC236}">
                <a16:creationId xmlns:a16="http://schemas.microsoft.com/office/drawing/2014/main" id="{80393B3B-7E19-4BE9-9F2F-431DBA89694B}"/>
              </a:ext>
            </a:extLst>
          </p:cNvPr>
          <p:cNvSpPr txBox="1"/>
          <p:nvPr/>
        </p:nvSpPr>
        <p:spPr>
          <a:xfrm>
            <a:off x="179512" y="1556792"/>
            <a:ext cx="2376264" cy="40934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Ozon tabakasının</a:t>
            </a:r>
            <a:r>
              <a:rPr kumimoji="0" lang="tr-TR" sz="2000" b="0" i="0" u="none" strike="noStrike" kern="1200" cap="none" spc="0" normalizeH="0" baseline="0" noProof="0" dirty="0">
                <a:ln>
                  <a:noFill/>
                </a:ln>
                <a:solidFill>
                  <a:prstClr val="white"/>
                </a:solidFill>
                <a:effectLst/>
                <a:uLnTx/>
                <a:uFillTx/>
                <a:latin typeface="Times New Roman" pitchFamily="18" charset="0"/>
                <a:ea typeface="+mn-ea"/>
                <a:cs typeface="+mn-cs"/>
              </a:rPr>
              <a:t> incelmesinin nedenlerinden biri artan sera etkisidir. </a:t>
            </a: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Ozon</a:t>
            </a:r>
            <a:r>
              <a:rPr kumimoji="0" lang="tr-TR" sz="2000" b="0" i="0" u="none" strike="noStrike" kern="1200" cap="none" spc="0" normalizeH="0" baseline="0" noProof="0" dirty="0">
                <a:ln>
                  <a:noFill/>
                </a:ln>
                <a:solidFill>
                  <a:prstClr val="white"/>
                </a:solidFill>
                <a:effectLst/>
                <a:uLnTx/>
                <a:uFillTx/>
                <a:latin typeface="Times New Roman" pitchFamily="18" charset="0"/>
                <a:ea typeface="+mn-ea"/>
                <a:cs typeface="+mn-cs"/>
              </a:rPr>
              <a:t> tabakasındaki delikler güneşten dünyaya ulaşan sıcaklığın daha fazla olmasına neden olur. </a:t>
            </a: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Ozon</a:t>
            </a:r>
            <a:r>
              <a:rPr kumimoji="0" lang="tr-TR" sz="2000" b="0" i="0" u="none" strike="noStrike" kern="1200" cap="none" spc="0" normalizeH="0" baseline="0" noProof="0" dirty="0">
                <a:ln>
                  <a:noFill/>
                </a:ln>
                <a:solidFill>
                  <a:prstClr val="white"/>
                </a:solidFill>
                <a:effectLst/>
                <a:uLnTx/>
                <a:uFillTx/>
                <a:latin typeface="Times New Roman" pitchFamily="18" charset="0"/>
                <a:ea typeface="+mn-ea"/>
                <a:cs typeface="+mn-cs"/>
              </a:rPr>
              <a:t> tabakasındaki </a:t>
            </a:r>
            <a:r>
              <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rPr>
              <a:t>incelme</a:t>
            </a:r>
            <a:r>
              <a:rPr kumimoji="0" lang="tr-TR" sz="2000" b="0" i="0" u="none" strike="noStrike" kern="1200" cap="none" spc="0" normalizeH="0" baseline="0" noProof="0" dirty="0">
                <a:ln>
                  <a:noFill/>
                </a:ln>
                <a:solidFill>
                  <a:prstClr val="white"/>
                </a:solidFill>
                <a:effectLst/>
                <a:uLnTx/>
                <a:uFillTx/>
                <a:latin typeface="Times New Roman" pitchFamily="18" charset="0"/>
                <a:ea typeface="+mn-ea"/>
                <a:cs typeface="+mn-cs"/>
              </a:rPr>
              <a:t> artarsa daha fazla su kirliliği olacaktır</a:t>
            </a:r>
            <a:endParaRPr kumimoji="0" lang="tr-TR" sz="20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pic>
        <p:nvPicPr>
          <p:cNvPr id="9" name="Resim 8" descr="Photo of Atmosfer Nedir ? Katmanları Nelerdir ?">
            <a:hlinkClick r:id="rId3"/>
            <a:extLst>
              <a:ext uri="{FF2B5EF4-FFF2-40B4-BE49-F238E27FC236}">
                <a16:creationId xmlns:a16="http://schemas.microsoft.com/office/drawing/2014/main" id="{B8DFC622-5716-4F2C-ABC4-8ECF9C3150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174309"/>
            <a:ext cx="6264696" cy="4963116"/>
          </a:xfrm>
          <a:prstGeom prst="rect">
            <a:avLst/>
          </a:prstGeom>
          <a:noFill/>
          <a:ln>
            <a:noFill/>
          </a:ln>
        </p:spPr>
      </p:pic>
    </p:spTree>
    <p:extLst>
      <p:ext uri="{BB962C8B-B14F-4D97-AF65-F5344CB8AC3E}">
        <p14:creationId xmlns:p14="http://schemas.microsoft.com/office/powerpoint/2010/main" val="964046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1026" name="Picture 2" descr="Su Döngüsü">
            <a:extLst>
              <a:ext uri="{FF2B5EF4-FFF2-40B4-BE49-F238E27FC236}">
                <a16:creationId xmlns:a16="http://schemas.microsoft.com/office/drawing/2014/main" id="{5A19AC83-0FD6-4F92-848D-561B3CD0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368543"/>
            <a:ext cx="5806024" cy="4536504"/>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C2DF8F60-7CF7-4AF6-BA43-512F63913906}"/>
              </a:ext>
            </a:extLst>
          </p:cNvPr>
          <p:cNvSpPr txBox="1"/>
          <p:nvPr/>
        </p:nvSpPr>
        <p:spPr>
          <a:xfrm>
            <a:off x="107504" y="1368543"/>
            <a:ext cx="2736304" cy="5109091"/>
          </a:xfrm>
          <a:prstGeom prst="rect">
            <a:avLst/>
          </a:prstGeom>
          <a:noFill/>
        </p:spPr>
        <p:txBody>
          <a:bodyPr wrap="square" rtlCol="0">
            <a:spAutoFit/>
          </a:bodyPr>
          <a:lstStyle/>
          <a:p>
            <a:pPr>
              <a:spcBef>
                <a:spcPts val="600"/>
              </a:spcBef>
            </a:pPr>
            <a:r>
              <a:rPr lang="tr-TR" sz="1800" dirty="0"/>
              <a:t>HİDROSFER</a:t>
            </a:r>
          </a:p>
          <a:p>
            <a:pPr>
              <a:spcBef>
                <a:spcPts val="600"/>
              </a:spcBef>
            </a:pPr>
            <a:r>
              <a:rPr lang="tr-TR" sz="1800" b="0" dirty="0"/>
              <a:t>Bitkilerin fotosentez yapabilmeleri ve topraktaki besin maddelerini kökleriyle yaprağa taşıyabilmeleri için suya ihtiyaçları vardır.</a:t>
            </a:r>
          </a:p>
          <a:p>
            <a:pPr>
              <a:spcBef>
                <a:spcPts val="600"/>
              </a:spcBef>
            </a:pPr>
            <a:r>
              <a:rPr lang="tr-TR" sz="1800" b="0" dirty="0"/>
              <a:t>İnsanların ve hayvanların sıvı ihtiyaçlarının karşılanması ve hayatın devamlılığını sağlar.</a:t>
            </a:r>
          </a:p>
          <a:p>
            <a:pPr>
              <a:spcBef>
                <a:spcPts val="600"/>
              </a:spcBef>
            </a:pPr>
            <a:r>
              <a:rPr lang="tr-TR" sz="1800" b="0" dirty="0"/>
              <a:t>İklim olaylarının gerçekleşmesini sağlar.</a:t>
            </a:r>
          </a:p>
          <a:p>
            <a:pPr>
              <a:spcBef>
                <a:spcPts val="600"/>
              </a:spcBef>
            </a:pPr>
            <a:r>
              <a:rPr lang="tr-TR" sz="1800" b="0" dirty="0"/>
              <a:t>Kayaların fiziksel veya kimyasal olarak ayrışarak toprağa dönüşmesine yardımcı olur.</a:t>
            </a:r>
            <a:endParaRPr lang="tr-TR" sz="1800" dirty="0"/>
          </a:p>
        </p:txBody>
      </p:sp>
      <p:sp>
        <p:nvSpPr>
          <p:cNvPr id="4" name="Metin kutusu 3">
            <a:extLst>
              <a:ext uri="{FF2B5EF4-FFF2-40B4-BE49-F238E27FC236}">
                <a16:creationId xmlns:a16="http://schemas.microsoft.com/office/drawing/2014/main" id="{1A8703B8-0B3B-4BA1-97F3-17556E53CF56}"/>
              </a:ext>
            </a:extLst>
          </p:cNvPr>
          <p:cNvSpPr txBox="1"/>
          <p:nvPr/>
        </p:nvSpPr>
        <p:spPr>
          <a:xfrm>
            <a:off x="4283968" y="5940624"/>
            <a:ext cx="5184576" cy="307777"/>
          </a:xfrm>
          <a:prstGeom prst="rect">
            <a:avLst/>
          </a:prstGeom>
          <a:noFill/>
        </p:spPr>
        <p:txBody>
          <a:bodyPr wrap="square" rtlCol="0">
            <a:spAutoFit/>
          </a:bodyPr>
          <a:lstStyle/>
          <a:p>
            <a:r>
              <a:rPr lang="tr-TR" sz="1400" b="0" dirty="0"/>
              <a:t>Kaynak: Ekol Yayıncılık,</a:t>
            </a:r>
            <a:endParaRPr lang="tr-TR" sz="1400" dirty="0"/>
          </a:p>
        </p:txBody>
      </p:sp>
    </p:spTree>
    <p:extLst>
      <p:ext uri="{BB962C8B-B14F-4D97-AF65-F5344CB8AC3E}">
        <p14:creationId xmlns:p14="http://schemas.microsoft.com/office/powerpoint/2010/main" val="341215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54AD74A-D1AB-4DA8-9A16-1B44C1F141EC}"/>
              </a:ext>
            </a:extLst>
          </p:cNvPr>
          <p:cNvSpPr txBox="1"/>
          <p:nvPr/>
        </p:nvSpPr>
        <p:spPr>
          <a:xfrm>
            <a:off x="251520" y="1340768"/>
            <a:ext cx="8712968" cy="4924425"/>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Karbon Ayak izi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Kyoto Protokolü tarafından belirlenmiş üretim, hizmet, işleme gibi faaliyetler sonucu oluşan sera gazlarının etkilerinin karbondioksit (CO</a:t>
            </a:r>
            <a:r>
              <a:rPr kumimoji="0" lang="tr-TR" sz="2400" b="0" i="0" u="none" strike="noStrike" kern="1200" cap="none" spc="0" normalizeH="0" baseline="-25000" noProof="0" dirty="0">
                <a:ln>
                  <a:noFill/>
                </a:ln>
                <a:solidFill>
                  <a:prstClr val="white"/>
                </a:solidFill>
                <a:effectLst/>
                <a:uLnTx/>
                <a:uFillTx/>
                <a:latin typeface="Times New Roman" pitchFamily="18" charset="0"/>
                <a:ea typeface="+mn-ea"/>
                <a:cs typeface="+mn-cs"/>
              </a:rPr>
              <a:t>2</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cinsinden eşdeğerlerinin hesaplanması çalışmasıdır.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Karbon ayak izi çalışmaları tedarik zinciri, üretimde verim arttırma, kaynak ve enerji verimliliği sağlama ve pazarlama açısından fayda sağlamaktadır. Karbon ayak izi hesaplama ve raporlamaları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ISO 14064-1 standardına uygun biçimde hazırlanır.</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Karbon salınımlarının %29’luk bir bölümü elektrik tüketiminden kaynaklanmaktadır. </a:t>
            </a:r>
          </a:p>
          <a:p>
            <a:pPr marL="0" marR="0" lvl="0" indent="0" algn="ctr" defTabSz="914400" rtl="0" eaLnBrk="1" fontAlgn="base" latinLnBrk="0" hangingPunct="1">
              <a:lnSpc>
                <a:spcPct val="100000"/>
              </a:lnSpc>
              <a:spcBef>
                <a:spcPts val="1200"/>
              </a:spcBef>
              <a:spcAft>
                <a:spcPct val="0"/>
              </a:spcAft>
              <a:buClrTx/>
              <a:buSzTx/>
              <a:buFontTx/>
              <a:buNone/>
              <a:tabLst/>
              <a:defRPr/>
            </a:pPr>
            <a:endPar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191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C2DF8F60-7CF7-4AF6-BA43-512F63913906}"/>
              </a:ext>
            </a:extLst>
          </p:cNvPr>
          <p:cNvSpPr txBox="1"/>
          <p:nvPr/>
        </p:nvSpPr>
        <p:spPr>
          <a:xfrm>
            <a:off x="107504" y="1368543"/>
            <a:ext cx="2736304" cy="4508927"/>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600"/>
              </a:spcBef>
              <a:spcAft>
                <a:spcPct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Times New Roman" pitchFamily="18" charset="0"/>
                <a:ea typeface="+mn-ea"/>
                <a:cs typeface="+mn-cs"/>
              </a:rPr>
              <a:t>EKOSFER</a:t>
            </a:r>
          </a:p>
          <a:p>
            <a:pPr lvl="0">
              <a:spcBef>
                <a:spcPts val="1200"/>
              </a:spcBef>
            </a:pPr>
            <a:r>
              <a:rPr lang="tr-TR" sz="1800" b="0" dirty="0"/>
              <a:t>Yerküredeki canlı organizmalarla etkileşim içinde olduğu ve canlıların yaşam alanı olarak kullandıkları katmanlara denir.</a:t>
            </a:r>
          </a:p>
          <a:p>
            <a:pPr lvl="0">
              <a:spcBef>
                <a:spcPts val="1200"/>
              </a:spcBef>
            </a:pPr>
            <a:r>
              <a:rPr lang="tr-TR" sz="1800" b="0" dirty="0"/>
              <a:t>Katmanlarda çeşitli hava olayları da gerçekleşir.</a:t>
            </a:r>
          </a:p>
          <a:p>
            <a:pPr lvl="0">
              <a:spcBef>
                <a:spcPts val="1200"/>
              </a:spcBef>
            </a:pPr>
            <a:r>
              <a:rPr lang="tr-TR" sz="1800" b="0" dirty="0"/>
              <a:t>Yeryüzü ve iklim olaylarının oluşturulduğu katman olarak kabul edilmektedir.</a:t>
            </a:r>
          </a:p>
          <a:p>
            <a:pPr lvl="0">
              <a:spcBef>
                <a:spcPts val="600"/>
              </a:spcBef>
            </a:pPr>
            <a:endParaRPr kumimoji="0" lang="tr-TR" sz="1800" b="1" i="0" u="none" strike="noStrike" kern="1200" cap="none" spc="0" normalizeH="0" baseline="0" noProof="0" dirty="0">
              <a:ln>
                <a:noFill/>
              </a:ln>
              <a:solidFill>
                <a:prstClr val="white"/>
              </a:solidFill>
              <a:effectLst/>
              <a:uLnTx/>
              <a:uFillTx/>
            </a:endParaRPr>
          </a:p>
        </p:txBody>
      </p:sp>
      <p:sp>
        <p:nvSpPr>
          <p:cNvPr id="4" name="Metin kutusu 3">
            <a:extLst>
              <a:ext uri="{FF2B5EF4-FFF2-40B4-BE49-F238E27FC236}">
                <a16:creationId xmlns:a16="http://schemas.microsoft.com/office/drawing/2014/main" id="{1A8703B8-0B3B-4BA1-97F3-17556E53CF56}"/>
              </a:ext>
            </a:extLst>
          </p:cNvPr>
          <p:cNvSpPr txBox="1"/>
          <p:nvPr/>
        </p:nvSpPr>
        <p:spPr>
          <a:xfrm>
            <a:off x="4283968" y="5940624"/>
            <a:ext cx="5184576"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Times New Roman" pitchFamily="18" charset="0"/>
                <a:ea typeface="+mn-ea"/>
                <a:cs typeface="+mn-cs"/>
              </a:rPr>
              <a:t>Kaynak: E okul bilgi </a:t>
            </a:r>
            <a:r>
              <a:rPr kumimoji="0" lang="tr-TR" sz="1400" b="0" i="0" u="none" strike="noStrike" kern="1200" cap="none" spc="0" normalizeH="0" baseline="0" noProof="0" dirty="0" err="1">
                <a:ln>
                  <a:noFill/>
                </a:ln>
                <a:solidFill>
                  <a:prstClr val="white"/>
                </a:solidFill>
                <a:effectLst/>
                <a:uLnTx/>
                <a:uFillTx/>
                <a:latin typeface="Times New Roman" pitchFamily="18" charset="0"/>
                <a:ea typeface="+mn-ea"/>
                <a:cs typeface="+mn-cs"/>
              </a:rPr>
              <a:t>yayıcılık</a:t>
            </a:r>
            <a:endParaRPr kumimoji="0" lang="tr-TR" sz="14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pic>
        <p:nvPicPr>
          <p:cNvPr id="6" name="Resim 5">
            <a:extLst>
              <a:ext uri="{FF2B5EF4-FFF2-40B4-BE49-F238E27FC236}">
                <a16:creationId xmlns:a16="http://schemas.microsoft.com/office/drawing/2014/main" id="{8A9BADF0-FD3F-4AEC-AE26-FD9CA6F4281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630575"/>
            <a:ext cx="5760720" cy="3596849"/>
          </a:xfrm>
          <a:prstGeom prst="rect">
            <a:avLst/>
          </a:prstGeom>
          <a:noFill/>
          <a:ln>
            <a:noFill/>
          </a:ln>
        </p:spPr>
      </p:pic>
    </p:spTree>
    <p:extLst>
      <p:ext uri="{BB962C8B-B14F-4D97-AF65-F5344CB8AC3E}">
        <p14:creationId xmlns:p14="http://schemas.microsoft.com/office/powerpoint/2010/main" val="23615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9900"/>
                </a:solidFill>
                <a:effectLst/>
                <a:uLnTx/>
                <a:uFillTx/>
                <a:latin typeface="Times New Roman" pitchFamily="18" charset="0"/>
                <a:ea typeface="+mn-ea"/>
                <a:cs typeface="+mn-cs"/>
              </a:rPr>
              <a:t>SÜRDÜRÜLEBİLİR GELECEĞE DOĞRU BİNA YAKLAŞIMLARI   </a:t>
            </a: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4627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Times New Roman" pitchFamily="18" charset="0"/>
                <a:ea typeface="+mn-ea"/>
                <a:cs typeface="+mn-cs"/>
              </a:rPr>
              <a:t>SIFIR ENERJİLİ BİNALAR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Sıfır Enerjili Bina (SEB) enerji tüketimi sıfır olan binalar için kullanılan genel bir tanımdır.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Sıfır enerji kavramı binalar açısından dörde ayrılır,</a:t>
            </a:r>
          </a:p>
          <a:p>
            <a:pPr marL="514350" marR="0" lvl="0" indent="-514350" algn="l" defTabSz="914400" rtl="0" eaLnBrk="1" fontAlgn="base" latinLnBrk="0" hangingPunct="1">
              <a:lnSpc>
                <a:spcPct val="100000"/>
              </a:lnSpc>
              <a:spcBef>
                <a:spcPts val="1200"/>
              </a:spcBef>
              <a:spcAft>
                <a:spcPct val="0"/>
              </a:spcAft>
              <a:buClrTx/>
              <a:buSzTx/>
              <a:buFont typeface="+mj-lt"/>
              <a:buAutoNum type="arabicPeriod"/>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Enerji Maliyeti Net Sıfır, </a:t>
            </a:r>
          </a:p>
          <a:p>
            <a:pPr marL="514350" marR="0" lvl="0" indent="-514350" algn="l" defTabSz="914400" rtl="0" eaLnBrk="1" fontAlgn="base" latinLnBrk="0" hangingPunct="1">
              <a:lnSpc>
                <a:spcPct val="100000"/>
              </a:lnSpc>
              <a:spcBef>
                <a:spcPts val="1200"/>
              </a:spcBef>
              <a:spcAft>
                <a:spcPct val="0"/>
              </a:spcAft>
              <a:buClrTx/>
              <a:buSzTx/>
              <a:buFont typeface="+mj-lt"/>
              <a:buAutoNum type="arabicPeriod"/>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Enerji Kullanımı Net Sıfır,</a:t>
            </a:r>
          </a:p>
          <a:p>
            <a:pPr marL="514350" marR="0" lvl="0" indent="-514350" algn="l" defTabSz="914400" rtl="0" eaLnBrk="1" fontAlgn="base" latinLnBrk="0" hangingPunct="1">
              <a:lnSpc>
                <a:spcPct val="100000"/>
              </a:lnSpc>
              <a:spcBef>
                <a:spcPts val="1200"/>
              </a:spcBef>
              <a:spcAft>
                <a:spcPct val="0"/>
              </a:spcAft>
              <a:buClrTx/>
              <a:buSzTx/>
              <a:buFont typeface="+mj-lt"/>
              <a:buAutoNum type="arabicPeriod"/>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Birincil Enerji Kullanımı Net Sıfır, </a:t>
            </a:r>
          </a:p>
          <a:p>
            <a:pPr marL="514350" marR="0" lvl="0" indent="-514350" algn="l" defTabSz="914400" rtl="0" eaLnBrk="1" fontAlgn="base" latinLnBrk="0" hangingPunct="1">
              <a:lnSpc>
                <a:spcPct val="100000"/>
              </a:lnSpc>
              <a:spcBef>
                <a:spcPts val="1200"/>
              </a:spcBef>
              <a:spcAft>
                <a:spcPct val="0"/>
              </a:spcAft>
              <a:buClrTx/>
              <a:buSzTx/>
              <a:buFont typeface="+mj-lt"/>
              <a:buAutoNum type="arabicPeriod"/>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Salımı Net Sıfır</a:t>
            </a:r>
          </a:p>
        </p:txBody>
      </p:sp>
    </p:spTree>
    <p:extLst>
      <p:ext uri="{BB962C8B-B14F-4D97-AF65-F5344CB8AC3E}">
        <p14:creationId xmlns:p14="http://schemas.microsoft.com/office/powerpoint/2010/main" val="3447047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9900"/>
                </a:solidFill>
                <a:effectLst/>
                <a:uLnTx/>
                <a:uFillTx/>
                <a:latin typeface="Times New Roman" pitchFamily="18" charset="0"/>
                <a:ea typeface="+mn-ea"/>
                <a:cs typeface="+mn-cs"/>
              </a:rPr>
              <a:t>SÜRDÜRÜLEBİLİR GELECEĞE DOĞRU BİNA YAKLAŞIMLARI   </a:t>
            </a: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431983"/>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Times New Roman" pitchFamily="18" charset="0"/>
                <a:ea typeface="+mn-ea"/>
                <a:cs typeface="+mn-cs"/>
              </a:rPr>
              <a:t>SIFIR ENERJİLİ BİNALAR</a:t>
            </a:r>
          </a:p>
          <a:p>
            <a:pPr marL="0" marR="0" lvl="0" indent="0" algn="just" defTabSz="914400" rtl="0" eaLnBrk="1" fontAlgn="base" latinLnBrk="0" hangingPunct="1">
              <a:lnSpc>
                <a:spcPct val="100000"/>
              </a:lnSpc>
              <a:spcBef>
                <a:spcPts val="1200"/>
              </a:spcBef>
              <a:spcAft>
                <a:spcPct val="0"/>
              </a:spcAft>
              <a:buClrTx/>
              <a:buSzTx/>
              <a:buFontTx/>
              <a:buNone/>
              <a:tabLst/>
              <a:defRPr/>
            </a:pPr>
            <a:r>
              <a:rPr kumimoji="0" lang="tr-TR" sz="2800" b="0" i="0" u="sng" strike="noStrike" kern="1200" cap="none" spc="0" normalizeH="0" baseline="0" noProof="0" dirty="0">
                <a:ln>
                  <a:noFill/>
                </a:ln>
                <a:solidFill>
                  <a:prstClr val="white"/>
                </a:solidFill>
                <a:effectLst/>
                <a:uLnTx/>
                <a:uFillTx/>
                <a:latin typeface="Times New Roman" pitchFamily="18" charset="0"/>
                <a:ea typeface="+mn-ea"/>
                <a:cs typeface="+mn-cs"/>
              </a:rPr>
              <a:t>1. </a:t>
            </a:r>
            <a:r>
              <a:rPr kumimoji="0" lang="tr-TR" sz="2800" b="0" i="0" u="sng" strike="noStrike" kern="1200" cap="none" spc="0" normalizeH="0" baseline="0" noProof="0" dirty="0">
                <a:ln>
                  <a:noFill/>
                </a:ln>
                <a:solidFill>
                  <a:srgbClr val="FFFF00"/>
                </a:solidFill>
                <a:effectLst/>
                <a:uLnTx/>
                <a:uFillTx/>
                <a:latin typeface="Times New Roman" pitchFamily="18" charset="0"/>
                <a:ea typeface="+mn-ea"/>
                <a:cs typeface="+mn-cs"/>
              </a:rPr>
              <a:t>Enerji Maliyeti Net Sıfır” olan bina</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Yerinde (on site) üretimle elde edilerek şehir şebekesine satılan enerji maliyetinin, şehir şebekesinden satın alınan enerji maliyeti ile dengelenmesi prensibine dayanır.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Enerji alım ve satımının orta-uzun vadede enerji fiyatlarındaki dalgalanmaya dayalı olarak dengelenebilmesi temel amaçtır. </a:t>
            </a:r>
          </a:p>
        </p:txBody>
      </p:sp>
    </p:spTree>
    <p:extLst>
      <p:ext uri="{BB962C8B-B14F-4D97-AF65-F5344CB8AC3E}">
        <p14:creationId xmlns:p14="http://schemas.microsoft.com/office/powerpoint/2010/main" val="1169758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9900"/>
                </a:solidFill>
                <a:effectLst/>
                <a:uLnTx/>
                <a:uFillTx/>
                <a:latin typeface="Times New Roman" pitchFamily="18" charset="0"/>
                <a:ea typeface="+mn-ea"/>
                <a:cs typeface="+mn-cs"/>
              </a:rPr>
              <a:t>SÜRDÜRÜLEBİLİR GELECEĞE DOĞRU BİNA YAKLAŞIMLARI   </a:t>
            </a: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58587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Times New Roman" pitchFamily="18" charset="0"/>
                <a:ea typeface="+mn-ea"/>
                <a:cs typeface="+mn-cs"/>
              </a:rPr>
              <a:t>SIFIR ENERJİLİ BİNALAR</a:t>
            </a:r>
          </a:p>
          <a:p>
            <a:pPr marL="0" marR="0" lvl="0" indent="0" algn="just" defTabSz="914400" rtl="0" eaLnBrk="1" fontAlgn="base" latinLnBrk="0" hangingPunct="1">
              <a:lnSpc>
                <a:spcPct val="100000"/>
              </a:lnSpc>
              <a:spcBef>
                <a:spcPts val="1200"/>
              </a:spcBef>
              <a:spcAft>
                <a:spcPct val="0"/>
              </a:spcAft>
              <a:buClrTx/>
              <a:buSzTx/>
              <a:buFontTx/>
              <a:buNone/>
              <a:tabLst/>
              <a:defRPr/>
            </a:pPr>
            <a:r>
              <a:rPr kumimoji="0" lang="tr-TR" sz="2800" b="0" i="0" u="sng" strike="noStrike" kern="1200" cap="none" spc="0" normalizeH="0" baseline="0" noProof="0" dirty="0">
                <a:ln>
                  <a:noFill/>
                </a:ln>
                <a:solidFill>
                  <a:prstClr val="white"/>
                </a:solidFill>
                <a:effectLst/>
                <a:uLnTx/>
                <a:uFillTx/>
                <a:latin typeface="Times New Roman" pitchFamily="18" charset="0"/>
                <a:ea typeface="+mn-ea"/>
                <a:cs typeface="+mn-cs"/>
              </a:rPr>
              <a:t>2 </a:t>
            </a:r>
            <a:r>
              <a:rPr kumimoji="0" lang="tr-TR" sz="2800" b="0" i="0" u="sng" strike="noStrike" kern="1200" cap="none" spc="0" normalizeH="0" baseline="0" noProof="0" dirty="0">
                <a:ln>
                  <a:noFill/>
                </a:ln>
                <a:solidFill>
                  <a:srgbClr val="FFFF00"/>
                </a:solidFill>
                <a:effectLst/>
                <a:uLnTx/>
                <a:uFillTx/>
                <a:latin typeface="Times New Roman" pitchFamily="18" charset="0"/>
                <a:ea typeface="+mn-ea"/>
                <a:cs typeface="+mn-cs"/>
              </a:rPr>
              <a:t>Enerji Kullanımı Net Sıfır” olan bina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Kullanılan enerji miktarının tamamen yenilenebilir enerji kaynaklarından elde edilen enerji ile karşılanması prensibine dayanır.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%100 yenilenebilir enerji kaynaklarından sağlanması koşulu ile dışardan satın alınan enerji kullanımı,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Yerleşkede (on-site) üretiliyorsa “Yerleşke enerji kullanımı net sıfır enerji olarak tanımlanır. </a:t>
            </a:r>
          </a:p>
        </p:txBody>
      </p:sp>
    </p:spTree>
    <p:extLst>
      <p:ext uri="{BB962C8B-B14F-4D97-AF65-F5344CB8AC3E}">
        <p14:creationId xmlns:p14="http://schemas.microsoft.com/office/powerpoint/2010/main" val="3807237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9900"/>
                </a:solidFill>
                <a:effectLst/>
                <a:uLnTx/>
                <a:uFillTx/>
                <a:latin typeface="Times New Roman" pitchFamily="18" charset="0"/>
                <a:ea typeface="+mn-ea"/>
                <a:cs typeface="+mn-cs"/>
              </a:rPr>
              <a:t>SÜRDÜRÜLEBİLİR GELECEĞE DOĞRU BİNA YAKLAŞIMLARI   </a:t>
            </a: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27809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Times New Roman" pitchFamily="18" charset="0"/>
                <a:ea typeface="+mn-ea"/>
                <a:cs typeface="+mn-cs"/>
              </a:rPr>
              <a:t>SIFIR ENERJİLİ BİNALAR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800" b="0" i="0" u="sng" strike="noStrike" kern="1200" cap="none" spc="0" normalizeH="0" baseline="0" noProof="0" dirty="0">
                <a:ln>
                  <a:noFill/>
                </a:ln>
                <a:solidFill>
                  <a:srgbClr val="FFFF00"/>
                </a:solidFill>
                <a:effectLst/>
                <a:uLnTx/>
                <a:uFillTx/>
                <a:latin typeface="Times New Roman" pitchFamily="18" charset="0"/>
                <a:ea typeface="+mn-ea"/>
                <a:cs typeface="+mn-cs"/>
              </a:rPr>
              <a:t>3. Birincil Enerji Kullanımı Net Sıfır olan bina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Daha</a:t>
            </a:r>
            <a:r>
              <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önceki tanımlara göre daha incelmiş bir tanımdır.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Enerjinin, özellikle de elektrik enerjisinin dış üretimden kullanılacağı yere taşınması esnasında oluşan büyük kayıplar nedeni ile enerji dengesinin kurulması için şebekeden ithal edilen enerji miktarına karşılık daha fazla miktarda on-site enerji verilmesi gerekliliğine dayanır. </a:t>
            </a:r>
          </a:p>
        </p:txBody>
      </p:sp>
    </p:spTree>
    <p:extLst>
      <p:ext uri="{BB962C8B-B14F-4D97-AF65-F5344CB8AC3E}">
        <p14:creationId xmlns:p14="http://schemas.microsoft.com/office/powerpoint/2010/main" val="2675484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000" b="1" i="0" u="none" strike="noStrike" kern="1200" cap="none" spc="0" normalizeH="0" baseline="0" noProof="0" dirty="0">
                <a:ln>
                  <a:noFill/>
                </a:ln>
                <a:solidFill>
                  <a:srgbClr val="009900"/>
                </a:solidFill>
                <a:effectLst/>
                <a:uLnTx/>
                <a:uFillTx/>
                <a:latin typeface="Times New Roman" pitchFamily="18" charset="0"/>
                <a:ea typeface="+mn-ea"/>
                <a:cs typeface="+mn-cs"/>
              </a:rPr>
              <a:t>SÜRDÜRÜLEBİLİR GELECEĞE DOĞRU BİNA YAKLAŞIMLARI   </a:t>
            </a: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4862870"/>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srgbClr val="FFFF00"/>
                </a:solidFill>
                <a:effectLst/>
                <a:uLnTx/>
                <a:uFillTx/>
                <a:latin typeface="Times New Roman" pitchFamily="18" charset="0"/>
                <a:ea typeface="+mn-ea"/>
                <a:cs typeface="+mn-cs"/>
              </a:rPr>
              <a:t>SIFIR ENERJİLİ BİNALAR</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800" b="0" i="0" u="sng" strike="noStrike" kern="1200" cap="none" spc="0" normalizeH="0" baseline="0" noProof="0" dirty="0">
                <a:ln>
                  <a:noFill/>
                </a:ln>
                <a:solidFill>
                  <a:srgbClr val="FFFF00"/>
                </a:solidFill>
                <a:effectLst/>
                <a:uLnTx/>
                <a:uFillTx/>
                <a:latin typeface="Times New Roman" pitchFamily="18" charset="0"/>
                <a:ea typeface="+mn-ea"/>
                <a:cs typeface="+mn-cs"/>
              </a:rPr>
              <a:t>4.  Salımı Net Sıfır” olan bina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Amerika ve Kanada dışında, net salımı sıfır olan bina olarak tanımlanmaktadır.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Bu tanıma uygun binalarda temel prensip fosil tabanlı yakıt kullanımının on-site olarak üretilen yenilenebilir enerji miktarı ile dengelenmesidir. ve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Times New Roman" pitchFamily="18" charset="0"/>
                <a:ea typeface="+mn-ea"/>
                <a:cs typeface="+mn-cs"/>
              </a:rPr>
              <a:t>Binanın kullanım aşamasında ve binanın inşaatında üretilen salımlar ve kullanılan tüm girdilerin içerdikleri somut enerji de dahil edilmektedir.</a:t>
            </a:r>
          </a:p>
        </p:txBody>
      </p:sp>
    </p:spTree>
    <p:extLst>
      <p:ext uri="{BB962C8B-B14F-4D97-AF65-F5344CB8AC3E}">
        <p14:creationId xmlns:p14="http://schemas.microsoft.com/office/powerpoint/2010/main" val="14957135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0F568DE-F87A-4A25-84F0-A3FF4657A089}"/>
              </a:ext>
            </a:extLst>
          </p:cNvPr>
          <p:cNvSpPr txBox="1"/>
          <p:nvPr/>
        </p:nvSpPr>
        <p:spPr>
          <a:xfrm>
            <a:off x="607263" y="2435404"/>
            <a:ext cx="7925177" cy="1569660"/>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tr-TR" sz="3200" i="0" strike="noStrike" kern="1200" cap="none" spc="0" normalizeH="0" baseline="0" noProof="0" dirty="0">
                <a:ln>
                  <a:noFill/>
                </a:ln>
                <a:solidFill>
                  <a:prstClr val="white"/>
                </a:solidFill>
                <a:effectLst/>
                <a:uLnTx/>
                <a:uFillTx/>
                <a:latin typeface="Times New Roman" pitchFamily="18" charset="0"/>
                <a:ea typeface="+mn-ea"/>
                <a:cs typeface="+mn-cs"/>
              </a:rPr>
              <a:t>ENERJİ KAYNAKLARI VE KULLANIM ORTAMLARI</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tr-TR" sz="32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7457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2F8F2DF-9845-4128-9E2A-CC1CFE42610C}"/>
              </a:ext>
            </a:extLst>
          </p:cNvPr>
          <p:cNvPicPr>
            <a:picLocks noChangeAspect="1"/>
          </p:cNvPicPr>
          <p:nvPr/>
        </p:nvPicPr>
        <p:blipFill rotWithShape="1">
          <a:blip r:embed="rId2"/>
          <a:srcRect l="11413" t="5138" r="16926" b="21961"/>
          <a:stretch/>
        </p:blipFill>
        <p:spPr>
          <a:xfrm>
            <a:off x="203515" y="1484784"/>
            <a:ext cx="8568952" cy="4176464"/>
          </a:xfrm>
          <a:prstGeom prst="rect">
            <a:avLst/>
          </a:prstGeom>
        </p:spPr>
      </p:pic>
      <p:sp>
        <p:nvSpPr>
          <p:cNvPr id="5" name="Metin kutusu 4">
            <a:extLst>
              <a:ext uri="{FF2B5EF4-FFF2-40B4-BE49-F238E27FC236}">
                <a16:creationId xmlns:a16="http://schemas.microsoft.com/office/drawing/2014/main" id="{8E54EC2A-DEDF-4791-8C02-7C4E50BAE0D3}"/>
              </a:ext>
            </a:extLst>
          </p:cNvPr>
          <p:cNvSpPr txBox="1"/>
          <p:nvPr/>
        </p:nvSpPr>
        <p:spPr>
          <a:xfrm>
            <a:off x="178363" y="5877272"/>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Aydınlatma enerjisinin tüketim % </a:t>
            </a:r>
            <a:r>
              <a:rPr kumimoji="0" lang="tr-TR" sz="3600" b="1" i="0" u="none" strike="noStrike" kern="1200" cap="none" spc="0" normalizeH="0" baseline="0" noProof="0" dirty="0" err="1">
                <a:ln>
                  <a:noFill/>
                </a:ln>
                <a:solidFill>
                  <a:prstClr val="white"/>
                </a:solidFill>
                <a:effectLst/>
                <a:uLnTx/>
                <a:uFillTx/>
                <a:latin typeface="Times New Roman" pitchFamily="18" charset="0"/>
                <a:ea typeface="+mn-ea"/>
                <a:cs typeface="+mn-cs"/>
              </a:rPr>
              <a:t>leri</a:t>
            </a:r>
            <a:endPar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946479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22581" y="2852936"/>
            <a:ext cx="8640960" cy="3139321"/>
          </a:xfrm>
          <a:prstGeom prst="rect">
            <a:avLst/>
          </a:prstGeom>
          <a:noFill/>
        </p:spPr>
        <p:txBody>
          <a:bodyPr wrap="square" rtlCol="0">
            <a:spAutoFit/>
          </a:bodyPr>
          <a:lstStyle/>
          <a:p>
            <a:pPr lvl="0">
              <a:spcBef>
                <a:spcPts val="1200"/>
              </a:spcBef>
              <a:defRPr/>
            </a:pPr>
            <a:r>
              <a:rPr lang="tr-TR" sz="2400" b="0" dirty="0">
                <a:solidFill>
                  <a:prstClr val="white"/>
                </a:solidFill>
              </a:rPr>
              <a:t>Elektrik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akımı geçişi ile akkor hale gelen tungsten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wolfram</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flamanı ile ışık üretir. </a:t>
            </a:r>
          </a:p>
          <a:p>
            <a:pPr lvl="0">
              <a:spcBef>
                <a:spcPts val="1200"/>
              </a:spcBef>
              <a:defRPr/>
            </a:pP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Enerji Verim 15-20</a:t>
            </a:r>
            <a:r>
              <a:rPr kumimoji="0" lang="tr-TR" sz="2400" b="0" i="0" u="none" strike="noStrike" kern="1200" cap="none" spc="0" normalizeH="0" noProof="0" dirty="0">
                <a:ln>
                  <a:noFill/>
                </a:ln>
                <a:solidFill>
                  <a:srgbClr val="FFFF00"/>
                </a:solidFill>
                <a:effectLst/>
                <a:uLnTx/>
                <a:uFillTx/>
                <a:latin typeface="Times New Roman" pitchFamily="18" charset="0"/>
                <a:ea typeface="+mn-ea"/>
                <a:cs typeface="+mn-cs"/>
              </a:rPr>
              <a:t> Lümen/W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ve ömrü 3.000 saat civarındadır.</a:t>
            </a:r>
          </a:p>
          <a:p>
            <a:pPr>
              <a:spcBef>
                <a:spcPts val="1200"/>
              </a:spcBef>
            </a:pPr>
            <a:r>
              <a:rPr lang="tr-TR" sz="2400" b="0" dirty="0"/>
              <a:t>Akkor lambalar yüksek sıcaklıkta (2600°C'ın üzerinde) filamanının çabuk bozulmaması için çoğunlukla soy gazlarla doldurulurlar. </a:t>
            </a:r>
          </a:p>
          <a:p>
            <a:pPr>
              <a:spcBef>
                <a:spcPts val="1200"/>
              </a:spcBef>
            </a:pPr>
            <a:r>
              <a:rPr lang="tr-TR" sz="2400" b="0" dirty="0"/>
              <a:t>Bunlardan en önemlisi </a:t>
            </a:r>
            <a:r>
              <a:rPr lang="tr-TR" sz="2400" b="0" dirty="0" err="1"/>
              <a:t>Wolfram</a:t>
            </a:r>
            <a:r>
              <a:rPr lang="tr-TR" sz="2400" b="0" dirty="0"/>
              <a:t> (Tungsten) metalidir. </a:t>
            </a:r>
            <a:r>
              <a:rPr lang="tr-TR" sz="2400" b="0" dirty="0" err="1"/>
              <a:t>Wolframın</a:t>
            </a:r>
            <a:r>
              <a:rPr lang="tr-TR" sz="2400" b="0" dirty="0"/>
              <a:t> ergime derecesi 3400 ºC kadardır.</a:t>
            </a:r>
            <a:endParaRPr kumimoji="0" lang="tr-TR" sz="2400" b="0" i="0" u="none" strike="noStrike" kern="1200" cap="none" spc="0" normalizeH="0" baseline="0" noProof="0" dirty="0">
              <a:ln>
                <a:noFill/>
              </a:ln>
              <a:solidFill>
                <a:srgbClr val="FFFF00"/>
              </a:solidFill>
              <a:effectLst/>
              <a:uLnTx/>
              <a:uFillTx/>
            </a:endParaRPr>
          </a:p>
        </p:txBody>
      </p:sp>
      <p:pic>
        <p:nvPicPr>
          <p:cNvPr id="4" name="Resim 3" descr="C:\Users\NI\AppData\Local\Microsoft\Windows\INetCache\Content.MSO\BFE6AA4E.tmp">
            <a:extLst>
              <a:ext uri="{FF2B5EF4-FFF2-40B4-BE49-F238E27FC236}">
                <a16:creationId xmlns:a16="http://schemas.microsoft.com/office/drawing/2014/main" id="{B224C4A4-7453-4F5C-B9F6-05BE81C2CBA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68608" y="1196752"/>
            <a:ext cx="1694933" cy="1656184"/>
          </a:xfrm>
          <a:prstGeom prst="rect">
            <a:avLst/>
          </a:prstGeom>
          <a:noFill/>
          <a:ln>
            <a:noFill/>
          </a:ln>
        </p:spPr>
      </p:pic>
      <p:sp>
        <p:nvSpPr>
          <p:cNvPr id="5" name="Metin kutusu 4">
            <a:extLst>
              <a:ext uri="{FF2B5EF4-FFF2-40B4-BE49-F238E27FC236}">
                <a16:creationId xmlns:a16="http://schemas.microsoft.com/office/drawing/2014/main" id="{20C8007B-29B3-4D4D-B7D4-69D0B37C2793}"/>
              </a:ext>
            </a:extLst>
          </p:cNvPr>
          <p:cNvSpPr txBox="1"/>
          <p:nvPr/>
        </p:nvSpPr>
        <p:spPr>
          <a:xfrm>
            <a:off x="1043608" y="1360063"/>
            <a:ext cx="5966900" cy="1015663"/>
          </a:xfrm>
          <a:prstGeom prst="rect">
            <a:avLst/>
          </a:prstGeom>
          <a:noFill/>
        </p:spPr>
        <p:txBody>
          <a:bodyPr wrap="square" rtlCol="0">
            <a:spAutoFit/>
          </a:bodyPr>
          <a:lstStyle/>
          <a:p>
            <a:pPr lvl="0">
              <a:defRPr/>
            </a:pPr>
            <a:r>
              <a:rPr lang="tr-TR" dirty="0">
                <a:solidFill>
                  <a:prstClr val="white"/>
                </a:solidFill>
              </a:rPr>
              <a:t>Aydınlatma Teknolojileri</a:t>
            </a:r>
            <a:br>
              <a:rPr lang="tr-TR" sz="2400" dirty="0">
                <a:solidFill>
                  <a:prstClr val="white"/>
                </a:solidFill>
              </a:rPr>
            </a:br>
            <a:r>
              <a:rPr lang="tr-TR" sz="2400" b="0" dirty="0">
                <a:solidFill>
                  <a:prstClr val="white"/>
                </a:solidFill>
              </a:rPr>
              <a:t>ENKADESAN (AKKOR) AMPULLER</a:t>
            </a:r>
          </a:p>
        </p:txBody>
      </p:sp>
    </p:spTree>
    <p:extLst>
      <p:ext uri="{BB962C8B-B14F-4D97-AF65-F5344CB8AC3E}">
        <p14:creationId xmlns:p14="http://schemas.microsoft.com/office/powerpoint/2010/main" val="702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179512" y="2924944"/>
            <a:ext cx="8640960" cy="2985433"/>
          </a:xfrm>
          <a:prstGeom prst="rect">
            <a:avLst/>
          </a:prstGeom>
          <a:noFill/>
        </p:spPr>
        <p:txBody>
          <a:bodyPr wrap="square" rtlCol="0">
            <a:spAutoFit/>
          </a:bodyPr>
          <a:lstStyle/>
          <a:p>
            <a:pPr lvl="0">
              <a:spcBef>
                <a:spcPts val="1200"/>
              </a:spcBef>
              <a:defRPr/>
            </a:pPr>
            <a:r>
              <a:rPr lang="tr-TR" sz="2400" b="0" dirty="0"/>
              <a:t>İçinde halojen gaz bulunan lamba. halojen lambalar, tungsten halojen ve metal halojen olmak üzere yüksek basınçlı cıva buharlı ve halojen gazlı ortamda deşarj yoluyla ışık üreten lambalardır. Normal akkor lambadan farklı olarak filamanın daha yüksek sıcaklıkta çalıştırılmasını sağlar. </a:t>
            </a:r>
            <a:r>
              <a:rPr lang="tr-TR" sz="2400" b="0" dirty="0">
                <a:solidFill>
                  <a:prstClr val="white"/>
                </a:solidFill>
              </a:rPr>
              <a:t>renk sıcaklığı biraz yükseltilebilmektedir.</a:t>
            </a:r>
            <a:endParaRPr lang="tr-TR" sz="2400" b="0" dirty="0"/>
          </a:p>
          <a:p>
            <a:pPr>
              <a:spcBef>
                <a:spcPts val="1200"/>
              </a:spcBef>
              <a:defRPr/>
            </a:pPr>
            <a:r>
              <a:rPr lang="tr-TR" sz="2400" b="0" dirty="0">
                <a:solidFill>
                  <a:srgbClr val="FFFF00"/>
                </a:solidFill>
              </a:rPr>
              <a:t>Enerji verimi 17-30 </a:t>
            </a:r>
            <a:r>
              <a:rPr lang="tr-TR" sz="2400" b="0" dirty="0" err="1">
                <a:solidFill>
                  <a:srgbClr val="FFFF00"/>
                </a:solidFill>
              </a:rPr>
              <a:t>lm</a:t>
            </a:r>
            <a:r>
              <a:rPr lang="tr-TR" sz="2400" b="0" dirty="0">
                <a:solidFill>
                  <a:srgbClr val="FFFF00"/>
                </a:solidFill>
              </a:rPr>
              <a:t>/w Ömürleri 2000- 3000 saat</a:t>
            </a:r>
          </a:p>
          <a:p>
            <a:pPr>
              <a:spcBef>
                <a:spcPts val="1200"/>
              </a:spcBef>
              <a:defRPr/>
            </a:pPr>
            <a:endParaRPr lang="tr-TR" sz="2400" b="0" dirty="0">
              <a:solidFill>
                <a:srgbClr val="FFFF00"/>
              </a:solidFill>
            </a:endParaRPr>
          </a:p>
        </p:txBody>
      </p:sp>
      <p:sp>
        <p:nvSpPr>
          <p:cNvPr id="5" name="Metin kutusu 4">
            <a:extLst>
              <a:ext uri="{FF2B5EF4-FFF2-40B4-BE49-F238E27FC236}">
                <a16:creationId xmlns:a16="http://schemas.microsoft.com/office/drawing/2014/main" id="{20C8007B-29B3-4D4D-B7D4-69D0B37C2793}"/>
              </a:ext>
            </a:extLst>
          </p:cNvPr>
          <p:cNvSpPr txBox="1"/>
          <p:nvPr/>
        </p:nvSpPr>
        <p:spPr>
          <a:xfrm>
            <a:off x="1744770" y="1289010"/>
            <a:ext cx="5966900"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ENKADESAN H</a:t>
            </a:r>
            <a:r>
              <a:rPr lang="tr-TR" sz="2400" b="0" dirty="0">
                <a:solidFill>
                  <a:prstClr val="white"/>
                </a:solidFill>
              </a:rPr>
              <a:t>ALOJEN</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AMPULLER</a:t>
            </a:r>
          </a:p>
        </p:txBody>
      </p:sp>
      <p:pic>
        <p:nvPicPr>
          <p:cNvPr id="6" name="Resim 5" descr="iç mekan, ışık içeren bir resim&#10;&#10;Açıklama otomatik olarak oluşturuldu">
            <a:extLst>
              <a:ext uri="{FF2B5EF4-FFF2-40B4-BE49-F238E27FC236}">
                <a16:creationId xmlns:a16="http://schemas.microsoft.com/office/drawing/2014/main" id="{5C46A62B-484D-4724-B55F-5AD164408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8357" y="1196752"/>
            <a:ext cx="1251182" cy="1728192"/>
          </a:xfrm>
          <a:prstGeom prst="rect">
            <a:avLst/>
          </a:prstGeom>
        </p:spPr>
      </p:pic>
      <p:pic>
        <p:nvPicPr>
          <p:cNvPr id="7" name="Resim 6" descr="ışık, nesne, ayna, dik içeren bir resim&#10;&#10;Açıklama otomatik olarak oluşturuldu">
            <a:extLst>
              <a:ext uri="{FF2B5EF4-FFF2-40B4-BE49-F238E27FC236}">
                <a16:creationId xmlns:a16="http://schemas.microsoft.com/office/drawing/2014/main" id="{D39B5BE0-B65F-4055-8CEB-D0373D8EFC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21431" y="1304764"/>
            <a:ext cx="1512168" cy="1512168"/>
          </a:xfrm>
          <a:prstGeom prst="rect">
            <a:avLst/>
          </a:prstGeom>
        </p:spPr>
      </p:pic>
    </p:spTree>
    <p:extLst>
      <p:ext uri="{BB962C8B-B14F-4D97-AF65-F5344CB8AC3E}">
        <p14:creationId xmlns:p14="http://schemas.microsoft.com/office/powerpoint/2010/main" val="403951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54AD74A-D1AB-4DA8-9A16-1B44C1F141EC}"/>
              </a:ext>
            </a:extLst>
          </p:cNvPr>
          <p:cNvSpPr txBox="1"/>
          <p:nvPr/>
        </p:nvSpPr>
        <p:spPr>
          <a:xfrm>
            <a:off x="251520" y="1340768"/>
            <a:ext cx="8712968" cy="5139869"/>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Karbon Ayak izi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Karbon Ayak izi birim karbondioksit cinsinden ölçülen, üretilen sera gazı miktarı açısından insan faaliyetlerinin çevreye verdiği zararın ölçüsüdür.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Karbon ayak izi iki ana parçadan oluşur</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Doğrudan/birincil ayak izi ve dolaylı ikincil ayak izi.</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Birincil ayak izi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evsel enerji tüketimi ve ulaşım (araba ve uçak) dahil olmak üzere fosil yakıtlarının yanmasından ortaya çıkan doğrudan CO</a:t>
            </a:r>
            <a:r>
              <a:rPr kumimoji="0" lang="tr-TR" sz="2400" b="0" i="0" u="none" strike="noStrike" kern="1200" cap="none" spc="0" normalizeH="0" baseline="-25000" noProof="0" dirty="0">
                <a:ln>
                  <a:noFill/>
                </a:ln>
                <a:solidFill>
                  <a:prstClr val="white"/>
                </a:solidFill>
                <a:effectLst/>
                <a:uLnTx/>
                <a:uFillTx/>
                <a:latin typeface="Times New Roman" pitchFamily="18" charset="0"/>
                <a:ea typeface="+mn-ea"/>
                <a:cs typeface="+mn-cs"/>
              </a:rPr>
              <a:t>2</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emisyonlarının ölçüsüdür.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İkincil ayak izi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kullandığımız ürünlerin tüm yaşam döngüsünden bu ürünlerin imalatı ve en sonunda bozulmalarıyla ilgili olan dolaylı CO</a:t>
            </a:r>
            <a:r>
              <a:rPr kumimoji="0" lang="tr-TR" sz="2400" b="0" i="0" u="none" strike="noStrike" kern="1200" cap="none" spc="0" normalizeH="0" baseline="-25000" noProof="0" dirty="0">
                <a:ln>
                  <a:noFill/>
                </a:ln>
                <a:solidFill>
                  <a:prstClr val="white"/>
                </a:solidFill>
                <a:effectLst/>
                <a:uLnTx/>
                <a:uFillTx/>
                <a:latin typeface="Times New Roman" pitchFamily="18" charset="0"/>
                <a:ea typeface="+mn-ea"/>
                <a:cs typeface="+mn-cs"/>
              </a:rPr>
              <a:t>2</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emisyonlarının ölçüsüdür. </a:t>
            </a:r>
          </a:p>
        </p:txBody>
      </p:sp>
    </p:spTree>
    <p:extLst>
      <p:ext uri="{BB962C8B-B14F-4D97-AF65-F5344CB8AC3E}">
        <p14:creationId xmlns:p14="http://schemas.microsoft.com/office/powerpoint/2010/main" val="2398514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48013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FLUORESAN AMPULLR</a:t>
            </a:r>
          </a:p>
          <a:p>
            <a:pPr>
              <a:spcBef>
                <a:spcPts val="1200"/>
              </a:spcBef>
              <a:defRPr/>
            </a:pPr>
            <a:r>
              <a:rPr lang="tr-TR" sz="2400" b="0" dirty="0"/>
              <a:t>Flüoresan lambalar tüplerine </a:t>
            </a:r>
            <a:r>
              <a:rPr lang="tr-TR" sz="2400" b="0" dirty="0" err="1"/>
              <a:t>civa</a:t>
            </a:r>
            <a:r>
              <a:rPr lang="tr-TR" sz="2400" b="0" dirty="0"/>
              <a:t> ve argon gazı doldurularak kullanılması ile enerji tasarrufu yapılabileceği </a:t>
            </a:r>
            <a:r>
              <a:rPr lang="tr-TR" sz="2400" b="0" dirty="0" err="1"/>
              <a:t>endüktif</a:t>
            </a:r>
            <a:r>
              <a:rPr lang="tr-TR" sz="2400" b="0" dirty="0"/>
              <a:t> balast yerine elektronik balast kullanılmasının, yaklaşık olarak yüzde 30 enerji tasarrufu sağlayabileceği göstermiştir.</a:t>
            </a:r>
            <a:endParaRPr lang="tr-TR" sz="2400" b="0" dirty="0">
              <a:solidFill>
                <a:prstClr val="white"/>
              </a:solidFill>
            </a:endParaRPr>
          </a:p>
          <a:p>
            <a:pPr lvl="0">
              <a:spcBef>
                <a:spcPts val="1200"/>
              </a:spcBef>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Tüpün kırılması halinde cıva tehlikesi olması, dönen makinelerin bulunduğu ortamlarda da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stroboskopik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olayların meydana gelmesi </a:t>
            </a:r>
            <a:r>
              <a:rPr lang="tr-TR" sz="2400" b="0" dirty="0">
                <a:solidFill>
                  <a:prstClr val="white"/>
                </a:solidFill>
              </a:rPr>
              <a:t>bu floresan aydınlatma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sisteminde de sorunlar yaratmıştır.</a:t>
            </a:r>
          </a:p>
          <a:p>
            <a:pPr marL="0" marR="0" lvl="0" indent="0" algn="ctr" defTabSz="914400" rtl="0" eaLnBrk="1" fontAlgn="base" latinLnBrk="0" hangingPunct="1">
              <a:lnSpc>
                <a:spcPct val="100000"/>
              </a:lnSpc>
              <a:spcBef>
                <a:spcPts val="1200"/>
              </a:spcBef>
              <a:spcAft>
                <a:spcPct val="0"/>
              </a:spcAft>
              <a:buClrTx/>
              <a:buSzTx/>
              <a:buFontTx/>
              <a:buNone/>
              <a:tabLst/>
              <a:defRPr/>
            </a:pPr>
            <a:r>
              <a:rPr lang="tr-TR" sz="2400" b="0" noProof="0" dirty="0" err="1">
                <a:solidFill>
                  <a:prstClr val="white"/>
                </a:solidFill>
              </a:rPr>
              <a:t>Stroboskobik</a:t>
            </a:r>
            <a:r>
              <a:rPr lang="tr-TR" sz="2400" b="0" noProof="0" dirty="0">
                <a:solidFill>
                  <a:prstClr val="white"/>
                </a:solidFill>
              </a:rPr>
              <a:t> olayın önlenmesi için ya faz kaydırıcı sistem veya üç fazlı sistemin bağlanması gerekir.</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315261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600164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KOMPAKT FLUORESAN AMPULLR</a:t>
            </a:r>
          </a:p>
          <a:p>
            <a:pPr lvl="0">
              <a:spcBef>
                <a:spcPts val="1200"/>
              </a:spcBef>
              <a:defRPr/>
            </a:pPr>
            <a:r>
              <a:rPr lang="tr-TR" sz="2400" b="0" dirty="0"/>
              <a:t>Flüoresan lambalar normal tüplü ve kompakt flüoresan olmak üzere iki gruba ayrılabilir. Genel çalışmaları;</a:t>
            </a:r>
          </a:p>
          <a:p>
            <a:pPr lvl="0">
              <a:spcBef>
                <a:spcPts val="1200"/>
              </a:spcBef>
              <a:defRPr/>
            </a:pPr>
            <a:r>
              <a:rPr lang="tr-TR" sz="2400" b="0" dirty="0"/>
              <a:t>Balasttan güç alan lambanın ucundaki elektrotlar, gazı iyonize etmek için elektrik deşarjı meydana getirirler. </a:t>
            </a:r>
            <a:r>
              <a:rPr lang="tr-TR" sz="2400" b="0" dirty="0" err="1"/>
              <a:t>Civa</a:t>
            </a:r>
            <a:r>
              <a:rPr lang="tr-TR" sz="2400" b="0" dirty="0"/>
              <a:t> atomları normal enerji seviyesine geri dönerken, </a:t>
            </a:r>
            <a:r>
              <a:rPr lang="tr-TR" sz="2400" b="0" dirty="0" err="1"/>
              <a:t>ültraviyole</a:t>
            </a:r>
            <a:r>
              <a:rPr lang="tr-TR" sz="2400" b="0" dirty="0"/>
              <a:t> fotonlar yayarlar. Lamba tüpünün iç yüzeyinin flüoresan kaplı olup fotonları flüoresan </a:t>
            </a:r>
            <a:r>
              <a:rPr lang="tr-TR" sz="2400" b="0" dirty="0" err="1"/>
              <a:t>absorbe</a:t>
            </a:r>
            <a:r>
              <a:rPr lang="tr-TR" sz="2400" b="0" dirty="0"/>
              <a:t> eder ve görünür ışık üretir. </a:t>
            </a:r>
            <a:r>
              <a:rPr kumimoji="0" lang="tr-TR" sz="2400" b="0" i="0" u="none" strike="noStrike" kern="1200" cap="none" spc="0" normalizeH="0" baseline="0" noProof="0" dirty="0">
                <a:ln>
                  <a:noFill/>
                </a:ln>
                <a:solidFill>
                  <a:prstClr val="white"/>
                </a:solidFill>
                <a:effectLst/>
                <a:uLnTx/>
                <a:uFillTx/>
              </a:rPr>
              <a:t>Muhtelif renklerde yapılabilir.</a:t>
            </a:r>
          </a:p>
          <a:p>
            <a:pPr lvl="0">
              <a:spcBef>
                <a:spcPts val="1200"/>
              </a:spcBef>
              <a:defRPr/>
            </a:pPr>
            <a:r>
              <a:rPr lang="tr-TR" sz="2400" b="0" dirty="0">
                <a:solidFill>
                  <a:prstClr val="white"/>
                </a:solidFill>
              </a:rPr>
              <a:t>Verimleri </a:t>
            </a:r>
            <a:r>
              <a:rPr lang="tr-TR" sz="2400" b="0" dirty="0">
                <a:solidFill>
                  <a:srgbClr val="FFFF00"/>
                </a:solidFill>
              </a:rPr>
              <a:t>tüplü olanlar 50- 95 </a:t>
            </a:r>
            <a:r>
              <a:rPr lang="tr-TR" sz="2400" b="0" dirty="0" err="1">
                <a:solidFill>
                  <a:srgbClr val="FFFF00"/>
                </a:solidFill>
              </a:rPr>
              <a:t>lm</a:t>
            </a:r>
            <a:r>
              <a:rPr lang="tr-TR" sz="2400" b="0" dirty="0">
                <a:solidFill>
                  <a:srgbClr val="FFFF00"/>
                </a:solidFill>
              </a:rPr>
              <a:t>/W 4000- 7000 saat</a:t>
            </a:r>
          </a:p>
          <a:p>
            <a:pPr lvl="0">
              <a:spcBef>
                <a:spcPts val="1200"/>
              </a:spcBef>
              <a:defRPr/>
            </a:pPr>
            <a:r>
              <a:rPr kumimoji="0" lang="tr-TR" sz="2400" b="0" i="0" u="none" strike="noStrike" kern="1200" cap="none" spc="0" normalizeH="0" baseline="0" noProof="0" dirty="0">
                <a:ln>
                  <a:noFill/>
                </a:ln>
                <a:solidFill>
                  <a:srgbClr val="FFFF00"/>
                </a:solidFill>
                <a:effectLst/>
                <a:uLnTx/>
                <a:uFillTx/>
              </a:rPr>
              <a:t>Kompakt olanlar 45- 80 </a:t>
            </a:r>
            <a:r>
              <a:rPr kumimoji="0" lang="tr-TR" sz="2400" b="0" i="0" u="none" strike="noStrike" kern="1200" cap="none" spc="0" normalizeH="0" baseline="0" noProof="0" dirty="0" err="1">
                <a:ln>
                  <a:noFill/>
                </a:ln>
                <a:solidFill>
                  <a:srgbClr val="FFFF00"/>
                </a:solidFill>
                <a:effectLst/>
                <a:uLnTx/>
                <a:uFillTx/>
              </a:rPr>
              <a:t>lm</a:t>
            </a:r>
            <a:r>
              <a:rPr kumimoji="0" lang="tr-TR" sz="2400" b="0" i="0" u="none" strike="noStrike" kern="1200" cap="none" spc="0" normalizeH="0" baseline="0" noProof="0" dirty="0">
                <a:ln>
                  <a:noFill/>
                </a:ln>
                <a:solidFill>
                  <a:srgbClr val="FFFF00"/>
                </a:solidFill>
                <a:effectLst/>
                <a:uLnTx/>
                <a:uFillTx/>
              </a:rPr>
              <a:t>/W  8000- 10000 saat</a:t>
            </a:r>
          </a:p>
          <a:p>
            <a:pPr lvl="0">
              <a:spcBef>
                <a:spcPts val="1200"/>
              </a:spcBef>
              <a:defRPr/>
            </a:pPr>
            <a:endParaRPr kumimoji="0" lang="tr-TR" sz="2400" b="0" i="0" u="none" strike="noStrike" kern="1200" cap="none" spc="0" normalizeH="0" baseline="0" noProof="0" dirty="0">
              <a:ln>
                <a:noFill/>
              </a:ln>
              <a:solidFill>
                <a:prstClr val="white"/>
              </a:solidFill>
              <a:effectLst/>
              <a:uLnTx/>
              <a:uFillTx/>
            </a:endParaRPr>
          </a:p>
          <a:p>
            <a:pPr lvl="0">
              <a:spcBef>
                <a:spcPts val="1200"/>
              </a:spcBef>
              <a:defRPr/>
            </a:pPr>
            <a:endParaRPr kumimoji="0" lang="tr-TR" sz="2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1971879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532453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Yeni teknoloji olarak LED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Light</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Emitting</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Diode</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'ışık saçan diyot' anlamına gelen aydınlatma araçları gündeme gelmiştir.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Çok sayıda diyotun seri paralel guruplar halinde birleştirilmesiyle istenen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lümen</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elde edilmektedir.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Birkaç tipte üretilen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LEDler</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birleştirilerek veya tek tek kullanılarak çok canlı ve parlak renklere sahip aydınlatma elemanları üretilmektedir.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Kırmızı, turuncu, sarı, yeşil, yeşil2, mavi ve beyaz renklerde üretildikleri gibi, her LED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chip</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iki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bi</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color</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renkli veya üç renkli (RGB) olarak da üretilebilmektedir.</a:t>
            </a: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959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5816977"/>
          </a:xfrm>
          <a:prstGeom prst="rect">
            <a:avLst/>
          </a:prstGeom>
          <a:noFill/>
        </p:spPr>
        <p:txBody>
          <a:bodyPr wrap="square" rtlCol="0">
            <a:spAutoFit/>
          </a:bodyPr>
          <a:lstStyle/>
          <a:p>
            <a:pPr lvl="0">
              <a:defRPr/>
            </a:pPr>
            <a:r>
              <a:rPr lang="tr-TR" dirty="0">
                <a:solidFill>
                  <a:prstClr val="white"/>
                </a:solidFill>
              </a:rPr>
              <a:t>Aydınlatma Teknolojileri</a:t>
            </a:r>
            <a:br>
              <a:rPr lang="tr-TR" sz="2400" dirty="0">
                <a:solidFill>
                  <a:prstClr val="white"/>
                </a:solidFill>
              </a:rPr>
            </a:br>
            <a:r>
              <a:rPr lang="tr-TR" sz="2400" b="0" dirty="0">
                <a:solidFill>
                  <a:prstClr val="white"/>
                </a:solidFill>
              </a:rPr>
              <a:t>LED AMPULLER</a:t>
            </a:r>
          </a:p>
          <a:p>
            <a:pPr marL="0" marR="0" lvl="0" indent="0" algn="ctr" defTabSz="914400" rtl="0" eaLnBrk="1" fontAlgn="base" latinLnBrk="0" hangingPunct="1">
              <a:lnSpc>
                <a:spcPct val="100000"/>
              </a:lnSpc>
              <a:spcBef>
                <a:spcPct val="0"/>
              </a:spcBef>
              <a:spcAft>
                <a:spcPct val="0"/>
              </a:spcAft>
              <a:buClrTx/>
              <a:buSzTx/>
              <a:buFontTx/>
              <a:buNone/>
              <a:tabLst/>
              <a:defRPr/>
            </a:pP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LED’ler çok az elektrik tüketimleri, çok uzun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ömürleri (100.000 saat)</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düşük voltaj avantajları ve inanılmaz darbe dayanıklılığı ile önümüzdeki yıllarda çok daha sıklıkla karşılaşacağımız bir aydınlatma elemanı olacaktır.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LED aydınlatmalarda gün ışığına yakın renk ortamı elde edilmesi için sarı ve beyaz renk harmonisi iyi ayarlamak gerekir.</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tr-TR" sz="2400" b="0" dirty="0">
              <a:solidFill>
                <a:prstClr val="white"/>
              </a:solidFi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LED aydınlatmada verim 220 </a:t>
            </a:r>
            <a:r>
              <a:rPr kumimoji="0" lang="tr-TR" sz="2400" b="0" i="0" u="none" strike="noStrike" kern="1200" cap="none" spc="0" normalizeH="0" baseline="0" noProof="0" dirty="0" err="1">
                <a:ln>
                  <a:noFill/>
                </a:ln>
                <a:solidFill>
                  <a:srgbClr val="FFFF00"/>
                </a:solidFill>
                <a:effectLst/>
                <a:uLnTx/>
                <a:uFillTx/>
                <a:latin typeface="Times New Roman" pitchFamily="18" charset="0"/>
                <a:ea typeface="+mn-ea"/>
                <a:cs typeface="+mn-cs"/>
              </a:rPr>
              <a:t>Lm</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675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2D82C202-A31D-412D-8A20-9F5BD5E241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640960" cy="4104456"/>
          </a:xfrm>
          <a:prstGeom prst="rect">
            <a:avLst/>
          </a:prstGeom>
          <a:noFill/>
          <a:ln>
            <a:noFill/>
          </a:ln>
        </p:spPr>
      </p:pic>
      <p:sp>
        <p:nvSpPr>
          <p:cNvPr id="2" name="Metin kutusu 1">
            <a:extLst>
              <a:ext uri="{FF2B5EF4-FFF2-40B4-BE49-F238E27FC236}">
                <a16:creationId xmlns:a16="http://schemas.microsoft.com/office/drawing/2014/main" id="{ADC8461C-400E-4D0D-B87F-1721304D995C}"/>
              </a:ext>
            </a:extLst>
          </p:cNvPr>
          <p:cNvSpPr txBox="1"/>
          <p:nvPr/>
        </p:nvSpPr>
        <p:spPr>
          <a:xfrm>
            <a:off x="5079774" y="5588062"/>
            <a:ext cx="4032448"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Times New Roman" pitchFamily="18" charset="0"/>
                <a:ea typeface="+mn-ea"/>
                <a:cs typeface="+mn-cs"/>
              </a:rPr>
              <a:t>Kaynak: Muhsin Tuna Gençoğlu- Ebru Özbay</a:t>
            </a:r>
          </a:p>
        </p:txBody>
      </p:sp>
    </p:spTree>
    <p:extLst>
      <p:ext uri="{BB962C8B-B14F-4D97-AF65-F5344CB8AC3E}">
        <p14:creationId xmlns:p14="http://schemas.microsoft.com/office/powerpoint/2010/main" val="3346724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C6FF6FFB-9A6B-477F-A1D2-4F0CB24ECB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7848872" cy="5112567"/>
          </a:xfrm>
          <a:prstGeom prst="rect">
            <a:avLst/>
          </a:prstGeom>
          <a:noFill/>
          <a:ln>
            <a:noFill/>
          </a:ln>
        </p:spPr>
      </p:pic>
    </p:spTree>
    <p:extLst>
      <p:ext uri="{BB962C8B-B14F-4D97-AF65-F5344CB8AC3E}">
        <p14:creationId xmlns:p14="http://schemas.microsoft.com/office/powerpoint/2010/main" val="3475609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descr="Hangi ampulu almalısınız">
            <a:extLst>
              <a:ext uri="{FF2B5EF4-FFF2-40B4-BE49-F238E27FC236}">
                <a16:creationId xmlns:a16="http://schemas.microsoft.com/office/drawing/2014/main" id="{49D02474-3BC7-4AB6-9A6D-AF0B464298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90637"/>
            <a:ext cx="6984776" cy="5378723"/>
          </a:xfrm>
          <a:prstGeom prst="rect">
            <a:avLst/>
          </a:prstGeom>
          <a:noFill/>
          <a:ln>
            <a:noFill/>
          </a:ln>
        </p:spPr>
      </p:pic>
    </p:spTree>
    <p:extLst>
      <p:ext uri="{BB962C8B-B14F-4D97-AF65-F5344CB8AC3E}">
        <p14:creationId xmlns:p14="http://schemas.microsoft.com/office/powerpoint/2010/main" val="228641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5" name="Picture 2" descr="konutlarda-kullanilan-lamba-tiplerinin-ozellikleri">
            <a:extLst>
              <a:ext uri="{FF2B5EF4-FFF2-40B4-BE49-F238E27FC236}">
                <a16:creationId xmlns:a16="http://schemas.microsoft.com/office/drawing/2014/main" id="{0024015E-9BC4-4D7A-A292-D26E16A5B59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7920880" cy="5184576"/>
          </a:xfrm>
          <a:prstGeom prst="rect">
            <a:avLst/>
          </a:prstGeom>
          <a:noFill/>
        </p:spPr>
      </p:pic>
    </p:spTree>
    <p:extLst>
      <p:ext uri="{BB962C8B-B14F-4D97-AF65-F5344CB8AC3E}">
        <p14:creationId xmlns:p14="http://schemas.microsoft.com/office/powerpoint/2010/main" val="2742236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graphicFrame>
        <p:nvGraphicFramePr>
          <p:cNvPr id="2" name="Tablo 1">
            <a:extLst>
              <a:ext uri="{FF2B5EF4-FFF2-40B4-BE49-F238E27FC236}">
                <a16:creationId xmlns:a16="http://schemas.microsoft.com/office/drawing/2014/main" id="{A1EC4114-8AC6-408D-9BE8-6D6B43E1F640}"/>
              </a:ext>
            </a:extLst>
          </p:cNvPr>
          <p:cNvGraphicFramePr>
            <a:graphicFrameLocks noGrp="1"/>
          </p:cNvGraphicFramePr>
          <p:nvPr>
            <p:extLst>
              <p:ext uri="{D42A27DB-BD31-4B8C-83A1-F6EECF244321}">
                <p14:modId xmlns:p14="http://schemas.microsoft.com/office/powerpoint/2010/main" val="1044085648"/>
              </p:ext>
            </p:extLst>
          </p:nvPr>
        </p:nvGraphicFramePr>
        <p:xfrm>
          <a:off x="467544" y="1196752"/>
          <a:ext cx="8496940" cy="5400601"/>
        </p:xfrm>
        <a:graphic>
          <a:graphicData uri="http://schemas.openxmlformats.org/drawingml/2006/table">
            <a:tbl>
              <a:tblPr>
                <a:tableStyleId>{5C22544A-7EE6-4342-B048-85BDC9FD1C3A}</a:tableStyleId>
              </a:tblPr>
              <a:tblGrid>
                <a:gridCol w="1409248">
                  <a:extLst>
                    <a:ext uri="{9D8B030D-6E8A-4147-A177-3AD203B41FA5}">
                      <a16:colId xmlns:a16="http://schemas.microsoft.com/office/drawing/2014/main" val="3576420185"/>
                    </a:ext>
                  </a:extLst>
                </a:gridCol>
                <a:gridCol w="683900">
                  <a:extLst>
                    <a:ext uri="{9D8B030D-6E8A-4147-A177-3AD203B41FA5}">
                      <a16:colId xmlns:a16="http://schemas.microsoft.com/office/drawing/2014/main" val="3737593509"/>
                    </a:ext>
                  </a:extLst>
                </a:gridCol>
                <a:gridCol w="683900">
                  <a:extLst>
                    <a:ext uri="{9D8B030D-6E8A-4147-A177-3AD203B41FA5}">
                      <a16:colId xmlns:a16="http://schemas.microsoft.com/office/drawing/2014/main" val="1253442780"/>
                    </a:ext>
                  </a:extLst>
                </a:gridCol>
                <a:gridCol w="683900">
                  <a:extLst>
                    <a:ext uri="{9D8B030D-6E8A-4147-A177-3AD203B41FA5}">
                      <a16:colId xmlns:a16="http://schemas.microsoft.com/office/drawing/2014/main" val="112593380"/>
                    </a:ext>
                  </a:extLst>
                </a:gridCol>
                <a:gridCol w="683900">
                  <a:extLst>
                    <a:ext uri="{9D8B030D-6E8A-4147-A177-3AD203B41FA5}">
                      <a16:colId xmlns:a16="http://schemas.microsoft.com/office/drawing/2014/main" val="758364095"/>
                    </a:ext>
                  </a:extLst>
                </a:gridCol>
                <a:gridCol w="683900">
                  <a:extLst>
                    <a:ext uri="{9D8B030D-6E8A-4147-A177-3AD203B41FA5}">
                      <a16:colId xmlns:a16="http://schemas.microsoft.com/office/drawing/2014/main" val="1843055004"/>
                    </a:ext>
                  </a:extLst>
                </a:gridCol>
                <a:gridCol w="683900">
                  <a:extLst>
                    <a:ext uri="{9D8B030D-6E8A-4147-A177-3AD203B41FA5}">
                      <a16:colId xmlns:a16="http://schemas.microsoft.com/office/drawing/2014/main" val="4153773735"/>
                    </a:ext>
                  </a:extLst>
                </a:gridCol>
                <a:gridCol w="683900">
                  <a:extLst>
                    <a:ext uri="{9D8B030D-6E8A-4147-A177-3AD203B41FA5}">
                      <a16:colId xmlns:a16="http://schemas.microsoft.com/office/drawing/2014/main" val="528836958"/>
                    </a:ext>
                  </a:extLst>
                </a:gridCol>
                <a:gridCol w="683900">
                  <a:extLst>
                    <a:ext uri="{9D8B030D-6E8A-4147-A177-3AD203B41FA5}">
                      <a16:colId xmlns:a16="http://schemas.microsoft.com/office/drawing/2014/main" val="4205641155"/>
                    </a:ext>
                  </a:extLst>
                </a:gridCol>
                <a:gridCol w="833115">
                  <a:extLst>
                    <a:ext uri="{9D8B030D-6E8A-4147-A177-3AD203B41FA5}">
                      <a16:colId xmlns:a16="http://schemas.microsoft.com/office/drawing/2014/main" val="1519056421"/>
                    </a:ext>
                  </a:extLst>
                </a:gridCol>
                <a:gridCol w="783377">
                  <a:extLst>
                    <a:ext uri="{9D8B030D-6E8A-4147-A177-3AD203B41FA5}">
                      <a16:colId xmlns:a16="http://schemas.microsoft.com/office/drawing/2014/main" val="523299619"/>
                    </a:ext>
                  </a:extLst>
                </a:gridCol>
              </a:tblGrid>
              <a:tr h="472607">
                <a:tc>
                  <a:txBody>
                    <a:bodyPr/>
                    <a:lstStyle/>
                    <a:p>
                      <a:pPr algn="l" fontAlgn="b"/>
                      <a:endParaRPr lang="tr-TR" sz="1200" b="0" i="0" u="none" strike="noStrike">
                        <a:solidFill>
                          <a:srgbClr val="000000"/>
                        </a:solidFill>
                        <a:effectLst/>
                        <a:latin typeface="Calibri" panose="020F0502020204030204" pitchFamily="34" charset="0"/>
                      </a:endParaRPr>
                    </a:p>
                  </a:txBody>
                  <a:tcPr marL="9525" marR="9525" marT="9525" marB="0" anchor="b"/>
                </a:tc>
                <a:tc gridSpan="4">
                  <a:txBody>
                    <a:bodyPr/>
                    <a:lstStyle/>
                    <a:p>
                      <a:pPr algn="ctr" fontAlgn="b"/>
                      <a:r>
                        <a:rPr lang="tr-TR" sz="1200" u="none" strike="noStrike">
                          <a:effectLst/>
                        </a:rPr>
                        <a:t>Akkor</a:t>
                      </a:r>
                      <a:endParaRPr lang="tr-TR" sz="12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tr-TR"/>
                    </a:p>
                  </a:txBody>
                  <a:tcPr/>
                </a:tc>
                <a:tc hMerge="1">
                  <a:txBody>
                    <a:bodyPr/>
                    <a:lstStyle/>
                    <a:p>
                      <a:endParaRPr lang="tr-TR"/>
                    </a:p>
                  </a:txBody>
                  <a:tcPr/>
                </a:tc>
                <a:tc hMerge="1">
                  <a:txBody>
                    <a:bodyPr/>
                    <a:lstStyle/>
                    <a:p>
                      <a:endParaRPr lang="tr-TR"/>
                    </a:p>
                  </a:txBody>
                  <a:tcPr/>
                </a:tc>
                <a:tc gridSpan="4">
                  <a:txBody>
                    <a:bodyPr/>
                    <a:lstStyle/>
                    <a:p>
                      <a:pPr algn="ctr" fontAlgn="ctr"/>
                      <a:r>
                        <a:rPr lang="tr-TR" sz="1200" u="none" strike="noStrike">
                          <a:effectLst/>
                        </a:rPr>
                        <a:t>Fluoresan</a:t>
                      </a:r>
                      <a:endParaRPr lang="tr-TR" sz="12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algn="ctr" fontAlgn="ctr"/>
                      <a:r>
                        <a:rPr lang="tr-TR" sz="1200" u="none" strike="noStrike">
                          <a:effectLst/>
                        </a:rPr>
                        <a:t>LED</a:t>
                      </a:r>
                      <a:endParaRPr lang="tr-TR" sz="12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extLst>
                  <a:ext uri="{0D108BD9-81ED-4DB2-BD59-A6C34878D82A}">
                    <a16:rowId xmlns:a16="http://schemas.microsoft.com/office/drawing/2014/main" val="573295173"/>
                  </a:ext>
                </a:extLst>
              </a:tr>
              <a:tr h="472607">
                <a:tc>
                  <a:txBody>
                    <a:bodyPr/>
                    <a:lstStyle/>
                    <a:p>
                      <a:pPr algn="ctr" fontAlgn="ctr"/>
                      <a:r>
                        <a:rPr lang="tr-TR" sz="1800" u="none" strike="noStrike" dirty="0">
                          <a:effectLst/>
                        </a:rPr>
                        <a:t>VERİM</a:t>
                      </a:r>
                      <a:endParaRPr lang="tr-TR" sz="18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tr-TR" sz="1800" u="none" strike="noStrike" dirty="0">
                          <a:effectLst/>
                        </a:rPr>
                        <a:t>Normal</a:t>
                      </a:r>
                      <a:endParaRPr lang="tr-TR" sz="18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a:effectLst/>
                        </a:rPr>
                        <a:t>Halojen</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a:effectLst/>
                        </a:rPr>
                        <a:t>Tüp</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a:effectLst/>
                        </a:rPr>
                        <a:t>Kompakt</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a:txBody>
                    <a:bodyPr/>
                    <a:lstStyle/>
                    <a:p>
                      <a:pPr algn="ctr" fontAlgn="ctr"/>
                      <a:r>
                        <a:rPr lang="tr-TR" sz="1800" u="none" strike="noStrike">
                          <a:effectLst/>
                        </a:rPr>
                        <a:t>Normal</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486573"/>
                  </a:ext>
                </a:extLst>
              </a:tr>
              <a:tr h="451124">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5819712"/>
                  </a:ext>
                </a:extLst>
              </a:tr>
              <a:tr h="846395">
                <a:tc>
                  <a:txBody>
                    <a:bodyPr/>
                    <a:lstStyle/>
                    <a:p>
                      <a:pPr algn="r" fontAlgn="ctr"/>
                      <a:r>
                        <a:rPr lang="tr-TR" sz="1800" u="none" strike="noStrike">
                          <a:effectLst/>
                        </a:rPr>
                        <a:t>Verim Lümen/W</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10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20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20</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25</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50</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95</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45</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80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220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608082"/>
                  </a:ext>
                </a:extLst>
              </a:tr>
              <a:tr h="451124">
                <a:tc>
                  <a:txBody>
                    <a:bodyPr/>
                    <a:lstStyle/>
                    <a:p>
                      <a:pPr algn="r" fontAlgn="ctr"/>
                      <a:r>
                        <a:rPr lang="tr-TR" sz="1800" u="none" strike="noStrike">
                          <a:effectLst/>
                        </a:rPr>
                        <a:t>Ömür Saat</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800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1000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2000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3000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4000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7000</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8000</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10000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100.000</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2373820"/>
                  </a:ext>
                </a:extLst>
              </a:tr>
              <a:tr h="451124">
                <a:tc>
                  <a:txBody>
                    <a:bodyPr/>
                    <a:lstStyle/>
                    <a:p>
                      <a:pPr algn="r" fontAlgn="ctr"/>
                      <a:r>
                        <a:rPr lang="tr-TR" sz="1800" u="none" strike="noStrike">
                          <a:effectLst/>
                        </a:rPr>
                        <a:t>Işığın rengi</a:t>
                      </a:r>
                      <a:endParaRPr lang="tr-TR" sz="18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ctr" fontAlgn="ctr"/>
                      <a:r>
                        <a:rPr lang="tr-TR" sz="1800" u="none" strike="noStrike">
                          <a:effectLst/>
                        </a:rPr>
                        <a:t>Sıcak</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a:effectLst/>
                        </a:rPr>
                        <a:t>Sıcak</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a:effectLst/>
                        </a:rPr>
                        <a:t>Çeşitli Renk</a:t>
                      </a:r>
                      <a:endParaRPr lang="tr-TR" sz="18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gridSpan="2">
                  <a:txBody>
                    <a:bodyPr/>
                    <a:lstStyle/>
                    <a:p>
                      <a:pPr algn="ctr" fontAlgn="ctr"/>
                      <a:r>
                        <a:rPr lang="tr-TR" sz="1800" u="none" strike="noStrike" dirty="0">
                          <a:effectLst/>
                        </a:rPr>
                        <a:t>Sıcak</a:t>
                      </a:r>
                      <a:endParaRPr lang="tr-TR" sz="18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tc>
                  <a:txBody>
                    <a:bodyPr/>
                    <a:lstStyle/>
                    <a:p>
                      <a:pPr algn="ctr" fontAlgn="ctr"/>
                      <a:r>
                        <a:rPr lang="tr-TR" sz="1800" u="none" strike="noStrike" dirty="0">
                          <a:effectLst/>
                        </a:rPr>
                        <a:t>Sıcak</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1246855"/>
                  </a:ext>
                </a:extLst>
              </a:tr>
              <a:tr h="451124">
                <a:tc>
                  <a:txBody>
                    <a:bodyPr/>
                    <a:lstStyle/>
                    <a:p>
                      <a:pPr algn="l" fontAlgn="b"/>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a:effectLst/>
                        </a:rPr>
                        <a:t> </a:t>
                      </a:r>
                      <a:endParaRPr lang="tr-TR"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b"/>
                      <a:r>
                        <a:rPr lang="tr-TR" sz="1800" u="none" strike="noStrike" dirty="0">
                          <a:effectLst/>
                        </a:rPr>
                        <a:t> </a:t>
                      </a:r>
                      <a:endParaRPr lang="tr-T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0179955"/>
                  </a:ext>
                </a:extLst>
              </a:tr>
              <a:tr h="451124">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048428"/>
                  </a:ext>
                </a:extLst>
              </a:tr>
              <a:tr h="451124">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42085624"/>
                  </a:ext>
                </a:extLst>
              </a:tr>
              <a:tr h="451124">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34960898"/>
                  </a:ext>
                </a:extLst>
              </a:tr>
              <a:tr h="451124">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b"/>
                      <a:r>
                        <a:rPr lang="tr-TR" sz="1200" u="none" strike="noStrike">
                          <a:effectLst/>
                        </a:rPr>
                        <a:t> </a:t>
                      </a:r>
                      <a:endParaRPr lang="tr-TR"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tr-TR" sz="1200" u="none" strike="noStrike" dirty="0">
                          <a:effectLst/>
                        </a:rPr>
                        <a:t> </a:t>
                      </a:r>
                      <a:endParaRPr lang="tr-TR"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8435671"/>
                  </a:ext>
                </a:extLst>
              </a:tr>
            </a:tbl>
          </a:graphicData>
        </a:graphic>
      </p:graphicFrame>
    </p:spTree>
    <p:extLst>
      <p:ext uri="{BB962C8B-B14F-4D97-AF65-F5344CB8AC3E}">
        <p14:creationId xmlns:p14="http://schemas.microsoft.com/office/powerpoint/2010/main" val="1351607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EB5A7C88-F9B2-4298-8ECE-2EBE22FEE949}"/>
              </a:ext>
            </a:extLst>
          </p:cNvPr>
          <p:cNvPicPr/>
          <p:nvPr/>
        </p:nvPicPr>
        <p:blipFill rotWithShape="1">
          <a:blip r:embed="rId2" cstate="print">
            <a:extLst>
              <a:ext uri="{28A0092B-C50C-407E-A947-70E740481C1C}">
                <a14:useLocalDpi xmlns:a14="http://schemas.microsoft.com/office/drawing/2010/main" val="0"/>
              </a:ext>
            </a:extLst>
          </a:blip>
          <a:srcRect l="12963" t="32452" r="7297" b="27116"/>
          <a:stretch/>
        </p:blipFill>
        <p:spPr bwMode="auto">
          <a:xfrm rot="5400000">
            <a:off x="-441492" y="2321812"/>
            <a:ext cx="5040562" cy="3078475"/>
          </a:xfrm>
          <a:prstGeom prst="rect">
            <a:avLst/>
          </a:prstGeom>
          <a:noFill/>
          <a:ln>
            <a:noFill/>
          </a:ln>
          <a:extLst>
            <a:ext uri="{53640926-AAD7-44D8-BBD7-CCE9431645EC}">
              <a14:shadowObscured xmlns:a14="http://schemas.microsoft.com/office/drawing/2010/main"/>
            </a:ext>
          </a:extLst>
        </p:spPr>
      </p:pic>
      <p:grpSp>
        <p:nvGrpSpPr>
          <p:cNvPr id="6" name="Grup 5">
            <a:extLst>
              <a:ext uri="{FF2B5EF4-FFF2-40B4-BE49-F238E27FC236}">
                <a16:creationId xmlns:a16="http://schemas.microsoft.com/office/drawing/2014/main" id="{776D79C7-2CFD-1EFA-6A7E-35149815EAE5}"/>
              </a:ext>
            </a:extLst>
          </p:cNvPr>
          <p:cNvGrpSpPr/>
          <p:nvPr/>
        </p:nvGrpSpPr>
        <p:grpSpPr>
          <a:xfrm>
            <a:off x="3754018" y="1340767"/>
            <a:ext cx="3543914" cy="5040564"/>
            <a:chOff x="3754018" y="1340767"/>
            <a:chExt cx="3543914" cy="5040564"/>
          </a:xfrm>
        </p:grpSpPr>
        <p:pic>
          <p:nvPicPr>
            <p:cNvPr id="5" name="Resim 4">
              <a:extLst>
                <a:ext uri="{FF2B5EF4-FFF2-40B4-BE49-F238E27FC236}">
                  <a16:creationId xmlns:a16="http://schemas.microsoft.com/office/drawing/2014/main" id="{1BBD3219-AA00-48A0-8253-865BBD5EE56B}"/>
                </a:ext>
              </a:extLst>
            </p:cNvPr>
            <p:cNvPicPr/>
            <p:nvPr/>
          </p:nvPicPr>
          <p:blipFill rotWithShape="1">
            <a:blip r:embed="rId3">
              <a:extLst>
                <a:ext uri="{28A0092B-C50C-407E-A947-70E740481C1C}">
                  <a14:useLocalDpi xmlns:a14="http://schemas.microsoft.com/office/drawing/2010/main" val="0"/>
                </a:ext>
              </a:extLst>
            </a:blip>
            <a:srcRect l="11359" t="30953" r="38406" b="27843"/>
            <a:stretch/>
          </p:blipFill>
          <p:spPr bwMode="auto">
            <a:xfrm rot="5400000">
              <a:off x="3005693" y="2089092"/>
              <a:ext cx="5040564" cy="3543914"/>
            </a:xfrm>
            <a:prstGeom prst="rect">
              <a:avLst/>
            </a:prstGeom>
            <a:noFill/>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6BB5790E-4DBD-75F4-7004-24DF3F92D3F4}"/>
                </a:ext>
              </a:extLst>
            </p:cNvPr>
            <p:cNvSpPr/>
            <p:nvPr/>
          </p:nvSpPr>
          <p:spPr>
            <a:xfrm>
              <a:off x="5004048" y="4149080"/>
              <a:ext cx="1944216" cy="28803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109890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54AD74A-D1AB-4DA8-9A16-1B44C1F141EC}"/>
              </a:ext>
            </a:extLst>
          </p:cNvPr>
          <p:cNvSpPr txBox="1"/>
          <p:nvPr/>
        </p:nvSpPr>
        <p:spPr>
          <a:xfrm>
            <a:off x="251520" y="1340768"/>
            <a:ext cx="8712968" cy="4985980"/>
          </a:xfrm>
          <a:prstGeom prst="rect">
            <a:avLst/>
          </a:prstGeom>
          <a:noFill/>
        </p:spPr>
        <p:txBody>
          <a:bodyPr wrap="square" rtlCol="0">
            <a:spAutoFit/>
          </a:bodyPr>
          <a:lstStyle/>
          <a:p>
            <a:pPr lvl="0">
              <a:defRPr/>
            </a:pPr>
            <a:r>
              <a:rPr lang="tr-TR" sz="2400" dirty="0">
                <a:solidFill>
                  <a:srgbClr val="FFFF00"/>
                </a:solidFill>
              </a:rPr>
              <a:t>Karbon Ayak izi Oluşumunda Alt Parametreler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Bireysel karbon ayak izimiz, </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Elektrik ve yakıt tüketimimizden kaynaklan doğrudan salınımlar ve kullandığımız ürünlerin tüm yaşam döngüsünden kaynaklanan dolaylı salınımların bütünüdür.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Yetişkin bir ağaç oksijen üretmek için, ortalama olarak yılda 5,6 ton karbondioksit kullanmakta ve buna karşı bize oksijen vermektedir.</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Karbondioksitin başlıca yok edicisi olan ağaçların sadece yeşil güzellik değil yaşamımızı sağlayan unsurlardır.</a:t>
            </a:r>
          </a:p>
          <a:p>
            <a:pPr marL="0" marR="0" lvl="0" indent="0" algn="l" defTabSz="914400" rtl="0" eaLnBrk="1" fontAlgn="base" latinLnBrk="0" hangingPunct="1">
              <a:lnSpc>
                <a:spcPct val="100000"/>
              </a:lnSpc>
              <a:spcBef>
                <a:spcPts val="1200"/>
              </a:spcBef>
              <a:spcAft>
                <a:spcPct val="0"/>
              </a:spcAft>
              <a:buClrTx/>
              <a:buSzTx/>
              <a:buFontTx/>
              <a:buNone/>
              <a:tabLst/>
              <a:defRPr/>
            </a:pPr>
            <a:r>
              <a:rPr lang="tr-TR" sz="2400" b="0" dirty="0">
                <a:solidFill>
                  <a:prstClr val="white"/>
                </a:solidFill>
              </a:rPr>
              <a:t>Ormanlarımız aynı zamanda floramızın üretim ve barındırma ortamıdır.</a:t>
            </a:r>
            <a:endPar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830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81A15866-4288-4129-9FF5-94D8ECCC31E9}"/>
              </a:ext>
            </a:extLst>
          </p:cNvPr>
          <p:cNvPicPr/>
          <p:nvPr/>
        </p:nvPicPr>
        <p:blipFill rotWithShape="1">
          <a:blip r:embed="rId2" cstate="print">
            <a:extLst>
              <a:ext uri="{28A0092B-C50C-407E-A947-70E740481C1C}">
                <a14:useLocalDpi xmlns:a14="http://schemas.microsoft.com/office/drawing/2010/main" val="0"/>
              </a:ext>
            </a:extLst>
          </a:blip>
          <a:srcRect l="29098" t="21693" r="18647" b="18585"/>
          <a:stretch/>
        </p:blipFill>
        <p:spPr bwMode="auto">
          <a:xfrm rot="5400000">
            <a:off x="-150070" y="2102398"/>
            <a:ext cx="4907634" cy="3384376"/>
          </a:xfrm>
          <a:prstGeom prst="rect">
            <a:avLst/>
          </a:prstGeom>
          <a:noFill/>
          <a:ln>
            <a:noFill/>
          </a:ln>
          <a:extLst>
            <a:ext uri="{53640926-AAD7-44D8-BBD7-CCE9431645EC}">
              <a14:shadowObscured xmlns:a14="http://schemas.microsoft.com/office/drawing/2010/main"/>
            </a:ext>
          </a:extLst>
        </p:spPr>
      </p:pic>
      <p:grpSp>
        <p:nvGrpSpPr>
          <p:cNvPr id="6" name="Grup 5">
            <a:extLst>
              <a:ext uri="{FF2B5EF4-FFF2-40B4-BE49-F238E27FC236}">
                <a16:creationId xmlns:a16="http://schemas.microsoft.com/office/drawing/2014/main" id="{01FE88EA-AFA8-824A-0AD7-7C3FCCF693DC}"/>
              </a:ext>
            </a:extLst>
          </p:cNvPr>
          <p:cNvGrpSpPr/>
          <p:nvPr/>
        </p:nvGrpSpPr>
        <p:grpSpPr>
          <a:xfrm>
            <a:off x="4716015" y="1340770"/>
            <a:ext cx="3169493" cy="4907633"/>
            <a:chOff x="4716015" y="1340770"/>
            <a:chExt cx="3169493" cy="4907633"/>
          </a:xfrm>
        </p:grpSpPr>
        <p:pic>
          <p:nvPicPr>
            <p:cNvPr id="5" name="Resim 4">
              <a:extLst>
                <a:ext uri="{FF2B5EF4-FFF2-40B4-BE49-F238E27FC236}">
                  <a16:creationId xmlns:a16="http://schemas.microsoft.com/office/drawing/2014/main" id="{11A56E94-5143-4F68-A31F-85B32280F74D}"/>
                </a:ext>
              </a:extLst>
            </p:cNvPr>
            <p:cNvPicPr/>
            <p:nvPr/>
          </p:nvPicPr>
          <p:blipFill rotWithShape="1">
            <a:blip r:embed="rId3" cstate="print">
              <a:extLst>
                <a:ext uri="{28A0092B-C50C-407E-A947-70E740481C1C}">
                  <a14:useLocalDpi xmlns:a14="http://schemas.microsoft.com/office/drawing/2010/main" val="0"/>
                </a:ext>
              </a:extLst>
            </a:blip>
            <a:srcRect l="27348" t="17843" r="15871" b="18261"/>
            <a:stretch/>
          </p:blipFill>
          <p:spPr bwMode="auto">
            <a:xfrm rot="5400000">
              <a:off x="3846945" y="2209840"/>
              <a:ext cx="4907633" cy="3169493"/>
            </a:xfrm>
            <a:prstGeom prst="rect">
              <a:avLst/>
            </a:prstGeom>
            <a:noFill/>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2AC658D6-CE99-2CAA-7290-4D35C454C771}"/>
                </a:ext>
              </a:extLst>
            </p:cNvPr>
            <p:cNvSpPr/>
            <p:nvPr/>
          </p:nvSpPr>
          <p:spPr>
            <a:xfrm>
              <a:off x="5076056" y="3650570"/>
              <a:ext cx="1944216" cy="28803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934141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descr="aydınlatma lux değerleri ile ilgili görsel sonucu">
            <a:extLst>
              <a:ext uri="{FF2B5EF4-FFF2-40B4-BE49-F238E27FC236}">
                <a16:creationId xmlns:a16="http://schemas.microsoft.com/office/drawing/2014/main" id="{7B92ED74-12BC-4781-9986-00D7FB7F35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7848872" cy="4907633"/>
          </a:xfrm>
          <a:prstGeom prst="rect">
            <a:avLst/>
          </a:prstGeom>
          <a:noFill/>
          <a:ln>
            <a:noFill/>
          </a:ln>
        </p:spPr>
      </p:pic>
    </p:spTree>
    <p:extLst>
      <p:ext uri="{BB962C8B-B14F-4D97-AF65-F5344CB8AC3E}">
        <p14:creationId xmlns:p14="http://schemas.microsoft.com/office/powerpoint/2010/main" val="2929765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descr="aydınlatma lux değerleri ile ilgili görsel sonucu">
            <a:extLst>
              <a:ext uri="{FF2B5EF4-FFF2-40B4-BE49-F238E27FC236}">
                <a16:creationId xmlns:a16="http://schemas.microsoft.com/office/drawing/2014/main" id="{1B0A9A8F-176E-44EE-A0BA-7040283831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640960" cy="5472608"/>
          </a:xfrm>
          <a:prstGeom prst="rect">
            <a:avLst/>
          </a:prstGeom>
          <a:noFill/>
          <a:ln>
            <a:noFill/>
          </a:ln>
        </p:spPr>
      </p:pic>
    </p:spTree>
    <p:extLst>
      <p:ext uri="{BB962C8B-B14F-4D97-AF65-F5344CB8AC3E}">
        <p14:creationId xmlns:p14="http://schemas.microsoft.com/office/powerpoint/2010/main" val="711122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538609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Gün Işığı İle Aydınlatma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Doğal güneş ışığı; çevremizi gerçek renkleriyle görmemizi, mekânların geniş ve ferah görünmesini sağlar ve böylelikle göz ve sinirsel yorgunluğumuzu azaltır,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Bu hayati gerçeklere rağmen, günümüz koşullarında en son teknolojilerle inşa edilmiş de olsalar, binalarımızda güneş ışığından yeteri kadar yararlanamıyoruz</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Oysa iç mekânlarda bazen bu pek mümkün olmuyor, bunun için fiber optik ışık tüpleri, çatıya yerleştirilmiş güneş ışınlarını toplayıcıları ile iç mekânlarda aydınlatma kaynaklı enerji giderleri azaltılarak, doğal bir aydınlatma yaratılabilir.</a:t>
            </a:r>
          </a:p>
        </p:txBody>
      </p:sp>
    </p:spTree>
    <p:extLst>
      <p:ext uri="{BB962C8B-B14F-4D97-AF65-F5344CB8AC3E}">
        <p14:creationId xmlns:p14="http://schemas.microsoft.com/office/powerpoint/2010/main" val="38537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55399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Fiber Optik İle Aydınlatma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Işığı, fiber kablolarla elektrik veya ısı enerjisinin olumsuz etkilerini barındırmaksızın taşıma olarak ifade edilen yeni bir aydınlatma tekniğidir.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Fiber optik sistemlerde ışığın Ultraviyole(UV) ve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infrared</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(IR) ışınımlar içermemesi nedeniyle değerli nesnelerin ve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patlama riski </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yüksek yerlerin aydınlatılması için en iyi alternatiftir. </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Işık kaynağı ile armatürün farklı yerlerde olması, ulaşılması ve bakımı zor noktaların aydınlatılmasında kolaylık sağlar. </a:t>
            </a:r>
          </a:p>
          <a:p>
            <a:pPr lvl="0">
              <a:spcBef>
                <a:spcPts val="1200"/>
              </a:spcBef>
            </a:pPr>
            <a:r>
              <a:rPr lang="tr-TR" sz="2400" b="0" dirty="0"/>
              <a:t>Müze ve sergi alanlarında, cephe, anıt ve heykel aydınlatmasında, </a:t>
            </a:r>
            <a:r>
              <a:rPr lang="tr-TR" sz="2400" b="0" dirty="0">
                <a:solidFill>
                  <a:srgbClr val="FFFF00"/>
                </a:solidFill>
              </a:rPr>
              <a:t>patlama riski olan yerlerde</a:t>
            </a:r>
            <a:r>
              <a:rPr lang="tr-TR" sz="2400" b="0" dirty="0"/>
              <a:t>, ulaşılması zor olan yerlerde fiber optik ile aydınlatma kullanılmaktadır.</a:t>
            </a: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98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6C41788-D027-4E6F-AF8E-B3664862A6F9}"/>
              </a:ext>
            </a:extLst>
          </p:cNvPr>
          <p:cNvPicPr>
            <a:picLocks noChangeAspect="1"/>
          </p:cNvPicPr>
          <p:nvPr/>
        </p:nvPicPr>
        <p:blipFill>
          <a:blip r:embed="rId2"/>
          <a:stretch>
            <a:fillRect/>
          </a:stretch>
        </p:blipFill>
        <p:spPr>
          <a:xfrm>
            <a:off x="140148" y="1256209"/>
            <a:ext cx="4451772" cy="3536250"/>
          </a:xfrm>
          <a:prstGeom prst="rect">
            <a:avLst/>
          </a:prstGeom>
        </p:spPr>
      </p:pic>
      <p:pic>
        <p:nvPicPr>
          <p:cNvPr id="3" name="Resim 2">
            <a:extLst>
              <a:ext uri="{FF2B5EF4-FFF2-40B4-BE49-F238E27FC236}">
                <a16:creationId xmlns:a16="http://schemas.microsoft.com/office/drawing/2014/main" id="{824AAB70-D63A-4AFE-ACC5-9E991125E03E}"/>
              </a:ext>
            </a:extLst>
          </p:cNvPr>
          <p:cNvPicPr>
            <a:picLocks noChangeAspect="1"/>
          </p:cNvPicPr>
          <p:nvPr/>
        </p:nvPicPr>
        <p:blipFill>
          <a:blip r:embed="rId3"/>
          <a:stretch>
            <a:fillRect/>
          </a:stretch>
        </p:blipFill>
        <p:spPr>
          <a:xfrm>
            <a:off x="4860032" y="1256209"/>
            <a:ext cx="4176464" cy="2595806"/>
          </a:xfrm>
          <a:prstGeom prst="rect">
            <a:avLst/>
          </a:prstGeom>
        </p:spPr>
      </p:pic>
      <p:pic>
        <p:nvPicPr>
          <p:cNvPr id="4" name="Resim 3">
            <a:extLst>
              <a:ext uri="{FF2B5EF4-FFF2-40B4-BE49-F238E27FC236}">
                <a16:creationId xmlns:a16="http://schemas.microsoft.com/office/drawing/2014/main" id="{AA9A6E4F-8D83-4A41-9EF5-F0041E25D4BD}"/>
              </a:ext>
            </a:extLst>
          </p:cNvPr>
          <p:cNvPicPr>
            <a:picLocks noChangeAspect="1"/>
          </p:cNvPicPr>
          <p:nvPr/>
        </p:nvPicPr>
        <p:blipFill>
          <a:blip r:embed="rId4"/>
          <a:stretch>
            <a:fillRect/>
          </a:stretch>
        </p:blipFill>
        <p:spPr>
          <a:xfrm>
            <a:off x="7239989" y="3910256"/>
            <a:ext cx="1781028" cy="2810671"/>
          </a:xfrm>
          <a:prstGeom prst="rect">
            <a:avLst/>
          </a:prstGeom>
        </p:spPr>
      </p:pic>
      <p:pic>
        <p:nvPicPr>
          <p:cNvPr id="5" name="Resim 4">
            <a:extLst>
              <a:ext uri="{FF2B5EF4-FFF2-40B4-BE49-F238E27FC236}">
                <a16:creationId xmlns:a16="http://schemas.microsoft.com/office/drawing/2014/main" id="{D014D2D3-D443-4DB5-B38F-6AEAC9394C05}"/>
              </a:ext>
            </a:extLst>
          </p:cNvPr>
          <p:cNvPicPr>
            <a:picLocks noChangeAspect="1"/>
          </p:cNvPicPr>
          <p:nvPr/>
        </p:nvPicPr>
        <p:blipFill>
          <a:blip r:embed="rId5"/>
          <a:stretch>
            <a:fillRect/>
          </a:stretch>
        </p:blipFill>
        <p:spPr>
          <a:xfrm rot="10800000">
            <a:off x="163588" y="4831605"/>
            <a:ext cx="3328024" cy="1832813"/>
          </a:xfrm>
          <a:prstGeom prst="rect">
            <a:avLst/>
          </a:prstGeom>
        </p:spPr>
      </p:pic>
      <p:pic>
        <p:nvPicPr>
          <p:cNvPr id="6" name="Resim 5">
            <a:extLst>
              <a:ext uri="{FF2B5EF4-FFF2-40B4-BE49-F238E27FC236}">
                <a16:creationId xmlns:a16="http://schemas.microsoft.com/office/drawing/2014/main" id="{B055CA8D-75C2-4BBC-A6C8-BFEF410E6C8B}"/>
              </a:ext>
            </a:extLst>
          </p:cNvPr>
          <p:cNvPicPr>
            <a:picLocks noChangeAspect="1"/>
          </p:cNvPicPr>
          <p:nvPr/>
        </p:nvPicPr>
        <p:blipFill>
          <a:blip r:embed="rId6"/>
          <a:stretch>
            <a:fillRect/>
          </a:stretch>
        </p:blipFill>
        <p:spPr>
          <a:xfrm>
            <a:off x="3995936" y="4286234"/>
            <a:ext cx="3103904" cy="2434693"/>
          </a:xfrm>
          <a:prstGeom prst="rect">
            <a:avLst/>
          </a:prstGeom>
        </p:spPr>
      </p:pic>
    </p:spTree>
    <p:extLst>
      <p:ext uri="{BB962C8B-B14F-4D97-AF65-F5344CB8AC3E}">
        <p14:creationId xmlns:p14="http://schemas.microsoft.com/office/powerpoint/2010/main" val="3898613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F0F3F0A-0DDA-4145-A322-69FD365899A5}"/>
              </a:ext>
            </a:extLst>
          </p:cNvPr>
          <p:cNvPicPr>
            <a:picLocks noChangeAspect="1"/>
          </p:cNvPicPr>
          <p:nvPr/>
        </p:nvPicPr>
        <p:blipFill rotWithShape="1">
          <a:blip r:embed="rId2"/>
          <a:srcRect r="18401"/>
          <a:stretch/>
        </p:blipFill>
        <p:spPr>
          <a:xfrm>
            <a:off x="107505" y="1268760"/>
            <a:ext cx="3456384" cy="5488467"/>
          </a:xfrm>
          <a:prstGeom prst="rect">
            <a:avLst/>
          </a:prstGeom>
        </p:spPr>
      </p:pic>
      <p:sp>
        <p:nvSpPr>
          <p:cNvPr id="3" name="Metin kutusu 2">
            <a:extLst>
              <a:ext uri="{FF2B5EF4-FFF2-40B4-BE49-F238E27FC236}">
                <a16:creationId xmlns:a16="http://schemas.microsoft.com/office/drawing/2014/main" id="{9599A446-53D8-4C69-9937-70C511336CEB}"/>
              </a:ext>
            </a:extLst>
          </p:cNvPr>
          <p:cNvSpPr txBox="1"/>
          <p:nvPr/>
        </p:nvSpPr>
        <p:spPr>
          <a:xfrm>
            <a:off x="2663788" y="2132856"/>
            <a:ext cx="6156683"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1 Gün içerisinde (güneşin doğuşundan batışına kadar) dış</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    ortamda bulunan gün ışığını toplar</a:t>
            </a:r>
          </a:p>
        </p:txBody>
      </p:sp>
      <p:sp>
        <p:nvSpPr>
          <p:cNvPr id="4" name="Metin kutusu 3">
            <a:extLst>
              <a:ext uri="{FF2B5EF4-FFF2-40B4-BE49-F238E27FC236}">
                <a16:creationId xmlns:a16="http://schemas.microsoft.com/office/drawing/2014/main" id="{731ED192-613A-45B0-A582-A1A9F259F879}"/>
              </a:ext>
            </a:extLst>
          </p:cNvPr>
          <p:cNvSpPr txBox="1"/>
          <p:nvPr/>
        </p:nvSpPr>
        <p:spPr>
          <a:xfrm>
            <a:off x="2675793" y="3573016"/>
            <a:ext cx="636070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2  Sistem içerisine giren gün ışığı yüksek yansıtma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     özelliğine sahip tüp ile yansıyarak çıkış noktasına gelir</a:t>
            </a:r>
          </a:p>
        </p:txBody>
      </p:sp>
      <p:sp>
        <p:nvSpPr>
          <p:cNvPr id="5" name="Metin kutusu 4">
            <a:extLst>
              <a:ext uri="{FF2B5EF4-FFF2-40B4-BE49-F238E27FC236}">
                <a16:creationId xmlns:a16="http://schemas.microsoft.com/office/drawing/2014/main" id="{F6FF2F91-7322-44B0-AE7D-7EA0CD3228DC}"/>
              </a:ext>
            </a:extLst>
          </p:cNvPr>
          <p:cNvSpPr txBox="1"/>
          <p:nvPr/>
        </p:nvSpPr>
        <p:spPr>
          <a:xfrm>
            <a:off x="2771800" y="4881354"/>
            <a:ext cx="6360701"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3  Sistemin çıkış noktasındaki lens, tüpten yansıyarak gelen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sz="2000" b="0" i="0" u="none" strike="noStrike" kern="1200" cap="none" spc="0" normalizeH="0" baseline="0" noProof="0" dirty="0">
                <a:ln>
                  <a:noFill/>
                </a:ln>
                <a:solidFill>
                  <a:prstClr val="white"/>
                </a:solidFill>
                <a:effectLst/>
                <a:highlight>
                  <a:srgbClr val="000080"/>
                </a:highlight>
                <a:uLnTx/>
                <a:uFillTx/>
                <a:latin typeface="Times New Roman" pitchFamily="18" charset="0"/>
                <a:ea typeface="+mn-ea"/>
                <a:cs typeface="+mn-cs"/>
              </a:rPr>
              <a:t>     ışığı homojen olarak aydınlatılan mahalle yayar</a:t>
            </a:r>
          </a:p>
        </p:txBody>
      </p:sp>
    </p:spTree>
    <p:extLst>
      <p:ext uri="{BB962C8B-B14F-4D97-AF65-F5344CB8AC3E}">
        <p14:creationId xmlns:p14="http://schemas.microsoft.com/office/powerpoint/2010/main" val="2093708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4339650"/>
          </a:xfrm>
          <a:prstGeom prst="rect">
            <a:avLst/>
          </a:prstGeom>
          <a:noFill/>
        </p:spPr>
        <p:txBody>
          <a:bodyPr wrap="square" rtlCol="0">
            <a:spAutoFit/>
          </a:bodyPr>
          <a:lstStyle/>
          <a:p>
            <a:pPr lvl="0"/>
            <a:r>
              <a:rPr kumimoji="0" lang="tr-TR"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lvl="0"/>
            <a:r>
              <a:rPr lang="tr-TR" sz="2400" dirty="0"/>
              <a:t>Enerji Verimli Lamba ve Aletlerin Seçimi</a:t>
            </a:r>
            <a:br>
              <a:rPr lang="tr-TR" sz="2400" dirty="0"/>
            </a:br>
            <a:endParaRPr lang="tr-TR" sz="2400" dirty="0"/>
          </a:p>
          <a:p>
            <a:pPr lvl="0"/>
            <a:r>
              <a:rPr lang="tr-TR" sz="2400" b="0" dirty="0"/>
              <a:t>Olan aydınlatma sisteminin değiştirmek veya yenilemek amacıyla aydınlatma sisteminde ekonomik gücün yetebileceği en verimli olanlar seçilmeli ve aletlerin verim oranlarının kullanım kolaylıklarının araştırılması satın alma ve kullanım süresince enerji maliyeti ile satı alma maliyetlerinin yani amortismanı hesaplanması gerekir.</a:t>
            </a:r>
          </a:p>
          <a:p>
            <a:pPr lvl="0"/>
            <a:endParaRPr lang="tr-TR" sz="2400" b="0" dirty="0"/>
          </a:p>
        </p:txBody>
      </p:sp>
    </p:spTree>
    <p:extLst>
      <p:ext uri="{BB962C8B-B14F-4D97-AF65-F5344CB8AC3E}">
        <p14:creationId xmlns:p14="http://schemas.microsoft.com/office/powerpoint/2010/main" val="18827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27A6895A-86D4-4B63-9AB0-35CFFB27CE40}"/>
              </a:ext>
            </a:extLst>
          </p:cNvPr>
          <p:cNvSpPr txBox="1"/>
          <p:nvPr/>
        </p:nvSpPr>
        <p:spPr>
          <a:xfrm>
            <a:off x="276810" y="1268760"/>
            <a:ext cx="8640960" cy="553997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b="1" i="0" u="none" strike="noStrike" kern="1200" cap="none" spc="0" normalizeH="0" baseline="0" noProof="0" dirty="0">
                <a:ln>
                  <a:noFill/>
                </a:ln>
                <a:solidFill>
                  <a:prstClr val="white"/>
                </a:solidFill>
                <a:effectLst/>
                <a:uLnTx/>
                <a:uFillTx/>
                <a:latin typeface="Times New Roman" pitchFamily="18" charset="0"/>
                <a:ea typeface="+mn-ea"/>
                <a:cs typeface="+mn-cs"/>
              </a:rPr>
              <a:t>Aydınlatma Teknolojileri</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a:p>
            <a:pPr lvl="0"/>
            <a:r>
              <a:rPr lang="tr-TR" sz="2400" dirty="0"/>
              <a:t>Aydınlatmada Enerji Tasarrufu</a:t>
            </a:r>
          </a:p>
          <a:p>
            <a:pPr lvl="0">
              <a:spcBef>
                <a:spcPts val="1200"/>
              </a:spcBef>
            </a:pPr>
            <a:br>
              <a:rPr lang="tr-TR" sz="2400" dirty="0"/>
            </a:br>
            <a:r>
              <a:rPr lang="tr-TR" sz="2400" b="0" dirty="0"/>
              <a:t>Aydınlatmada enerji tasarrufunun basit tedbirlerle sağlanmasında önemli olan konuya gereken bilimsel yaklaşımın gösterilmesidir.</a:t>
            </a:r>
          </a:p>
          <a:p>
            <a:pPr lvl="0">
              <a:spcBef>
                <a:spcPts val="1200"/>
              </a:spcBef>
            </a:pPr>
            <a:r>
              <a:rPr lang="tr-TR" sz="2400" b="0" dirty="0"/>
              <a:t> Aydınlatmada enerji tasarrufu, aydınlatmanın kalitesini düşürmeden iyi bir aydınlatmanın gereklerini yerine getirerek yapılmalıdır. </a:t>
            </a:r>
          </a:p>
          <a:p>
            <a:pPr lvl="0">
              <a:spcBef>
                <a:spcPts val="1200"/>
              </a:spcBef>
            </a:pPr>
            <a:r>
              <a:rPr lang="tr-TR" sz="2400" b="0" dirty="0"/>
              <a:t>İyi bir aydınlatma daha verimli aydınlatma elemanlarıyla sağlandığı için, sonuçta aynı aydınlatma seviyelerini daha az enerji tüketimi ile sağlamış oluruz.</a:t>
            </a:r>
            <a:br>
              <a:rPr lang="tr-TR" sz="2400" dirty="0"/>
            </a:br>
            <a:br>
              <a:rPr lang="tr-TR" sz="2400" dirty="0"/>
            </a:br>
            <a:r>
              <a:rPr lang="tr-TR" sz="2400" b="0" dirty="0"/>
              <a:t>.</a:t>
            </a: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15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6666"/>
                </a:solidFill>
                <a:effectLst/>
                <a:uLnTx/>
                <a:uFillTx/>
                <a:latin typeface="Times New Roman" pitchFamily="18" charset="0"/>
                <a:ea typeface="+mn-ea"/>
                <a:cs typeface="+mn-cs"/>
              </a:rPr>
              <a:t>YÜKSEK PERFORMANSLI BİNALAR</a:t>
            </a:r>
            <a:endPar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3" name="Metin kutusu 2">
            <a:extLst>
              <a:ext uri="{FF2B5EF4-FFF2-40B4-BE49-F238E27FC236}">
                <a16:creationId xmlns:a16="http://schemas.microsoft.com/office/drawing/2014/main" id="{40F568DE-F87A-4A25-84F0-A3FF4657A089}"/>
              </a:ext>
            </a:extLst>
          </p:cNvPr>
          <p:cNvSpPr txBox="1"/>
          <p:nvPr/>
        </p:nvSpPr>
        <p:spPr>
          <a:xfrm>
            <a:off x="607263" y="1988840"/>
            <a:ext cx="7925177" cy="452431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sng" strike="noStrike" kern="1200" cap="none" spc="0" normalizeH="0" baseline="0" noProof="0" dirty="0">
                <a:ln>
                  <a:noFill/>
                </a:ln>
                <a:solidFill>
                  <a:prstClr val="white"/>
                </a:solidFill>
                <a:effectLst/>
                <a:uLnTx/>
                <a:uFillTx/>
                <a:latin typeface="Times New Roman" pitchFamily="18" charset="0"/>
                <a:ea typeface="+mn-ea"/>
                <a:cs typeface="+mn-cs"/>
              </a:rPr>
              <a:t>5) </a:t>
            </a:r>
            <a:r>
              <a:rPr kumimoji="0" lang="fi-FI" sz="2400" b="0" i="0" u="sng" strike="noStrike" kern="1200" cap="none" spc="0" normalizeH="0" baseline="0" noProof="0" dirty="0">
                <a:ln>
                  <a:noFill/>
                </a:ln>
                <a:solidFill>
                  <a:prstClr val="white"/>
                </a:solidFill>
                <a:effectLst/>
                <a:uLnTx/>
                <a:uFillTx/>
                <a:latin typeface="Times New Roman" pitchFamily="18" charset="0"/>
                <a:ea typeface="+mn-ea"/>
                <a:cs typeface="+mn-cs"/>
              </a:rPr>
              <a:t>İç Ortam Hava Kalitesinin Yükseltilmesi </a:t>
            </a:r>
            <a:r>
              <a:rPr kumimoji="0" lang="tr-TR" sz="2400" b="0" i="0" u="sng" strike="noStrike" kern="1200" cap="none" spc="0" normalizeH="0" baseline="0" noProof="0" dirty="0">
                <a:ln>
                  <a:noFill/>
                </a:ln>
                <a:solidFill>
                  <a:prstClr val="white"/>
                </a:solidFill>
                <a:effectLst/>
                <a:uLnTx/>
                <a:uFillTx/>
                <a:latin typeface="Times New Roman" pitchFamily="18" charset="0"/>
                <a:ea typeface="+mn-ea"/>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Zararlı Malzeme Emisyonlarının Azaltılması: Halı, boya vb. bitirme malzemeleri dahil bina içinde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toksik</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ve kirletici maddelerin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salımına</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neden olacak malzeme ve ürünler kullanılmamalıdır.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İnşaat ve Kullanım Aşamalarında İç Ortam Hava Kalitesinin Korunması: İnşaat bitiminden sonra en az 72 saat boyunca nem oranı %60’tan düşük olan dış ortam havası ile havalandırma yapılmalıdır.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5793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CBC86E6-BA2D-47EA-9E6A-E2B0D8543A8A}"/>
              </a:ext>
            </a:extLst>
          </p:cNvPr>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p:spPr>
      </p:pic>
      <p:sp>
        <p:nvSpPr>
          <p:cNvPr id="3" name="Metin kutusu 2">
            <a:extLst>
              <a:ext uri="{FF2B5EF4-FFF2-40B4-BE49-F238E27FC236}">
                <a16:creationId xmlns:a16="http://schemas.microsoft.com/office/drawing/2014/main" id="{E3AEAC0D-A8FE-427A-A5D1-5D07EE917E52}"/>
              </a:ext>
            </a:extLst>
          </p:cNvPr>
          <p:cNvSpPr txBox="1"/>
          <p:nvPr/>
        </p:nvSpPr>
        <p:spPr>
          <a:xfrm>
            <a:off x="5940152" y="6590160"/>
            <a:ext cx="3078088"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1100" b="0" i="0" u="none" strike="noStrike" kern="1200" cap="none" spc="0" normalizeH="0" baseline="0" noProof="0" dirty="0" err="1">
                <a:ln>
                  <a:noFill/>
                </a:ln>
                <a:solidFill>
                  <a:prstClr val="black"/>
                </a:solidFill>
                <a:effectLst/>
                <a:uLnTx/>
                <a:uFillTx/>
                <a:latin typeface="Times New Roman" pitchFamily="18" charset="0"/>
                <a:ea typeface="+mn-ea"/>
                <a:cs typeface="+mn-cs"/>
              </a:rPr>
              <a:t>Kayn</a:t>
            </a:r>
            <a:r>
              <a:rPr kumimoji="0" lang="tr-TR" sz="1100" b="0" i="0" u="none" strike="noStrike" kern="1200" cap="none" spc="0" normalizeH="0" baseline="0" noProof="0" dirty="0">
                <a:ln>
                  <a:noFill/>
                </a:ln>
                <a:solidFill>
                  <a:prstClr val="black"/>
                </a:solidFill>
                <a:effectLst/>
                <a:uLnTx/>
                <a:uFillTx/>
                <a:latin typeface="Times New Roman" pitchFamily="18" charset="0"/>
                <a:ea typeface="+mn-ea"/>
                <a:cs typeface="+mn-cs"/>
              </a:rPr>
              <a:t>: Internet 09.2019 (www.karbonayakizi.com)</a:t>
            </a:r>
            <a:endParaRPr kumimoji="0" lang="tr-TR" sz="11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1698394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6666"/>
                </a:solidFill>
                <a:effectLst/>
                <a:uLnTx/>
                <a:uFillTx/>
                <a:latin typeface="Times New Roman" pitchFamily="18" charset="0"/>
                <a:ea typeface="+mn-ea"/>
                <a:cs typeface="+mn-cs"/>
              </a:rPr>
              <a:t>YÜKSEK PERFORMANSLI BİNALAR</a:t>
            </a:r>
            <a:endPar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3" name="Metin kutusu 2">
            <a:extLst>
              <a:ext uri="{FF2B5EF4-FFF2-40B4-BE49-F238E27FC236}">
                <a16:creationId xmlns:a16="http://schemas.microsoft.com/office/drawing/2014/main" id="{40F568DE-F87A-4A25-84F0-A3FF4657A089}"/>
              </a:ext>
            </a:extLst>
          </p:cNvPr>
          <p:cNvSpPr txBox="1"/>
          <p:nvPr/>
        </p:nvSpPr>
        <p:spPr>
          <a:xfrm>
            <a:off x="607263" y="1988840"/>
            <a:ext cx="7925177" cy="3416320"/>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sng" strike="noStrike" kern="1200" cap="none" spc="0" normalizeH="0" baseline="0" noProof="0" dirty="0">
                <a:ln>
                  <a:noFill/>
                </a:ln>
                <a:solidFill>
                  <a:prstClr val="white"/>
                </a:solidFill>
                <a:effectLst/>
                <a:uLnTx/>
                <a:uFillTx/>
                <a:latin typeface="Times New Roman" pitchFamily="18" charset="0"/>
                <a:ea typeface="+mn-ea"/>
                <a:cs typeface="+mn-cs"/>
              </a:rPr>
              <a:t>6) Malzemelerin Çevreye Zararının Azaltılması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Geri Dönüşüm</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Kullanılan malzeme ve ürünlerdeki geri dönüştürülmüş içerik yüzdeleri artırılmalı, hatta mümkünse tamamen geri dönüştürülmüş malzeme kullanılmalıdır.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Biyo</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Tabanlı İçerik: Kendini hızla yenileyebilen kaynaklara dayalı ürün ve malzemeler (örneğin sürdürülebilir sertifikalı ahşap ürünlerin) kullanılmalıdır.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83882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40011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tr-TR" sz="2000" b="1" i="0" u="none" strike="noStrike" kern="1200" cap="none" spc="0" normalizeH="0" baseline="0" noProof="0" dirty="0">
                <a:ln>
                  <a:noFill/>
                </a:ln>
                <a:solidFill>
                  <a:srgbClr val="006666"/>
                </a:solidFill>
                <a:effectLst/>
                <a:uLnTx/>
                <a:uFillTx/>
                <a:latin typeface="Times New Roman" pitchFamily="18" charset="0"/>
                <a:ea typeface="+mn-ea"/>
                <a:cs typeface="+mn-cs"/>
              </a:rPr>
              <a:t>YÜKSEK PERFORMANSLI BİNALAR</a:t>
            </a:r>
            <a:endParaRPr kumimoji="0" lang="tr-TR" sz="2000" b="1" i="0" u="none" strike="noStrike" kern="1200" cap="none" spc="0" normalizeH="0" baseline="0" noProof="0" dirty="0">
              <a:ln>
                <a:noFill/>
              </a:ln>
              <a:solidFill>
                <a:srgbClr val="002060"/>
              </a:solidFill>
              <a:effectLst/>
              <a:uLnTx/>
              <a:uFillTx/>
              <a:latin typeface="Times New Roman" pitchFamily="18" charset="0"/>
              <a:ea typeface="+mn-ea"/>
              <a:cs typeface="+mn-cs"/>
            </a:endParaRPr>
          </a:p>
        </p:txBody>
      </p:sp>
      <p:sp>
        <p:nvSpPr>
          <p:cNvPr id="3" name="Metin kutusu 2">
            <a:extLst>
              <a:ext uri="{FF2B5EF4-FFF2-40B4-BE49-F238E27FC236}">
                <a16:creationId xmlns:a16="http://schemas.microsoft.com/office/drawing/2014/main" id="{40F568DE-F87A-4A25-84F0-A3FF4657A089}"/>
              </a:ext>
            </a:extLst>
          </p:cNvPr>
          <p:cNvSpPr txBox="1"/>
          <p:nvPr/>
        </p:nvSpPr>
        <p:spPr>
          <a:xfrm>
            <a:off x="607263" y="1988840"/>
            <a:ext cx="7925177" cy="4524315"/>
          </a:xfrm>
          <a:prstGeom prst="rect">
            <a:avLst/>
          </a:prstGeom>
          <a:noFill/>
        </p:spPr>
        <p:txBody>
          <a:bodyPr wrap="square" rtlCol="0">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sng" strike="noStrike" kern="1200" cap="none" spc="0" normalizeH="0" baseline="0" noProof="0" dirty="0">
                <a:ln>
                  <a:noFill/>
                </a:ln>
                <a:solidFill>
                  <a:prstClr val="white"/>
                </a:solidFill>
                <a:effectLst/>
                <a:uLnTx/>
                <a:uFillTx/>
                <a:latin typeface="Times New Roman" pitchFamily="18" charset="0"/>
                <a:ea typeface="+mn-ea"/>
                <a:cs typeface="+mn-cs"/>
              </a:rPr>
              <a:t>6) Malzemelerin Çevreye Zararının Azaltılması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srgbClr val="FFFF00"/>
                </a:solidFill>
                <a:effectLst/>
                <a:uLnTx/>
                <a:uFillTx/>
                <a:latin typeface="Times New Roman" pitchFamily="18" charset="0"/>
                <a:ea typeface="+mn-ea"/>
                <a:cs typeface="+mn-cs"/>
              </a:rPr>
              <a:t>İnşaat Atıkları</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Bir projenin planlama aşamasında şantiye atıkları ve hurdalarını geri dönüştürme amaçlı yerel çözümler bulunmalı ve uygulanmalıdır. Kazı toprağı hariç, inşaat, yıkım, saha açma ve temizleme atıklarının en az %50’sini geri kazandıracak fırsatlar ve piyasa ortamı araştırılmalı, değerlendirilmelidir. </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Ozon Tabakasına Zarar Veren Bileşikler: Bu tür bileşikler, daha çevreci seçenek ve ürünlerin olması halinde inşaat aşamasında ve sonrasında kullanılmamalıdır.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5243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odrumda eskiden kalan su sarnıçları ile ilgili görsel sonucu">
            <a:extLst>
              <a:ext uri="{FF2B5EF4-FFF2-40B4-BE49-F238E27FC236}">
                <a16:creationId xmlns:a16="http://schemas.microsoft.com/office/drawing/2014/main" id="{B12D6805-424C-4F20-8610-988D7D6542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1"/>
            <a:ext cx="4896544" cy="2808312"/>
          </a:xfrm>
          <a:prstGeom prst="rect">
            <a:avLst/>
          </a:prstGeom>
          <a:noFill/>
          <a:ln>
            <a:noFill/>
          </a:ln>
        </p:spPr>
      </p:pic>
      <p:pic>
        <p:nvPicPr>
          <p:cNvPr id="3" name="Resim 2" descr="Bodrumda eskiden kalan su sarnıçları ile ilgili görsel sonucu">
            <a:extLst>
              <a:ext uri="{FF2B5EF4-FFF2-40B4-BE49-F238E27FC236}">
                <a16:creationId xmlns:a16="http://schemas.microsoft.com/office/drawing/2014/main" id="{4831B27A-FF6C-453B-8F37-26E3CCCDEF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268762"/>
            <a:ext cx="3528392" cy="2808311"/>
          </a:xfrm>
          <a:prstGeom prst="rect">
            <a:avLst/>
          </a:prstGeom>
          <a:noFill/>
          <a:ln>
            <a:noFill/>
          </a:ln>
        </p:spPr>
      </p:pic>
    </p:spTree>
    <p:extLst>
      <p:ext uri="{BB962C8B-B14F-4D97-AF65-F5344CB8AC3E}">
        <p14:creationId xmlns:p14="http://schemas.microsoft.com/office/powerpoint/2010/main" val="2927655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3D97C02-6D24-404C-A8E6-A35CF30B023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9662" y="1196752"/>
            <a:ext cx="5796644" cy="3312368"/>
          </a:xfrm>
          <a:prstGeom prst="rect">
            <a:avLst/>
          </a:prstGeom>
          <a:noFill/>
          <a:ln>
            <a:noFill/>
          </a:ln>
        </p:spPr>
      </p:pic>
      <p:sp>
        <p:nvSpPr>
          <p:cNvPr id="3" name="Metin kutusu 2">
            <a:extLst>
              <a:ext uri="{FF2B5EF4-FFF2-40B4-BE49-F238E27FC236}">
                <a16:creationId xmlns:a16="http://schemas.microsoft.com/office/drawing/2014/main" id="{8CB49D01-9CDF-4810-B3B0-3D184C68EB6D}"/>
              </a:ext>
            </a:extLst>
          </p:cNvPr>
          <p:cNvSpPr txBox="1"/>
          <p:nvPr/>
        </p:nvSpPr>
        <p:spPr>
          <a:xfrm>
            <a:off x="395536" y="4438852"/>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Binalarda Rüzgâr Enerjisi Kullanımı</a:t>
            </a:r>
          </a:p>
        </p:txBody>
      </p:sp>
      <p:sp>
        <p:nvSpPr>
          <p:cNvPr id="4" name="Metin kutusu 3">
            <a:extLst>
              <a:ext uri="{FF2B5EF4-FFF2-40B4-BE49-F238E27FC236}">
                <a16:creationId xmlns:a16="http://schemas.microsoft.com/office/drawing/2014/main" id="{82FDE9D1-08FC-4E81-BD24-A29A0805B5ED}"/>
              </a:ext>
            </a:extLst>
          </p:cNvPr>
          <p:cNvSpPr txBox="1"/>
          <p:nvPr/>
        </p:nvSpPr>
        <p:spPr>
          <a:xfrm>
            <a:off x="539552" y="5199583"/>
            <a:ext cx="8064896" cy="1477328"/>
          </a:xfrm>
          <a:prstGeom prst="rect">
            <a:avLst/>
          </a:prstGeom>
          <a:noFill/>
        </p:spPr>
        <p:txBody>
          <a:bodyPr wrap="square" rtlCol="0">
            <a:spAutoFit/>
          </a:bodyPr>
          <a:lstStyle/>
          <a:p>
            <a:r>
              <a:rPr lang="tr-TR" sz="1800" b="0" dirty="0">
                <a:hlinkClick r:id="rId4"/>
              </a:rPr>
              <a:t>www.emo.org.tr/ekler/975727c448e45ab_ek.pdf?d</a:t>
            </a:r>
            <a:endParaRPr lang="tr-TR" sz="1800" b="0" dirty="0"/>
          </a:p>
          <a:p>
            <a:r>
              <a:rPr lang="tr-TR" sz="1800" b="0" dirty="0"/>
              <a:t>https://yapidergisi.com/ruzgari-yakalayan-binalar/</a:t>
            </a:r>
          </a:p>
          <a:p>
            <a:endParaRPr lang="tr-TR" sz="1800" b="0" dirty="0"/>
          </a:p>
          <a:p>
            <a:endParaRPr lang="tr-TR" dirty="0"/>
          </a:p>
        </p:txBody>
      </p:sp>
    </p:spTree>
    <p:extLst>
      <p:ext uri="{BB962C8B-B14F-4D97-AF65-F5344CB8AC3E}">
        <p14:creationId xmlns:p14="http://schemas.microsoft.com/office/powerpoint/2010/main" val="335772157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CB49D01-9CDF-4810-B3B0-3D184C68EB6D}"/>
              </a:ext>
            </a:extLst>
          </p:cNvPr>
          <p:cNvSpPr txBox="1"/>
          <p:nvPr/>
        </p:nvSpPr>
        <p:spPr>
          <a:xfrm>
            <a:off x="179512" y="1124744"/>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rPr>
              <a:t>Binalarda</a:t>
            </a: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 Rüzgâr Enerjisi Kullanımı</a:t>
            </a:r>
          </a:p>
        </p:txBody>
      </p:sp>
      <p:sp>
        <p:nvSpPr>
          <p:cNvPr id="2" name="Metin kutusu 1">
            <a:extLst>
              <a:ext uri="{FF2B5EF4-FFF2-40B4-BE49-F238E27FC236}">
                <a16:creationId xmlns:a16="http://schemas.microsoft.com/office/drawing/2014/main" id="{3446BF2B-ED9A-4196-9989-B3146DA39844}"/>
              </a:ext>
            </a:extLst>
          </p:cNvPr>
          <p:cNvSpPr txBox="1"/>
          <p:nvPr/>
        </p:nvSpPr>
        <p:spPr>
          <a:xfrm>
            <a:off x="287524" y="1771075"/>
            <a:ext cx="8568952" cy="4893647"/>
          </a:xfrm>
          <a:prstGeom prst="rect">
            <a:avLst/>
          </a:prstGeom>
          <a:noFill/>
        </p:spPr>
        <p:txBody>
          <a:bodyPr wrap="square" rtlCol="0">
            <a:spAutoFit/>
          </a:bodyPr>
          <a:lstStyle/>
          <a:p>
            <a:pPr marL="342900" indent="-342900" algn="l">
              <a:buFont typeface="Wingdings" panose="05000000000000000000" pitchFamily="2" charset="2"/>
              <a:buChar char="§"/>
            </a:pPr>
            <a:r>
              <a:rPr lang="tr-TR" sz="2400" b="0" dirty="0"/>
              <a:t>Özellikle yenilenebilir enerji kaynaklarından güneş ve rüzgâr enerjisinin kullanımına yönelik uygulamalarla binaların tasarımlarına yansımıştır.</a:t>
            </a:r>
          </a:p>
          <a:p>
            <a:pPr marL="342900" indent="-342900" algn="l">
              <a:buFont typeface="Wingdings" panose="05000000000000000000" pitchFamily="2" charset="2"/>
              <a:buChar char="§"/>
            </a:pPr>
            <a:r>
              <a:rPr lang="tr-TR" sz="2400" b="0" dirty="0"/>
              <a:t>Binanın kullanım ömrü boyunca ısıtma, soğutma ve havalandırma sistemleri için harcanan enerjinin, aktif yöntemlerle üretilmesi ve kullanılması mümkündür. </a:t>
            </a:r>
          </a:p>
          <a:p>
            <a:pPr marL="342900" indent="-342900" algn="l">
              <a:buFont typeface="Wingdings" panose="05000000000000000000" pitchFamily="2" charset="2"/>
              <a:buChar char="§"/>
            </a:pPr>
            <a:r>
              <a:rPr lang="tr-TR" sz="2400" b="0" dirty="0"/>
              <a:t>Pasif yöntemlerde ise binalar yenilenebilir enerji kaynaklarından en üst düzeyde faydalanacak şekilde tasarlanarak ve doğru malzemeler kullanılarak bu kaynakların bina içerisine alınması ve kullanılması hedeflenmektedir. </a:t>
            </a:r>
          </a:p>
          <a:p>
            <a:pPr marL="342900" indent="-342900" algn="l">
              <a:buFont typeface="Wingdings" panose="05000000000000000000" pitchFamily="2" charset="2"/>
              <a:buChar char="§"/>
            </a:pPr>
            <a:r>
              <a:rPr lang="tr-TR" sz="2400" b="0" dirty="0"/>
              <a:t>Binalarda aktif ve pasif sistemlerle enerji elde etmede yaygın olarak kullanılan doğal ve yenilenebilir enerji kaynaklarından birisi de rüzgâr enerjisidir.</a:t>
            </a:r>
          </a:p>
        </p:txBody>
      </p:sp>
    </p:spTree>
    <p:extLst>
      <p:ext uri="{BB962C8B-B14F-4D97-AF65-F5344CB8AC3E}">
        <p14:creationId xmlns:p14="http://schemas.microsoft.com/office/powerpoint/2010/main" val="29189065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CB49D01-9CDF-4810-B3B0-3D184C68EB6D}"/>
              </a:ext>
            </a:extLst>
          </p:cNvPr>
          <p:cNvSpPr txBox="1"/>
          <p:nvPr/>
        </p:nvSpPr>
        <p:spPr>
          <a:xfrm>
            <a:off x="179512" y="1124744"/>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rPr>
              <a:t>Binalarda</a:t>
            </a: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 Rüzgâr Enerjisi Kullanımı</a:t>
            </a:r>
          </a:p>
        </p:txBody>
      </p:sp>
      <p:sp>
        <p:nvSpPr>
          <p:cNvPr id="2" name="Metin kutusu 1">
            <a:extLst>
              <a:ext uri="{FF2B5EF4-FFF2-40B4-BE49-F238E27FC236}">
                <a16:creationId xmlns:a16="http://schemas.microsoft.com/office/drawing/2014/main" id="{3446BF2B-ED9A-4196-9989-B3146DA39844}"/>
              </a:ext>
            </a:extLst>
          </p:cNvPr>
          <p:cNvSpPr txBox="1"/>
          <p:nvPr/>
        </p:nvSpPr>
        <p:spPr>
          <a:xfrm>
            <a:off x="287524" y="1771075"/>
            <a:ext cx="8568952" cy="2308324"/>
          </a:xfrm>
          <a:prstGeom prst="rect">
            <a:avLst/>
          </a:prstGeom>
          <a:noFill/>
        </p:spPr>
        <p:txBody>
          <a:bodyPr wrap="square" rtlCol="0">
            <a:spAutoFit/>
          </a:bodyPr>
          <a:lstStyle/>
          <a:p>
            <a:pPr marL="342900" lvl="0" indent="-342900" algn="l">
              <a:buFont typeface="Wingdings" panose="05000000000000000000" pitchFamily="2" charset="2"/>
              <a:buChar char="§"/>
            </a:pPr>
            <a:r>
              <a:rPr lang="tr-TR" sz="2400" b="0" dirty="0"/>
              <a:t>Bir başka ifadeyle dönüşüme uğramış güneş enerjisi olan rüzgâr enerjisi, hava kitlesinin sahip olduğu kinetik enerjinin mekanik enerjiye dönüştürülmesidir. </a:t>
            </a:r>
          </a:p>
          <a:p>
            <a:pPr marL="342900" lvl="0" indent="-342900" algn="l">
              <a:buFont typeface="Wingdings" panose="05000000000000000000" pitchFamily="2" charset="2"/>
              <a:buChar char="§"/>
            </a:pPr>
            <a:r>
              <a:rPr lang="tr-TR" sz="2400" b="0" dirty="0"/>
              <a:t>Yel değirmenleri rüzgâr enerjisi sistemlerinin ilk örnekleri olarak kabul edilmektedir. Modern rüzgâr enerjisinin kullanımı ise 1973-1979 yılları arasındaki petrol krizi ile birlikte başlamıştır</a:t>
            </a:r>
          </a:p>
        </p:txBody>
      </p:sp>
    </p:spTree>
    <p:extLst>
      <p:ext uri="{BB962C8B-B14F-4D97-AF65-F5344CB8AC3E}">
        <p14:creationId xmlns:p14="http://schemas.microsoft.com/office/powerpoint/2010/main" val="5659226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CB49D01-9CDF-4810-B3B0-3D184C68EB6D}"/>
              </a:ext>
            </a:extLst>
          </p:cNvPr>
          <p:cNvSpPr txBox="1"/>
          <p:nvPr/>
        </p:nvSpPr>
        <p:spPr>
          <a:xfrm>
            <a:off x="179512" y="1124744"/>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rPr>
              <a:t>Binalarda</a:t>
            </a: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 Rüzgâr Enerjisi Kullanımı</a:t>
            </a:r>
          </a:p>
        </p:txBody>
      </p:sp>
      <p:sp>
        <p:nvSpPr>
          <p:cNvPr id="2" name="Metin kutusu 1">
            <a:extLst>
              <a:ext uri="{FF2B5EF4-FFF2-40B4-BE49-F238E27FC236}">
                <a16:creationId xmlns:a16="http://schemas.microsoft.com/office/drawing/2014/main" id="{3446BF2B-ED9A-4196-9989-B3146DA39844}"/>
              </a:ext>
            </a:extLst>
          </p:cNvPr>
          <p:cNvSpPr txBox="1"/>
          <p:nvPr/>
        </p:nvSpPr>
        <p:spPr>
          <a:xfrm>
            <a:off x="287524" y="1771075"/>
            <a:ext cx="8568952" cy="4524315"/>
          </a:xfrm>
          <a:prstGeom prst="rect">
            <a:avLst/>
          </a:prstGeom>
          <a:noFill/>
        </p:spPr>
        <p:txBody>
          <a:bodyPr wrap="square" rtlCol="0">
            <a:spAutoFit/>
          </a:bodyPr>
          <a:lstStyle/>
          <a:p>
            <a:r>
              <a:rPr lang="tr-TR" sz="2400" b="0" dirty="0"/>
              <a:t>Pasif Sistemler</a:t>
            </a:r>
          </a:p>
          <a:p>
            <a:pPr marL="342900" indent="-342900" algn="l">
              <a:buFont typeface="Wingdings" panose="05000000000000000000" pitchFamily="2" charset="2"/>
              <a:buChar char="§"/>
            </a:pPr>
            <a:r>
              <a:rPr lang="tr-TR" sz="2400" b="0" dirty="0"/>
              <a:t>Bina çevresindeki hava akımının karakterini basınç farkları oluşturmaktadır. Binalarda oluşan pozitif ve negatif basınç, binaların soğutulmasında ve havalandırılmasında kullanılan tasarım parametrelerinde etkili olmaktadır. R</a:t>
            </a:r>
          </a:p>
          <a:p>
            <a:pPr marL="342900" indent="-342900" algn="l">
              <a:buFont typeface="Wingdings" panose="05000000000000000000" pitchFamily="2" charset="2"/>
              <a:buChar char="§"/>
            </a:pPr>
            <a:r>
              <a:rPr lang="tr-TR" sz="2400" b="0" dirty="0" err="1"/>
              <a:t>üzgâr</a:t>
            </a:r>
            <a:r>
              <a:rPr lang="tr-TR" sz="2400" b="0" dirty="0"/>
              <a:t> enerjisinden pasif olarak yararlanmada başlıca amaç binalarda doğal havalandırmayı sağlamaktır. </a:t>
            </a:r>
          </a:p>
          <a:p>
            <a:pPr marL="342900" indent="-342900" algn="l">
              <a:buFont typeface="Wingdings" panose="05000000000000000000" pitchFamily="2" charset="2"/>
              <a:buChar char="§"/>
            </a:pPr>
            <a:r>
              <a:rPr lang="tr-TR" sz="2400" b="0" dirty="0"/>
              <a:t>Doğal havalandırma sistemlerinde yapının tasarımı sırasında düzenlenen mimari elemanlar aracılığıyla havalandırma yapılmaktadır. Doğal havalandırma, yapının cephesinde bırakılan boşluklardan yapı içine alınan havanın koridor etkisi ve yükselen havanın baca etkisiyle gerçekleşmektedir</a:t>
            </a: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7117793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CB49D01-9CDF-4810-B3B0-3D184C68EB6D}"/>
              </a:ext>
            </a:extLst>
          </p:cNvPr>
          <p:cNvSpPr txBox="1"/>
          <p:nvPr/>
        </p:nvSpPr>
        <p:spPr>
          <a:xfrm>
            <a:off x="179512" y="1124744"/>
            <a:ext cx="85689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rPr>
              <a:t>Binalarda</a:t>
            </a: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 Rüzgâr Enerjisi Kullanımı</a:t>
            </a:r>
          </a:p>
        </p:txBody>
      </p:sp>
      <p:sp>
        <p:nvSpPr>
          <p:cNvPr id="2" name="Metin kutusu 1">
            <a:extLst>
              <a:ext uri="{FF2B5EF4-FFF2-40B4-BE49-F238E27FC236}">
                <a16:creationId xmlns:a16="http://schemas.microsoft.com/office/drawing/2014/main" id="{3446BF2B-ED9A-4196-9989-B3146DA39844}"/>
              </a:ext>
            </a:extLst>
          </p:cNvPr>
          <p:cNvSpPr txBox="1"/>
          <p:nvPr/>
        </p:nvSpPr>
        <p:spPr>
          <a:xfrm>
            <a:off x="287524" y="1771075"/>
            <a:ext cx="8568952" cy="415498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Pasif Sistemler</a:t>
            </a:r>
          </a:p>
          <a:p>
            <a:pPr marL="342900" lvl="0" indent="-342900" algn="l">
              <a:buFont typeface="Wingdings" panose="05000000000000000000" pitchFamily="2" charset="2"/>
              <a:buChar char="§"/>
            </a:pPr>
            <a:r>
              <a:rPr lang="tr-TR" sz="2400" b="0" dirty="0"/>
              <a:t>Bina kabuğunda koridor etkisi ile havalandırmayı sağlayacak karşılıklı boşluklar bırakılabilir (Şekil 1).</a:t>
            </a:r>
          </a:p>
          <a:p>
            <a:pPr marL="342900" indent="-342900" algn="l">
              <a:buFont typeface="Wingdings" panose="05000000000000000000" pitchFamily="2" charset="2"/>
              <a:buChar char="§"/>
            </a:pPr>
            <a:r>
              <a:rPr lang="tr-TR" sz="2400" b="0" dirty="0"/>
              <a:t>Baca etkisi ile havalandırma yapılabilmesi için bina kesitinde bacalar ve </a:t>
            </a:r>
            <a:r>
              <a:rPr lang="tr-TR" sz="2400" b="0" dirty="0" err="1"/>
              <a:t>atriyumlar</a:t>
            </a:r>
            <a:r>
              <a:rPr lang="tr-TR" sz="2400" b="0" dirty="0"/>
              <a:t> tasarlanabilir </a:t>
            </a:r>
          </a:p>
          <a:p>
            <a:pPr marL="342900" indent="-342900" algn="l">
              <a:buFont typeface="Wingdings" panose="05000000000000000000" pitchFamily="2" charset="2"/>
              <a:buChar char="§"/>
            </a:pPr>
            <a:r>
              <a:rPr lang="tr-TR" sz="2400" b="0" dirty="0"/>
              <a:t>Yüksek binalarda doğal havalandırmaya olanak sağlayan cephe tasarımları tercih edilebilir (çift kabuk cephe sistemleri, kinetik cephe sistemleri </a:t>
            </a:r>
            <a:r>
              <a:rPr lang="tr-TR" sz="2400" b="0" dirty="0" err="1"/>
              <a:t>vb</a:t>
            </a:r>
            <a:endParaRPr lang="tr-TR" sz="2400" b="0" dirty="0"/>
          </a:p>
          <a:p>
            <a:pPr marL="342900" indent="-342900" algn="l">
              <a:buFont typeface="Wingdings" panose="05000000000000000000" pitchFamily="2" charset="2"/>
              <a:buChar char="§"/>
            </a:pPr>
            <a:r>
              <a:rPr lang="tr-TR" sz="2400" b="0" dirty="0"/>
              <a:t>Binaların yüksek noktalarına rüzgâr bacaları, kuleleri, yakalayıcıları, kepçeleri, başlıkları gibi rüzgârı yakalayabilen mimari elemanlar yerleştirilebilir </a:t>
            </a:r>
            <a:endPar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080466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ısı pompaları nedir ile ilgili görsel sonucu">
            <a:extLst>
              <a:ext uri="{FF2B5EF4-FFF2-40B4-BE49-F238E27FC236}">
                <a16:creationId xmlns:a16="http://schemas.microsoft.com/office/drawing/2014/main" id="{101D2750-31F2-4C9A-8315-11A7AE35060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268760"/>
            <a:ext cx="8496944" cy="5256584"/>
          </a:xfrm>
          <a:prstGeom prst="rect">
            <a:avLst/>
          </a:prstGeom>
          <a:noFill/>
          <a:ln>
            <a:noFill/>
          </a:ln>
        </p:spPr>
      </p:pic>
    </p:spTree>
    <p:extLst>
      <p:ext uri="{BB962C8B-B14F-4D97-AF65-F5344CB8AC3E}">
        <p14:creationId xmlns:p14="http://schemas.microsoft.com/office/powerpoint/2010/main" val="349207975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2720A90-0963-42E7-9B34-FB95676C56B4}"/>
              </a:ext>
            </a:extLst>
          </p:cNvPr>
          <p:cNvSpPr>
            <a:spLocks noGrp="1"/>
          </p:cNvSpPr>
          <p:nvPr>
            <p:ph type="sldNum" sz="quarter" idx="12"/>
          </p:nvPr>
        </p:nvSpPr>
        <p:spPr>
          <a:xfrm>
            <a:off x="7885509" y="5883276"/>
            <a:ext cx="565159"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10" name="Resim 9" descr="çizim içeren bir resim&#10;&#10;Açıklama otomatik olarak oluşturuldu">
            <a:extLst>
              <a:ext uri="{FF2B5EF4-FFF2-40B4-BE49-F238E27FC236}">
                <a16:creationId xmlns:a16="http://schemas.microsoft.com/office/drawing/2014/main" id="{B00986C7-792B-480D-A3EF-71AC98BF01BF}"/>
              </a:ext>
            </a:extLst>
          </p:cNvPr>
          <p:cNvPicPr/>
          <p:nvPr/>
        </p:nvPicPr>
        <p:blipFill>
          <a:blip r:embed="rId2">
            <a:extLst>
              <a:ext uri="{28A0092B-C50C-407E-A947-70E740481C1C}">
                <a14:useLocalDpi xmlns:a14="http://schemas.microsoft.com/office/drawing/2010/main" val="0"/>
              </a:ext>
            </a:extLst>
          </a:blip>
          <a:stretch>
            <a:fillRect/>
          </a:stretch>
        </p:blipFill>
        <p:spPr>
          <a:xfrm>
            <a:off x="320159" y="1992185"/>
            <a:ext cx="3963809" cy="4032448"/>
          </a:xfrm>
          <a:prstGeom prst="rect">
            <a:avLst/>
          </a:prstGeom>
        </p:spPr>
      </p:pic>
      <p:sp>
        <p:nvSpPr>
          <p:cNvPr id="7" name="Metin kutusu 6">
            <a:extLst>
              <a:ext uri="{FF2B5EF4-FFF2-40B4-BE49-F238E27FC236}">
                <a16:creationId xmlns:a16="http://schemas.microsoft.com/office/drawing/2014/main" id="{778414E6-9BF8-4599-8DEC-D89DAE085AAA}"/>
              </a:ext>
            </a:extLst>
          </p:cNvPr>
          <p:cNvSpPr txBox="1"/>
          <p:nvPr/>
        </p:nvSpPr>
        <p:spPr>
          <a:xfrm>
            <a:off x="4572000" y="3230106"/>
            <a:ext cx="4272559" cy="3477875"/>
          </a:xfrm>
          <a:prstGeom prst="rect">
            <a:avLst/>
          </a:prstGeom>
          <a:noFill/>
        </p:spPr>
        <p:txBody>
          <a:bodyPr wrap="square" rtlCol="0">
            <a:spAutoFit/>
          </a:bodyPr>
          <a:lstStyle/>
          <a:p>
            <a:r>
              <a:rPr lang="tr-TR" sz="2200" dirty="0"/>
              <a:t>BİYOKÜTLE ENERJİ</a:t>
            </a:r>
          </a:p>
          <a:p>
            <a:pPr algn="l"/>
            <a:endParaRPr lang="tr-TR" sz="2200" b="0" dirty="0"/>
          </a:p>
          <a:p>
            <a:pPr algn="l"/>
            <a:r>
              <a:rPr lang="tr-TR" sz="2200" b="0" dirty="0" err="1"/>
              <a:t>Biyokütle</a:t>
            </a:r>
            <a:r>
              <a:rPr lang="tr-TR" sz="2200" b="0" dirty="0"/>
              <a:t> için mısır, buğday gibi özel olarak yetiştirilen bitkiler, otlar, yosunlar, denizdeki algler, hayvan dışkıları, gübre ve sanayi atıkları, evlerden atılan tüm organik çöpler (meyve ve sebze artıkları) kaynak oluşturmaktadır. </a:t>
            </a:r>
          </a:p>
          <a:p>
            <a:pPr algn="l"/>
            <a:endParaRPr lang="tr-TR" sz="2200" b="0" dirty="0"/>
          </a:p>
        </p:txBody>
      </p:sp>
      <p:pic>
        <p:nvPicPr>
          <p:cNvPr id="12" name="Resim 11">
            <a:extLst>
              <a:ext uri="{FF2B5EF4-FFF2-40B4-BE49-F238E27FC236}">
                <a16:creationId xmlns:a16="http://schemas.microsoft.com/office/drawing/2014/main" id="{CA903599-1A12-4EC5-9FA8-002EE76D0E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8812" y="1183689"/>
            <a:ext cx="2857500" cy="1905000"/>
          </a:xfrm>
          <a:prstGeom prst="rect">
            <a:avLst/>
          </a:prstGeom>
          <a:noFill/>
          <a:ln>
            <a:noFill/>
          </a:ln>
        </p:spPr>
      </p:pic>
      <p:sp>
        <p:nvSpPr>
          <p:cNvPr id="8" name="Metin kutusu 7">
            <a:extLst>
              <a:ext uri="{FF2B5EF4-FFF2-40B4-BE49-F238E27FC236}">
                <a16:creationId xmlns:a16="http://schemas.microsoft.com/office/drawing/2014/main" id="{0DC9DA47-00F4-4B15-80EA-F5D07BDE2C94}"/>
              </a:ext>
            </a:extLst>
          </p:cNvPr>
          <p:cNvSpPr txBox="1"/>
          <p:nvPr/>
        </p:nvSpPr>
        <p:spPr>
          <a:xfrm>
            <a:off x="179512" y="6297581"/>
            <a:ext cx="4539873" cy="338554"/>
          </a:xfrm>
          <a:prstGeom prst="rect">
            <a:avLst/>
          </a:prstGeom>
          <a:noFill/>
        </p:spPr>
        <p:txBody>
          <a:bodyPr wrap="square" rtlCol="0">
            <a:spAutoFit/>
          </a:bodyPr>
          <a:lstStyle/>
          <a:p>
            <a:r>
              <a:rPr lang="tr-TR" sz="1600" b="0" dirty="0">
                <a:solidFill>
                  <a:srgbClr val="FFFF00"/>
                </a:solidFill>
              </a:rPr>
              <a:t>http://www.yegm.gov.tr/teknoloji/hidrojen.aspx</a:t>
            </a:r>
          </a:p>
        </p:txBody>
      </p:sp>
    </p:spTree>
    <p:extLst>
      <p:ext uri="{BB962C8B-B14F-4D97-AF65-F5344CB8AC3E}">
        <p14:creationId xmlns:p14="http://schemas.microsoft.com/office/powerpoint/2010/main" val="41041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771800" y="1268760"/>
            <a:ext cx="3528391"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ETKİSİ NEDİR?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620526"/>
          </a:xfrm>
          <a:prstGeom prst="rect">
            <a:avLst/>
          </a:prstGeom>
          <a:noFill/>
        </p:spPr>
        <p:txBody>
          <a:bodyPr wrap="square" rtlCol="0">
            <a:spAutoFit/>
          </a:bodyPr>
          <a:lstStyle/>
          <a:p>
            <a:pPr lvl="0" algn="l">
              <a:lnSpc>
                <a:spcPct val="140000"/>
              </a:lnSpc>
            </a:pPr>
            <a:r>
              <a:rPr lang="tr-TR" sz="2400" b="0" dirty="0">
                <a:cs typeface="Arial" panose="020B0604020202020204" pitchFamily="34" charset="0"/>
              </a:rPr>
              <a:t>Atmosferdeki gazlar yeryüzünden uzaya yayılan uzun dalga boylu ışığı önce soğurur (tutar), daha sonra tekrar yayar. </a:t>
            </a:r>
          </a:p>
          <a:p>
            <a:pPr lvl="0" algn="l">
              <a:lnSpc>
                <a:spcPct val="140000"/>
              </a:lnSpc>
            </a:pPr>
            <a:r>
              <a:rPr lang="tr-TR" sz="2400" b="0" dirty="0">
                <a:cs typeface="Arial" panose="020B0604020202020204" pitchFamily="34" charset="0"/>
              </a:rPr>
              <a:t>Sera gazları Dünya’dan uzaya yayılan ısının (kızılötesi ışığın) bir kısmını geri yansıtarak Dünya’nın ısınmasına neden olur. </a:t>
            </a:r>
          </a:p>
          <a:p>
            <a:pPr lvl="0" algn="l">
              <a:lnSpc>
                <a:spcPct val="140000"/>
              </a:lnSpc>
            </a:pPr>
            <a:r>
              <a:rPr lang="tr-TR" sz="2400" b="0" dirty="0">
                <a:cs typeface="Arial" panose="020B0604020202020204" pitchFamily="34" charset="0"/>
              </a:rPr>
              <a:t>Bu olaya </a:t>
            </a:r>
            <a:r>
              <a:rPr lang="tr-TR" sz="2400" dirty="0">
                <a:solidFill>
                  <a:srgbClr val="FFFF00"/>
                </a:solidFill>
                <a:cs typeface="Arial" panose="020B0604020202020204" pitchFamily="34" charset="0"/>
              </a:rPr>
              <a:t>sera etkisi </a:t>
            </a:r>
            <a:r>
              <a:rPr lang="tr-TR" sz="2400" b="0" dirty="0">
                <a:cs typeface="Arial" panose="020B0604020202020204" pitchFamily="34" charset="0"/>
              </a:rPr>
              <a:t>denir.</a:t>
            </a:r>
          </a:p>
        </p:txBody>
      </p:sp>
      <p:sp>
        <p:nvSpPr>
          <p:cNvPr id="5" name="Metin kutusu 4">
            <a:extLst>
              <a:ext uri="{FF2B5EF4-FFF2-40B4-BE49-F238E27FC236}">
                <a16:creationId xmlns:a16="http://schemas.microsoft.com/office/drawing/2014/main" id="{EFC86F30-F472-44C9-BCC0-11626A111A8C}"/>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8083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1F2F3942-EA8A-43F3-AD28-F4C5346A43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Metin kutusu 3">
            <a:extLst>
              <a:ext uri="{FF2B5EF4-FFF2-40B4-BE49-F238E27FC236}">
                <a16:creationId xmlns:a16="http://schemas.microsoft.com/office/drawing/2014/main" id="{E52C523F-492D-4BBC-8829-0081702AD8AC}"/>
              </a:ext>
            </a:extLst>
          </p:cNvPr>
          <p:cNvSpPr txBox="1"/>
          <p:nvPr/>
        </p:nvSpPr>
        <p:spPr>
          <a:xfrm>
            <a:off x="107504" y="1243786"/>
            <a:ext cx="8568952" cy="4924425"/>
          </a:xfrm>
          <a:prstGeom prst="rect">
            <a:avLst/>
          </a:prstGeom>
          <a:noFill/>
        </p:spPr>
        <p:txBody>
          <a:bodyPr wrap="square" rtlCol="0">
            <a:spAutoFit/>
          </a:bodyPr>
          <a:lstStyle/>
          <a:p>
            <a:r>
              <a:rPr lang="tr-TR" dirty="0"/>
              <a:t>BİYOKÜTLE ENERJİ</a:t>
            </a:r>
          </a:p>
          <a:p>
            <a:endParaRPr lang="tr-TR" sz="800" b="0" dirty="0"/>
          </a:p>
          <a:p>
            <a:pPr>
              <a:spcBef>
                <a:spcPts val="1200"/>
              </a:spcBef>
            </a:pPr>
            <a:r>
              <a:rPr lang="tr-TR" sz="2400" b="0" dirty="0" err="1"/>
              <a:t>Biyokütle</a:t>
            </a:r>
            <a:r>
              <a:rPr lang="tr-TR" sz="2400" b="0" dirty="0"/>
              <a:t> enerji için mısır, buğday gibi özel olarak yetiştirilen bitkiler, otlar, yosunlar, denizdeki algler, hayvan dışkıları, gübre ve sanayi atıkları, evlerden atılan tüm organik çöpler (meyve ve sebze artıkları) kaynak oluşturmaktadır. </a:t>
            </a:r>
          </a:p>
          <a:p>
            <a:pPr>
              <a:spcBef>
                <a:spcPts val="1200"/>
              </a:spcBef>
            </a:pPr>
            <a:r>
              <a:rPr lang="tr-TR" sz="2400" b="0" dirty="0"/>
              <a:t>Petrol, kömür, doğal gaz gibi tükenmekte olan enerji kaynaklarının kısıtlı olması, ayrıca bunların çevre kirliliği oluşturması nedeni ile, </a:t>
            </a:r>
            <a:r>
              <a:rPr lang="tr-TR" sz="2400" b="0" dirty="0" err="1"/>
              <a:t>biyokütle</a:t>
            </a:r>
            <a:r>
              <a:rPr lang="tr-TR" sz="2400" b="0" dirty="0"/>
              <a:t> kullanımı enerji sorununu çözmek için giderek önem kazanmaktadır. </a:t>
            </a:r>
          </a:p>
          <a:p>
            <a:pPr>
              <a:spcBef>
                <a:spcPts val="1200"/>
              </a:spcBef>
            </a:pPr>
            <a:r>
              <a:rPr lang="tr-TR" sz="2400" b="0" dirty="0"/>
              <a:t>Hızlı bir artış gösteren nüfus ve sanayileşme enerji ihtiyacını da beraberinde getirmiştir. </a:t>
            </a:r>
            <a:endParaRPr lang="tr-TR" sz="2400" dirty="0"/>
          </a:p>
        </p:txBody>
      </p:sp>
    </p:spTree>
    <p:extLst>
      <p:ext uri="{BB962C8B-B14F-4D97-AF65-F5344CB8AC3E}">
        <p14:creationId xmlns:p14="http://schemas.microsoft.com/office/powerpoint/2010/main" val="380090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1F2F3942-EA8A-43F3-AD28-F4C5346A43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Metin kutusu 3">
            <a:extLst>
              <a:ext uri="{FF2B5EF4-FFF2-40B4-BE49-F238E27FC236}">
                <a16:creationId xmlns:a16="http://schemas.microsoft.com/office/drawing/2014/main" id="{E52C523F-492D-4BBC-8829-0081702AD8AC}"/>
              </a:ext>
            </a:extLst>
          </p:cNvPr>
          <p:cNvSpPr txBox="1"/>
          <p:nvPr/>
        </p:nvSpPr>
        <p:spPr>
          <a:xfrm>
            <a:off x="107504" y="1243786"/>
            <a:ext cx="8568952" cy="440120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imes New Roman" pitchFamily="18" charset="0"/>
                <a:ea typeface="+mn-ea"/>
                <a:cs typeface="+mn-cs"/>
              </a:rPr>
              <a:t>BİYOKÜTLE ENERJİ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tr-TR" sz="800" b="0" i="0" u="none" strike="noStrike" kern="1200" cap="none" spc="0" normalizeH="0" baseline="0" noProof="0" dirty="0">
              <a:ln>
                <a:noFill/>
              </a:ln>
              <a:solidFill>
                <a:prstClr val="white"/>
              </a:solidFill>
              <a:effectLst/>
              <a:uLnTx/>
              <a:uFillTx/>
              <a:latin typeface="Times New Roman" pitchFamily="18" charset="0"/>
              <a:ea typeface="+mn-ea"/>
              <a:cs typeface="+mn-cs"/>
            </a:endParaRPr>
          </a:p>
          <a:p>
            <a:pPr marL="176213" marR="0" lvl="0" indent="0" algn="ctr" defTabSz="914400" rtl="0" eaLnBrk="1" fontAlgn="base" latinLnBrk="0" hangingPunct="1">
              <a:lnSpc>
                <a:spcPct val="100000"/>
              </a:lnSpc>
              <a:spcBef>
                <a:spcPts val="1200"/>
              </a:spcBef>
              <a:spcAft>
                <a:spcPct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Enerjinin çevresel kirliliğe yol açmadan sürdürülebilir olarak sağlanabilmesi için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biyokütle</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enerjisi önem kazanmıştır.</a:t>
            </a:r>
          </a:p>
          <a:p>
            <a:pPr marL="176213" marR="0" lvl="0" indent="0" algn="ctr" defTabSz="914400" rtl="0" eaLnBrk="1" fontAlgn="base" latinLnBrk="0" hangingPunct="1">
              <a:lnSpc>
                <a:spcPct val="100000"/>
              </a:lnSpc>
              <a:spcBef>
                <a:spcPts val="1200"/>
              </a:spcBef>
              <a:spcAft>
                <a:spcPct val="0"/>
              </a:spcAft>
              <a:buClrTx/>
              <a:buSzTx/>
              <a:buFontTx/>
              <a:buNone/>
              <a:tabLst/>
              <a:defRPr/>
            </a:pP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Biyokütle</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 enerjisi tükenmez bir kaynak olması, her yerde elde edilebilmesi, özellikle kırsal alanlar için </a:t>
            </a:r>
            <a:r>
              <a:rPr kumimoji="0" lang="tr-TR" sz="2400" b="0" i="0" u="none" strike="noStrike" kern="1200" cap="none" spc="0" normalizeH="0" baseline="0" noProof="0" dirty="0" err="1">
                <a:ln>
                  <a:noFill/>
                </a:ln>
                <a:solidFill>
                  <a:prstClr val="white"/>
                </a:solidFill>
                <a:effectLst/>
                <a:uLnTx/>
                <a:uFillTx/>
                <a:latin typeface="Times New Roman" pitchFamily="18" charset="0"/>
                <a:ea typeface="+mn-ea"/>
                <a:cs typeface="+mn-cs"/>
              </a:rPr>
              <a:t>sosyo</a:t>
            </a:r>
            <a:r>
              <a:rPr kumimoji="0" lang="tr-TR" sz="2400" b="0" i="0" u="none" strike="noStrike" kern="1200" cap="none" spc="0" normalizeH="0" baseline="0" noProof="0" dirty="0">
                <a:ln>
                  <a:noFill/>
                </a:ln>
                <a:solidFill>
                  <a:prstClr val="white"/>
                </a:solidFill>
                <a:effectLst/>
                <a:uLnTx/>
                <a:uFillTx/>
                <a:latin typeface="Times New Roman" pitchFamily="18" charset="0"/>
                <a:ea typeface="+mn-ea"/>
                <a:cs typeface="+mn-cs"/>
              </a:rPr>
              <a:t>-ekonomik gelişmelere yardımcı olması nedeniyle uygun ve önemli bir enerji kaynağı olarak görülmektedir.</a:t>
            </a: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b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br>
            <a:endPar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22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additive="base">
                                        <p:cTn id="1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5B384BD4-A957-4DA3-B211-2C411E666AF3}"/>
              </a:ext>
            </a:extLst>
          </p:cNvPr>
          <p:cNvSpPr>
            <a:spLocks noGrp="1"/>
          </p:cNvSpPr>
          <p:nvPr>
            <p:ph type="sldNum" sz="quarter" idx="12"/>
          </p:nvPr>
        </p:nvSpPr>
        <p:spPr>
          <a:xfrm>
            <a:off x="7885509" y="5883276"/>
            <a:ext cx="565159" cy="365125"/>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8" name="Resim 7">
            <a:extLst>
              <a:ext uri="{FF2B5EF4-FFF2-40B4-BE49-F238E27FC236}">
                <a16:creationId xmlns:a16="http://schemas.microsoft.com/office/drawing/2014/main" id="{FABB60C7-0CED-40B4-AEB4-480A3B3D3FF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3168352" cy="3096344"/>
          </a:xfrm>
          <a:prstGeom prst="rect">
            <a:avLst/>
          </a:prstGeom>
          <a:noFill/>
          <a:ln>
            <a:noFill/>
          </a:ln>
        </p:spPr>
      </p:pic>
      <p:sp>
        <p:nvSpPr>
          <p:cNvPr id="5" name="Metin kutusu 4">
            <a:extLst>
              <a:ext uri="{FF2B5EF4-FFF2-40B4-BE49-F238E27FC236}">
                <a16:creationId xmlns:a16="http://schemas.microsoft.com/office/drawing/2014/main" id="{B9B12A6D-6B87-4773-A549-C82E2350CF49}"/>
              </a:ext>
            </a:extLst>
          </p:cNvPr>
          <p:cNvSpPr txBox="1"/>
          <p:nvPr/>
        </p:nvSpPr>
        <p:spPr>
          <a:xfrm>
            <a:off x="3491880" y="1412776"/>
            <a:ext cx="5544616" cy="3785652"/>
          </a:xfrm>
          <a:prstGeom prst="rect">
            <a:avLst/>
          </a:prstGeom>
          <a:noFill/>
        </p:spPr>
        <p:txBody>
          <a:bodyPr wrap="square" rtlCol="0">
            <a:spAutoFit/>
          </a:bodyPr>
          <a:lstStyle/>
          <a:p>
            <a:pPr algn="l"/>
            <a:r>
              <a:rPr lang="tr-TR" sz="2400" b="0" dirty="0"/>
              <a:t>Fotosentez yoluyla enerji kaynağı olan organik maddeler </a:t>
            </a:r>
            <a:r>
              <a:rPr lang="tr-TR" sz="2400" b="0" dirty="0" err="1"/>
              <a:t>sentezleşirken</a:t>
            </a:r>
            <a:r>
              <a:rPr lang="tr-TR" sz="2400" b="0" dirty="0"/>
              <a:t> tüm canlıların solunumu için gerekli olan oksijeni de atmosfere verir. </a:t>
            </a:r>
          </a:p>
          <a:p>
            <a:pPr algn="l"/>
            <a:r>
              <a:rPr lang="tr-TR" sz="2400" b="0" dirty="0"/>
              <a:t>Üretilen organik maddelerin yakılması sonucu ortaya çıkan karbondioksit ise, daha önce bu maddelerin oluşması sırasında atmosferden alınmış olduğundan, </a:t>
            </a:r>
            <a:r>
              <a:rPr lang="tr-TR" sz="2400" b="0" dirty="0" err="1"/>
              <a:t>biyokütleden</a:t>
            </a:r>
            <a:r>
              <a:rPr lang="tr-TR" sz="2400" b="0" dirty="0"/>
              <a:t> enerji elde edilmesi sırasında çevre, CO2 salımı açısından korunmuş olur. </a:t>
            </a:r>
          </a:p>
        </p:txBody>
      </p:sp>
      <p:sp>
        <p:nvSpPr>
          <p:cNvPr id="2" name="Metin kutusu 1">
            <a:extLst>
              <a:ext uri="{FF2B5EF4-FFF2-40B4-BE49-F238E27FC236}">
                <a16:creationId xmlns:a16="http://schemas.microsoft.com/office/drawing/2014/main" id="{92EA3A0F-CEA0-4297-9F47-68042DAE888B}"/>
              </a:ext>
            </a:extLst>
          </p:cNvPr>
          <p:cNvSpPr txBox="1"/>
          <p:nvPr/>
        </p:nvSpPr>
        <p:spPr>
          <a:xfrm>
            <a:off x="215516" y="5417760"/>
            <a:ext cx="8712968" cy="830997"/>
          </a:xfrm>
          <a:prstGeom prst="rect">
            <a:avLst/>
          </a:prstGeom>
          <a:noFill/>
        </p:spPr>
        <p:txBody>
          <a:bodyPr wrap="square" rtlCol="0">
            <a:spAutoFit/>
          </a:bodyPr>
          <a:lstStyle/>
          <a:p>
            <a:r>
              <a:rPr lang="tr-TR" sz="2400" b="0" dirty="0"/>
              <a:t>Bitkiler yalnız besin kaynağı değil, aynı zamanda çevre dostu tükenmez enerji kaynaklarıdır.</a:t>
            </a:r>
            <a:endParaRPr lang="tr-TR" dirty="0"/>
          </a:p>
        </p:txBody>
      </p:sp>
    </p:spTree>
    <p:extLst>
      <p:ext uri="{BB962C8B-B14F-4D97-AF65-F5344CB8AC3E}">
        <p14:creationId xmlns:p14="http://schemas.microsoft.com/office/powerpoint/2010/main" val="385544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Metin kutusu 3">
            <a:extLst>
              <a:ext uri="{FF2B5EF4-FFF2-40B4-BE49-F238E27FC236}">
                <a16:creationId xmlns:a16="http://schemas.microsoft.com/office/drawing/2014/main" id="{0A32B41A-C59A-4369-A2A3-30683FD342AD}"/>
              </a:ext>
            </a:extLst>
          </p:cNvPr>
          <p:cNvSpPr txBox="1"/>
          <p:nvPr/>
        </p:nvSpPr>
        <p:spPr>
          <a:xfrm>
            <a:off x="395536" y="1196752"/>
            <a:ext cx="8496944" cy="3785652"/>
          </a:xfrm>
          <a:prstGeom prst="rect">
            <a:avLst/>
          </a:prstGeom>
          <a:noFill/>
        </p:spPr>
        <p:txBody>
          <a:bodyPr wrap="square" rtlCol="0">
            <a:spAutoFit/>
          </a:bodyPr>
          <a:lstStyle/>
          <a:p>
            <a:endParaRPr lang="tr-TR" sz="2400" b="0" dirty="0"/>
          </a:p>
          <a:p>
            <a:r>
              <a:rPr lang="tr-TR" sz="2400" b="0" dirty="0"/>
              <a:t>FOSİL YAKITLAR</a:t>
            </a:r>
          </a:p>
          <a:p>
            <a:endParaRPr lang="tr-TR" sz="2400" b="0" dirty="0"/>
          </a:p>
          <a:p>
            <a:r>
              <a:rPr lang="tr-TR" sz="2400" b="0" dirty="0"/>
              <a:t>Bitkilerin toprak altında milyonlarca yıl kalmasıyla oluşan fosil yakıtlar, yer altındaki sıcaklık ve basınçla değişime uğradıklarından, yakıldıklarında havaya bir çok zararlı madde atarlar.</a:t>
            </a:r>
          </a:p>
          <a:p>
            <a:br>
              <a:rPr lang="tr-TR" sz="2400" dirty="0"/>
            </a:br>
            <a:r>
              <a:rPr lang="tr-TR" sz="2400" b="0" dirty="0"/>
              <a:t>Ayrıca, milyonlarca yılda oluşan bu birikimin kısa süre içinde yakılması havada ki karbondioksit dengesinin bozulmasına yol açar ve bu da küresel ısınmaya neden olur.</a:t>
            </a:r>
            <a:endParaRPr lang="tr-TR" sz="2400" dirty="0"/>
          </a:p>
        </p:txBody>
      </p:sp>
    </p:spTree>
    <p:extLst>
      <p:ext uri="{BB962C8B-B14F-4D97-AF65-F5344CB8AC3E}">
        <p14:creationId xmlns:p14="http://schemas.microsoft.com/office/powerpoint/2010/main" val="123853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FB52C1E3-5FA0-48AC-AE5D-13D1562A4D48}"/>
              </a:ext>
            </a:extLst>
          </p:cNvPr>
          <p:cNvSpPr txBox="1"/>
          <p:nvPr/>
        </p:nvSpPr>
        <p:spPr>
          <a:xfrm>
            <a:off x="107504" y="1206320"/>
            <a:ext cx="8568952" cy="646331"/>
          </a:xfrm>
          <a:prstGeom prst="rect">
            <a:avLst/>
          </a:prstGeom>
          <a:noFill/>
        </p:spPr>
        <p:txBody>
          <a:bodyPr wrap="square" rtlCol="0">
            <a:spAutoFit/>
          </a:bodyPr>
          <a:lstStyle/>
          <a:p>
            <a:r>
              <a:rPr lang="tr-TR" dirty="0"/>
              <a:t>21. Yüzyıl Yetkinlikleri</a:t>
            </a:r>
          </a:p>
        </p:txBody>
      </p:sp>
      <p:sp>
        <p:nvSpPr>
          <p:cNvPr id="4" name="Metin kutusu 3">
            <a:extLst>
              <a:ext uri="{FF2B5EF4-FFF2-40B4-BE49-F238E27FC236}">
                <a16:creationId xmlns:a16="http://schemas.microsoft.com/office/drawing/2014/main" id="{117A4C67-1934-4F8F-97A1-A32FE81140CD}"/>
              </a:ext>
            </a:extLst>
          </p:cNvPr>
          <p:cNvSpPr txBox="1"/>
          <p:nvPr/>
        </p:nvSpPr>
        <p:spPr>
          <a:xfrm>
            <a:off x="107504" y="1878315"/>
            <a:ext cx="4464496" cy="1877437"/>
          </a:xfrm>
          <a:prstGeom prst="rect">
            <a:avLst/>
          </a:prstGeom>
          <a:noFill/>
          <a:ln w="28575">
            <a:solidFill>
              <a:schemeClr val="tx1"/>
            </a:solidFill>
          </a:ln>
        </p:spPr>
        <p:txBody>
          <a:bodyPr wrap="square" rtlCol="0">
            <a:spAutoFit/>
          </a:bodyPr>
          <a:lstStyle/>
          <a:p>
            <a:r>
              <a:rPr lang="tr-TR" sz="2800" dirty="0"/>
              <a:t>Öğrenme ve </a:t>
            </a:r>
            <a:r>
              <a:rPr lang="tr-TR" sz="2800" dirty="0" err="1"/>
              <a:t>İnovasyon</a:t>
            </a:r>
            <a:endParaRPr lang="tr-TR" sz="2800" dirty="0"/>
          </a:p>
          <a:p>
            <a:pPr marL="342900" indent="-342900" algn="l">
              <a:buFont typeface="Wingdings" panose="05000000000000000000" pitchFamily="2" charset="2"/>
              <a:buChar char="Ø"/>
            </a:pPr>
            <a:r>
              <a:rPr lang="tr-TR" sz="2200" b="0" dirty="0"/>
              <a:t>Yaratıcılık ve </a:t>
            </a:r>
            <a:r>
              <a:rPr lang="tr-TR" sz="2200" b="0" dirty="0" err="1"/>
              <a:t>inovasyon</a:t>
            </a:r>
            <a:endParaRPr lang="tr-TR" sz="2200" b="0" dirty="0"/>
          </a:p>
          <a:p>
            <a:pPr marL="342900" indent="-342900" algn="l">
              <a:buFont typeface="Wingdings" panose="05000000000000000000" pitchFamily="2" charset="2"/>
              <a:buChar char="Ø"/>
            </a:pPr>
            <a:r>
              <a:rPr lang="tr-TR" sz="2200" b="0" dirty="0"/>
              <a:t>Eleştirel düşünme ve problem çözme</a:t>
            </a:r>
          </a:p>
          <a:p>
            <a:pPr marL="342900" indent="-342900" algn="l">
              <a:buFont typeface="Wingdings" panose="05000000000000000000" pitchFamily="2" charset="2"/>
              <a:buChar char="Ø"/>
            </a:pPr>
            <a:r>
              <a:rPr lang="tr-TR" sz="2200" b="0" dirty="0"/>
              <a:t>İletişim ve işbirliği</a:t>
            </a:r>
          </a:p>
        </p:txBody>
      </p:sp>
      <p:sp>
        <p:nvSpPr>
          <p:cNvPr id="5" name="Metin kutusu 4">
            <a:extLst>
              <a:ext uri="{FF2B5EF4-FFF2-40B4-BE49-F238E27FC236}">
                <a16:creationId xmlns:a16="http://schemas.microsoft.com/office/drawing/2014/main" id="{829682A3-D82E-444A-A0C5-074D57EBFA21}"/>
              </a:ext>
            </a:extLst>
          </p:cNvPr>
          <p:cNvSpPr txBox="1"/>
          <p:nvPr/>
        </p:nvSpPr>
        <p:spPr>
          <a:xfrm>
            <a:off x="238876" y="4542761"/>
            <a:ext cx="5464508" cy="1538883"/>
          </a:xfrm>
          <a:prstGeom prst="rect">
            <a:avLst/>
          </a:prstGeom>
          <a:noFill/>
          <a:ln w="28575">
            <a:solidFill>
              <a:schemeClr val="tx1"/>
            </a:solidFill>
          </a:ln>
        </p:spPr>
        <p:txBody>
          <a:bodyPr wrap="square" rtlCol="0">
            <a:spAutoFit/>
          </a:bodyPr>
          <a:lstStyle/>
          <a:p>
            <a:r>
              <a:rPr lang="tr-TR" sz="2800" dirty="0"/>
              <a:t>Bilgi, medya ve teknoloji</a:t>
            </a:r>
          </a:p>
          <a:p>
            <a:pPr marL="342900" indent="-342900" algn="l">
              <a:buFont typeface="Wingdings" panose="05000000000000000000" pitchFamily="2" charset="2"/>
              <a:buChar char="Ø"/>
            </a:pPr>
            <a:r>
              <a:rPr lang="tr-TR" sz="2200" b="0" dirty="0"/>
              <a:t>Bilgi okur yazarlığı</a:t>
            </a:r>
          </a:p>
          <a:p>
            <a:pPr marL="342900" indent="-342900" algn="l">
              <a:buFont typeface="Wingdings" panose="05000000000000000000" pitchFamily="2" charset="2"/>
              <a:buChar char="Ø"/>
            </a:pPr>
            <a:r>
              <a:rPr lang="tr-TR" sz="2200" b="0" dirty="0"/>
              <a:t>Medya okur yazarlığı</a:t>
            </a:r>
          </a:p>
          <a:p>
            <a:pPr marL="342900" indent="-342900" algn="l">
              <a:buFont typeface="Wingdings" panose="05000000000000000000" pitchFamily="2" charset="2"/>
              <a:buChar char="Ø"/>
            </a:pPr>
            <a:r>
              <a:rPr lang="tr-TR" sz="2200" b="0" dirty="0"/>
              <a:t>Bilgi ve iletişim teknolojileri  okuryazarlığı</a:t>
            </a:r>
          </a:p>
        </p:txBody>
      </p:sp>
      <p:sp>
        <p:nvSpPr>
          <p:cNvPr id="6" name="Metin kutusu 5">
            <a:extLst>
              <a:ext uri="{FF2B5EF4-FFF2-40B4-BE49-F238E27FC236}">
                <a16:creationId xmlns:a16="http://schemas.microsoft.com/office/drawing/2014/main" id="{51E405D5-8666-4FCF-8DDE-FA29D193C74E}"/>
              </a:ext>
            </a:extLst>
          </p:cNvPr>
          <p:cNvSpPr txBox="1"/>
          <p:nvPr/>
        </p:nvSpPr>
        <p:spPr>
          <a:xfrm>
            <a:off x="4749407" y="1878315"/>
            <a:ext cx="4248472" cy="2554545"/>
          </a:xfrm>
          <a:prstGeom prst="rect">
            <a:avLst/>
          </a:prstGeom>
          <a:noFill/>
          <a:ln w="28575">
            <a:solidFill>
              <a:schemeClr val="tx1"/>
            </a:solidFill>
          </a:ln>
        </p:spPr>
        <p:txBody>
          <a:bodyPr wrap="square" rtlCol="0">
            <a:spAutoFit/>
          </a:bodyPr>
          <a:lstStyle/>
          <a:p>
            <a:r>
              <a:rPr lang="tr-TR" sz="2800" dirty="0"/>
              <a:t>Yaşam ve Kariyer</a:t>
            </a:r>
          </a:p>
          <a:p>
            <a:pPr marL="342900" indent="-342900" algn="l">
              <a:buFont typeface="Wingdings" panose="05000000000000000000" pitchFamily="2" charset="2"/>
              <a:buChar char="Ø"/>
            </a:pPr>
            <a:r>
              <a:rPr lang="tr-TR" sz="2200" b="0" dirty="0"/>
              <a:t>Esneklik ve uyum </a:t>
            </a:r>
            <a:r>
              <a:rPr lang="tr-TR" sz="2200" b="0" dirty="0" err="1"/>
              <a:t>sağlayabilirlik</a:t>
            </a:r>
            <a:endParaRPr lang="tr-TR" sz="2200" b="0" dirty="0"/>
          </a:p>
          <a:p>
            <a:pPr marL="342900" indent="-342900" algn="l">
              <a:buFont typeface="Wingdings" panose="05000000000000000000" pitchFamily="2" charset="2"/>
              <a:buChar char="Ø"/>
            </a:pPr>
            <a:r>
              <a:rPr lang="tr-TR" sz="2200" b="0" dirty="0" err="1"/>
              <a:t>İnisyatif</a:t>
            </a:r>
            <a:r>
              <a:rPr lang="tr-TR" sz="2200" b="0" dirty="0"/>
              <a:t> alma ve </a:t>
            </a:r>
            <a:r>
              <a:rPr lang="tr-TR" sz="2200" b="0" dirty="0" err="1"/>
              <a:t>özyönlendirme</a:t>
            </a:r>
            <a:r>
              <a:rPr lang="tr-TR" sz="2200" b="0" dirty="0"/>
              <a:t> </a:t>
            </a:r>
          </a:p>
          <a:p>
            <a:pPr marL="342900" indent="-342900" algn="l">
              <a:buFont typeface="Wingdings" panose="05000000000000000000" pitchFamily="2" charset="2"/>
              <a:buChar char="Ø"/>
            </a:pPr>
            <a:r>
              <a:rPr lang="tr-TR" sz="2200" b="0" dirty="0"/>
              <a:t>Sosyal ve kültürlerarası yetkinlikler</a:t>
            </a:r>
          </a:p>
          <a:p>
            <a:pPr marL="342900" indent="-342900" algn="l">
              <a:buFont typeface="Wingdings" panose="05000000000000000000" pitchFamily="2" charset="2"/>
              <a:buChar char="Ø"/>
            </a:pPr>
            <a:r>
              <a:rPr lang="tr-TR" sz="2200" b="0" dirty="0"/>
              <a:t>Üretkenlik ve hesap verebilirlik</a:t>
            </a:r>
          </a:p>
          <a:p>
            <a:pPr marL="342900" indent="-342900" algn="l">
              <a:buFont typeface="Wingdings" panose="05000000000000000000" pitchFamily="2" charset="2"/>
              <a:buChar char="Ø"/>
            </a:pPr>
            <a:r>
              <a:rPr lang="tr-TR" sz="2200" b="0" dirty="0"/>
              <a:t>Liderlik ve sorumluluk</a:t>
            </a:r>
          </a:p>
        </p:txBody>
      </p:sp>
      <p:sp>
        <p:nvSpPr>
          <p:cNvPr id="7" name="Metin kutusu 6">
            <a:extLst>
              <a:ext uri="{FF2B5EF4-FFF2-40B4-BE49-F238E27FC236}">
                <a16:creationId xmlns:a16="http://schemas.microsoft.com/office/drawing/2014/main" id="{7F745376-38B0-4D87-9A32-4B5FA2439440}"/>
              </a:ext>
            </a:extLst>
          </p:cNvPr>
          <p:cNvSpPr txBox="1"/>
          <p:nvPr/>
        </p:nvSpPr>
        <p:spPr>
          <a:xfrm>
            <a:off x="5940152" y="4696649"/>
            <a:ext cx="2952328" cy="1384995"/>
          </a:xfrm>
          <a:prstGeom prst="rect">
            <a:avLst/>
          </a:prstGeom>
          <a:noFill/>
        </p:spPr>
        <p:txBody>
          <a:bodyPr wrap="square" rtlCol="0">
            <a:spAutoFit/>
          </a:bodyPr>
          <a:lstStyle/>
          <a:p>
            <a:r>
              <a:rPr lang="tr-TR" sz="2400" b="0" dirty="0" err="1"/>
              <a:t>Habertürk</a:t>
            </a:r>
            <a:r>
              <a:rPr lang="tr-TR" sz="2400" b="0" dirty="0"/>
              <a:t> TEKE TEK</a:t>
            </a:r>
          </a:p>
          <a:p>
            <a:r>
              <a:rPr lang="tr-TR" sz="2000" b="0" dirty="0"/>
              <a:t>Fatih Altaylı</a:t>
            </a:r>
          </a:p>
          <a:p>
            <a:r>
              <a:rPr lang="tr-TR" sz="2000" b="0" dirty="0"/>
              <a:t>Prof. Dr. Erhan Erkut</a:t>
            </a:r>
          </a:p>
          <a:p>
            <a:r>
              <a:rPr lang="tr-TR" sz="2000" b="0" dirty="0"/>
              <a:t>MEF </a:t>
            </a:r>
            <a:r>
              <a:rPr lang="tr-TR" sz="2000" b="0" dirty="0" err="1"/>
              <a:t>Ünv</a:t>
            </a:r>
            <a:r>
              <a:rPr lang="tr-TR" sz="2000" b="0" dirty="0"/>
              <a:t>. Rektör Yrd.</a:t>
            </a:r>
          </a:p>
        </p:txBody>
      </p:sp>
    </p:spTree>
    <p:extLst>
      <p:ext uri="{BB962C8B-B14F-4D97-AF65-F5344CB8AC3E}">
        <p14:creationId xmlns:p14="http://schemas.microsoft.com/office/powerpoint/2010/main" val="1201863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5" name="Resim 4">
            <a:extLst>
              <a:ext uri="{FF2B5EF4-FFF2-40B4-BE49-F238E27FC236}">
                <a16:creationId xmlns:a16="http://schemas.microsoft.com/office/drawing/2014/main" id="{5FD2BB58-AE36-42CA-8195-6672B53E72BE}"/>
              </a:ext>
            </a:extLst>
          </p:cNvPr>
          <p:cNvPicPr/>
          <p:nvPr/>
        </p:nvPicPr>
        <p:blipFill rotWithShape="1">
          <a:blip r:embed="rId2">
            <a:extLst>
              <a:ext uri="{28A0092B-C50C-407E-A947-70E740481C1C}">
                <a14:useLocalDpi xmlns:a14="http://schemas.microsoft.com/office/drawing/2010/main" val="0"/>
              </a:ext>
            </a:extLst>
          </a:blip>
          <a:srcRect l="7440" t="8818" r="5423" b="30335"/>
          <a:stretch/>
        </p:blipFill>
        <p:spPr bwMode="auto">
          <a:xfrm>
            <a:off x="755576" y="1268760"/>
            <a:ext cx="7920880" cy="5112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5710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AF8C8DCE-A6B9-46DE-B728-9BEAE9AF9CF6}"/>
              </a:ext>
            </a:extLst>
          </p:cNvPr>
          <p:cNvPicPr/>
          <p:nvPr/>
        </p:nvPicPr>
        <p:blipFill rotWithShape="1">
          <a:blip r:embed="rId2" cstate="print">
            <a:extLst>
              <a:ext uri="{28A0092B-C50C-407E-A947-70E740481C1C}">
                <a14:useLocalDpi xmlns:a14="http://schemas.microsoft.com/office/drawing/2010/main" val="0"/>
              </a:ext>
            </a:extLst>
          </a:blip>
          <a:srcRect l="4200" t="6621" r="40134" b="7863"/>
          <a:stretch/>
        </p:blipFill>
        <p:spPr bwMode="auto">
          <a:xfrm rot="5400000">
            <a:off x="1835695" y="-63388"/>
            <a:ext cx="5472609" cy="81369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42106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462057B5-4DE9-4807-9B15-D330300A7EBB}"/>
              </a:ext>
            </a:extLst>
          </p:cNvPr>
          <p:cNvPicPr/>
          <p:nvPr/>
        </p:nvPicPr>
        <p:blipFill rotWithShape="1">
          <a:blip r:embed="rId2" cstate="print">
            <a:extLst>
              <a:ext uri="{28A0092B-C50C-407E-A947-70E740481C1C}">
                <a14:useLocalDpi xmlns:a14="http://schemas.microsoft.com/office/drawing/2010/main" val="0"/>
              </a:ext>
            </a:extLst>
          </a:blip>
          <a:srcRect l="39087" r="26422" b="4248"/>
          <a:stretch/>
        </p:blipFill>
        <p:spPr bwMode="auto">
          <a:xfrm rot="5400000">
            <a:off x="1938163" y="590228"/>
            <a:ext cx="4835625" cy="64807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737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4E13F961-90C4-465A-879F-2AEAC6384580}"/>
              </a:ext>
            </a:extLst>
          </p:cNvPr>
          <p:cNvPicPr/>
          <p:nvPr/>
        </p:nvPicPr>
        <p:blipFill rotWithShape="1">
          <a:blip r:embed="rId2" cstate="print">
            <a:extLst>
              <a:ext uri="{28A0092B-C50C-407E-A947-70E740481C1C}">
                <a14:useLocalDpi xmlns:a14="http://schemas.microsoft.com/office/drawing/2010/main" val="0"/>
              </a:ext>
            </a:extLst>
          </a:blip>
          <a:srcRect l="2712" t="2600" r="34926" b="3719"/>
          <a:stretch/>
        </p:blipFill>
        <p:spPr bwMode="auto">
          <a:xfrm rot="5400000">
            <a:off x="1908275" y="692127"/>
            <a:ext cx="5256583" cy="66978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49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5" name="Resim 4">
            <a:extLst>
              <a:ext uri="{FF2B5EF4-FFF2-40B4-BE49-F238E27FC236}">
                <a16:creationId xmlns:a16="http://schemas.microsoft.com/office/drawing/2014/main" id="{D9D6045A-C461-46EC-BF47-FB2DD43A835F}"/>
              </a:ext>
            </a:extLst>
          </p:cNvPr>
          <p:cNvPicPr/>
          <p:nvPr/>
        </p:nvPicPr>
        <p:blipFill rotWithShape="1">
          <a:blip r:embed="rId2" cstate="print">
            <a:extLst>
              <a:ext uri="{28A0092B-C50C-407E-A947-70E740481C1C}">
                <a14:useLocalDpi xmlns:a14="http://schemas.microsoft.com/office/drawing/2010/main" val="0"/>
              </a:ext>
            </a:extLst>
          </a:blip>
          <a:srcRect l="24242" t="3616" r="41539" b="2447"/>
          <a:stretch/>
        </p:blipFill>
        <p:spPr bwMode="auto">
          <a:xfrm rot="5400000">
            <a:off x="2406214" y="122176"/>
            <a:ext cx="4907633" cy="73448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5380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936031"/>
          </a:xfrm>
          <a:prstGeom prst="rect">
            <a:avLst/>
          </a:prstGeom>
          <a:noFill/>
        </p:spPr>
        <p:txBody>
          <a:bodyPr wrap="square" rtlCol="0">
            <a:spAutoFit/>
          </a:bodyPr>
          <a:lstStyle/>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Karbon monoksit (CO) </a:t>
            </a:r>
          </a:p>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Karbon dioksit (CO₂)</a:t>
            </a:r>
          </a:p>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Su buharı(H₂O)</a:t>
            </a:r>
          </a:p>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Metan (CH₄)</a:t>
            </a:r>
          </a:p>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Azot monoksit (NO) </a:t>
            </a:r>
          </a:p>
          <a:p>
            <a:pPr marL="342900" lvl="0" indent="-342900" algn="l">
              <a:lnSpc>
                <a:spcPct val="120000"/>
              </a:lnSpc>
              <a:buFont typeface="Wingdings" panose="05000000000000000000" pitchFamily="2" charset="2"/>
              <a:buChar char="§"/>
              <a:defRPr/>
            </a:pPr>
            <a:r>
              <a:rPr lang="tr-TR" sz="2400" b="0" dirty="0" err="1">
                <a:cs typeface="Arial" panose="020B0604020202020204" pitchFamily="34" charset="0"/>
              </a:rPr>
              <a:t>Nitröz</a:t>
            </a:r>
            <a:r>
              <a:rPr lang="tr-TR" sz="2400" b="0" dirty="0">
                <a:cs typeface="Arial" panose="020B0604020202020204" pitchFamily="34" charset="0"/>
              </a:rPr>
              <a:t> oksit (N₂O) </a:t>
            </a:r>
          </a:p>
          <a:p>
            <a:pPr marL="342900" lvl="0" indent="-342900" algn="l">
              <a:lnSpc>
                <a:spcPct val="120000"/>
              </a:lnSpc>
              <a:buFont typeface="Wingdings" panose="05000000000000000000" pitchFamily="2" charset="2"/>
              <a:buChar char="§"/>
              <a:defRPr/>
            </a:pPr>
            <a:r>
              <a:rPr lang="tr-TR" sz="2400" b="0" dirty="0" err="1">
                <a:cs typeface="Arial" panose="020B0604020202020204" pitchFamily="34" charset="0"/>
              </a:rPr>
              <a:t>Hidroflorür</a:t>
            </a:r>
            <a:r>
              <a:rPr lang="tr-TR" sz="2400" b="0" dirty="0">
                <a:cs typeface="Arial" panose="020B0604020202020204" pitchFamily="34" charset="0"/>
              </a:rPr>
              <a:t> karbonlar (</a:t>
            </a:r>
            <a:r>
              <a:rPr lang="tr-TR" sz="2400" b="0" dirty="0" err="1">
                <a:cs typeface="Arial" panose="020B0604020202020204" pitchFamily="34" charset="0"/>
              </a:rPr>
              <a:t>HFCs</a:t>
            </a:r>
            <a:r>
              <a:rPr lang="tr-TR" sz="2400" b="0" dirty="0">
                <a:cs typeface="Arial" panose="020B0604020202020204" pitchFamily="34" charset="0"/>
              </a:rPr>
              <a:t>) </a:t>
            </a:r>
          </a:p>
          <a:p>
            <a:pPr marL="342900" lvl="0" indent="-342900" algn="l">
              <a:lnSpc>
                <a:spcPct val="120000"/>
              </a:lnSpc>
              <a:buFont typeface="Wingdings" panose="05000000000000000000" pitchFamily="2" charset="2"/>
              <a:buChar char="§"/>
              <a:defRPr/>
            </a:pPr>
            <a:r>
              <a:rPr lang="tr-TR" sz="2400" b="0" dirty="0" err="1">
                <a:cs typeface="Arial" panose="020B0604020202020204" pitchFamily="34" charset="0"/>
              </a:rPr>
              <a:t>Perfluoro</a:t>
            </a:r>
            <a:r>
              <a:rPr lang="tr-TR" sz="2400" b="0" dirty="0">
                <a:cs typeface="Arial" panose="020B0604020202020204" pitchFamily="34" charset="0"/>
              </a:rPr>
              <a:t> karbonlar (</a:t>
            </a:r>
            <a:r>
              <a:rPr lang="tr-TR" sz="2400" b="0" dirty="0" err="1">
                <a:cs typeface="Arial" panose="020B0604020202020204" pitchFamily="34" charset="0"/>
              </a:rPr>
              <a:t>PFCs</a:t>
            </a:r>
            <a:r>
              <a:rPr lang="tr-TR" sz="2400" b="0" dirty="0">
                <a:cs typeface="Arial" panose="020B0604020202020204" pitchFamily="34" charset="0"/>
              </a:rPr>
              <a:t>) </a:t>
            </a:r>
          </a:p>
          <a:p>
            <a:pPr marL="342900" lvl="0" indent="-342900" algn="l">
              <a:lnSpc>
                <a:spcPct val="120000"/>
              </a:lnSpc>
              <a:buFont typeface="Wingdings" panose="05000000000000000000" pitchFamily="2" charset="2"/>
              <a:buChar char="§"/>
              <a:defRPr/>
            </a:pPr>
            <a:r>
              <a:rPr lang="tr-TR" sz="2400" b="0" dirty="0" err="1">
                <a:cs typeface="Arial" panose="020B0604020202020204" pitchFamily="34" charset="0"/>
              </a:rPr>
              <a:t>Sülfürhekza</a:t>
            </a:r>
            <a:r>
              <a:rPr lang="tr-TR" sz="2400" b="0" dirty="0">
                <a:cs typeface="Arial" panose="020B0604020202020204" pitchFamily="34" charset="0"/>
              </a:rPr>
              <a:t> </a:t>
            </a:r>
            <a:r>
              <a:rPr lang="tr-TR" sz="2400" b="0" dirty="0" err="1">
                <a:cs typeface="Arial" panose="020B0604020202020204" pitchFamily="34" charset="0"/>
              </a:rPr>
              <a:t>fluorid</a:t>
            </a:r>
            <a:r>
              <a:rPr lang="tr-TR" sz="2400" b="0" dirty="0">
                <a:cs typeface="Arial" panose="020B0604020202020204" pitchFamily="34" charset="0"/>
              </a:rPr>
              <a:t> (SF₆)</a:t>
            </a:r>
          </a:p>
          <a:p>
            <a:pPr marL="342900" lvl="0" indent="-342900" algn="l">
              <a:lnSpc>
                <a:spcPct val="120000"/>
              </a:lnSpc>
              <a:buFont typeface="Wingdings" panose="05000000000000000000" pitchFamily="2" charset="2"/>
              <a:buChar char="§"/>
              <a:defRPr/>
            </a:pPr>
            <a:r>
              <a:rPr lang="tr-TR" sz="2400" b="0" dirty="0">
                <a:cs typeface="Arial" panose="020B0604020202020204" pitchFamily="34" charset="0"/>
              </a:rPr>
              <a:t>Ozon (O₃) gibi gazlardır.</a:t>
            </a:r>
          </a:p>
          <a:p>
            <a:pPr marL="342900" indent="-342900" algn="l">
              <a:lnSpc>
                <a:spcPct val="120000"/>
              </a:lnSpc>
              <a:buFont typeface="Wingdings" panose="05000000000000000000" pitchFamily="2" charset="2"/>
              <a:buChar char="§"/>
              <a:defRPr/>
            </a:pPr>
            <a:r>
              <a:rPr lang="tr-TR" sz="2400" b="0" dirty="0">
                <a:cs typeface="Arial" panose="020B0604020202020204" pitchFamily="34" charset="0"/>
              </a:rPr>
              <a:t>Ya da bileşiklere sera gazı denir.</a:t>
            </a:r>
            <a:endParaRPr kumimoji="0" lang="tr-TR" sz="2400" b="0" i="0" u="none" strike="noStrike" kern="1200" cap="none" spc="0" normalizeH="0" baseline="0" noProof="0" dirty="0">
              <a:ln>
                <a:noFill/>
              </a:ln>
              <a:effectLst/>
              <a:uLnTx/>
              <a:uFillTx/>
              <a:latin typeface="Calibri"/>
              <a:cs typeface="Arial" panose="020B0604020202020204" pitchFamily="34" charset="0"/>
            </a:endParaRPr>
          </a:p>
        </p:txBody>
      </p:sp>
      <p:sp>
        <p:nvSpPr>
          <p:cNvPr id="5" name="Metin kutusu 4">
            <a:extLst>
              <a:ext uri="{FF2B5EF4-FFF2-40B4-BE49-F238E27FC236}">
                <a16:creationId xmlns:a16="http://schemas.microsoft.com/office/drawing/2014/main" id="{07E73ED3-42E1-4D62-9D5F-691B77DADC7F}"/>
              </a:ext>
            </a:extLst>
          </p:cNvPr>
          <p:cNvSpPr txBox="1"/>
          <p:nvPr/>
        </p:nvSpPr>
        <p:spPr>
          <a:xfrm>
            <a:off x="4499992" y="1844824"/>
            <a:ext cx="4392488" cy="3354765"/>
          </a:xfrm>
          <a:prstGeom prst="rect">
            <a:avLst/>
          </a:prstGeom>
          <a:noFill/>
          <a:ln w="28575">
            <a:solidFill>
              <a:srgbClr val="FF0000"/>
            </a:solidFill>
          </a:ln>
        </p:spPr>
        <p:txBody>
          <a:bodyPr wrap="square" rtlCol="0">
            <a:spAutoFit/>
          </a:bodyPr>
          <a:lstStyle/>
          <a:p>
            <a:pPr>
              <a:spcBef>
                <a:spcPts val="1200"/>
              </a:spcBef>
            </a:pPr>
            <a:r>
              <a:rPr lang="tr-TR" sz="2400" b="0" dirty="0">
                <a:cs typeface="Arial" panose="020B0604020202020204" pitchFamily="34" charset="0"/>
              </a:rPr>
              <a:t>Atmosferdeki en etkin sera gazı su buharıdır. </a:t>
            </a:r>
          </a:p>
          <a:p>
            <a:pPr>
              <a:spcBef>
                <a:spcPts val="1200"/>
              </a:spcBef>
            </a:pPr>
            <a:r>
              <a:rPr lang="tr-TR" sz="2400" b="0" dirty="0">
                <a:cs typeface="Arial" panose="020B0604020202020204" pitchFamily="34" charset="0"/>
              </a:rPr>
              <a:t>Atmosferde bol miktarda bulunan O₂ ve N₂ gazları sera etkisine katkıda bulunmaz </a:t>
            </a:r>
          </a:p>
          <a:p>
            <a:pPr>
              <a:spcBef>
                <a:spcPts val="1200"/>
              </a:spcBef>
            </a:pPr>
            <a:r>
              <a:rPr lang="tr-TR" sz="2400" b="0" dirty="0">
                <a:cs typeface="Arial" panose="020B0604020202020204" pitchFamily="34" charset="0"/>
              </a:rPr>
              <a:t>Sera gazları Dünya’nın yaklaşık 32°C den daha sıcak olmasına neden olur.</a:t>
            </a:r>
            <a:endParaRPr lang="tr-TR" sz="2400" dirty="0"/>
          </a:p>
        </p:txBody>
      </p:sp>
      <p:sp>
        <p:nvSpPr>
          <p:cNvPr id="6" name="Metin kutusu 5">
            <a:extLst>
              <a:ext uri="{FF2B5EF4-FFF2-40B4-BE49-F238E27FC236}">
                <a16:creationId xmlns:a16="http://schemas.microsoft.com/office/drawing/2014/main" id="{521C9E96-7662-495F-9516-94A9FF87E8B4}"/>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9270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 calcmode="lin" valueType="num">
                                      <p:cBhvr additive="base">
                                        <p:cTn id="5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anim calcmode="lin" valueType="num">
                                      <p:cBhvr additive="base">
                                        <p:cTn id="6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 calcmode="lin" valueType="num">
                                      <p:cBhvr additive="base">
                                        <p:cTn id="6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10" end="10"/>
                                            </p:txEl>
                                          </p:spTgt>
                                        </p:tgtEl>
                                        <p:attrNameLst>
                                          <p:attrName>style.visibility</p:attrName>
                                        </p:attrNameLst>
                                      </p:cBhvr>
                                      <p:to>
                                        <p:strVal val="visible"/>
                                      </p:to>
                                    </p:set>
                                    <p:anim calcmode="lin" valueType="num">
                                      <p:cBhvr additive="base">
                                        <p:cTn id="7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5">
                                            <p:txEl>
                                              <p:pRg st="0" end="0"/>
                                            </p:txEl>
                                          </p:spTgt>
                                        </p:tgtEl>
                                        <p:attrNameLst>
                                          <p:attrName>style.visibility</p:attrName>
                                        </p:attrNameLst>
                                      </p:cBhvr>
                                      <p:to>
                                        <p:strVal val="visible"/>
                                      </p:to>
                                    </p:set>
                                    <p:anim calcmode="lin" valueType="num">
                                      <p:cBhvr additive="base">
                                        <p:cTn id="8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5">
                                            <p:txEl>
                                              <p:pRg st="1" end="1"/>
                                            </p:txEl>
                                          </p:spTgt>
                                        </p:tgtEl>
                                        <p:attrNameLst>
                                          <p:attrName>style.visibility</p:attrName>
                                        </p:attrNameLst>
                                      </p:cBhvr>
                                      <p:to>
                                        <p:strVal val="visible"/>
                                      </p:to>
                                    </p:set>
                                    <p:anim calcmode="lin" valueType="num">
                                      <p:cBhvr additive="base">
                                        <p:cTn id="8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anim calcmode="lin" valueType="num">
                                      <p:cBhvr additive="base">
                                        <p:cTn id="9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7" name="Resim 6">
            <a:extLst>
              <a:ext uri="{FF2B5EF4-FFF2-40B4-BE49-F238E27FC236}">
                <a16:creationId xmlns:a16="http://schemas.microsoft.com/office/drawing/2014/main" id="{7BF63C87-73B0-4629-B6A5-23330BC4460B}"/>
              </a:ext>
            </a:extLst>
          </p:cNvPr>
          <p:cNvPicPr/>
          <p:nvPr/>
        </p:nvPicPr>
        <p:blipFill rotWithShape="1">
          <a:blip r:embed="rId2" cstate="print">
            <a:extLst>
              <a:ext uri="{28A0092B-C50C-407E-A947-70E740481C1C}">
                <a14:useLocalDpi xmlns:a14="http://schemas.microsoft.com/office/drawing/2010/main" val="0"/>
              </a:ext>
            </a:extLst>
          </a:blip>
          <a:srcRect l="8333" t="10846" r="32639" b="16754"/>
          <a:stretch/>
        </p:blipFill>
        <p:spPr bwMode="auto">
          <a:xfrm rot="5400000">
            <a:off x="1871700" y="1448781"/>
            <a:ext cx="5328590" cy="5112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16730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EB5A7C88-F9B2-4298-8ECE-2EBE22FEE949}"/>
              </a:ext>
            </a:extLst>
          </p:cNvPr>
          <p:cNvPicPr/>
          <p:nvPr/>
        </p:nvPicPr>
        <p:blipFill rotWithShape="1">
          <a:blip r:embed="rId2" cstate="print">
            <a:extLst>
              <a:ext uri="{28A0092B-C50C-407E-A947-70E740481C1C}">
                <a14:useLocalDpi xmlns:a14="http://schemas.microsoft.com/office/drawing/2010/main" val="0"/>
              </a:ext>
            </a:extLst>
          </a:blip>
          <a:srcRect l="12963" t="32452" r="7297" b="27116"/>
          <a:stretch/>
        </p:blipFill>
        <p:spPr bwMode="auto">
          <a:xfrm rot="5400000">
            <a:off x="864376" y="1904148"/>
            <a:ext cx="4237387" cy="2808312"/>
          </a:xfrm>
          <a:prstGeom prst="rect">
            <a:avLst/>
          </a:prstGeom>
          <a:noFill/>
          <a:ln>
            <a:noFill/>
          </a:ln>
          <a:extLst>
            <a:ext uri="{53640926-AAD7-44D8-BBD7-CCE9431645EC}">
              <a14:shadowObscured xmlns:a14="http://schemas.microsoft.com/office/drawing/2010/main"/>
            </a:ext>
          </a:extLst>
        </p:spPr>
      </p:pic>
      <p:pic>
        <p:nvPicPr>
          <p:cNvPr id="5" name="Resim 4">
            <a:extLst>
              <a:ext uri="{FF2B5EF4-FFF2-40B4-BE49-F238E27FC236}">
                <a16:creationId xmlns:a16="http://schemas.microsoft.com/office/drawing/2014/main" id="{1BBD3219-AA00-48A0-8253-865BBD5EE56B}"/>
              </a:ext>
            </a:extLst>
          </p:cNvPr>
          <p:cNvPicPr/>
          <p:nvPr/>
        </p:nvPicPr>
        <p:blipFill rotWithShape="1">
          <a:blip r:embed="rId3" cstate="print">
            <a:extLst>
              <a:ext uri="{28A0092B-C50C-407E-A947-70E740481C1C}">
                <a14:useLocalDpi xmlns:a14="http://schemas.microsoft.com/office/drawing/2010/main" val="0"/>
              </a:ext>
            </a:extLst>
          </a:blip>
          <a:srcRect l="11359" t="30953" r="38406" b="27843"/>
          <a:stretch/>
        </p:blipFill>
        <p:spPr bwMode="auto">
          <a:xfrm rot="5400000">
            <a:off x="4031389" y="1675177"/>
            <a:ext cx="4237388" cy="3266254"/>
          </a:xfrm>
          <a:prstGeom prst="rect">
            <a:avLst/>
          </a:prstGeom>
          <a:noFill/>
          <a:ln>
            <a:noFill/>
          </a:ln>
          <a:extLst>
            <a:ext uri="{53640926-AAD7-44D8-BBD7-CCE9431645EC}">
              <a14:shadowObscured xmlns:a14="http://schemas.microsoft.com/office/drawing/2010/main"/>
            </a:ext>
          </a:extLst>
        </p:spPr>
      </p:pic>
      <p:sp>
        <p:nvSpPr>
          <p:cNvPr id="6" name="Metin kutusu 5">
            <a:extLst>
              <a:ext uri="{FF2B5EF4-FFF2-40B4-BE49-F238E27FC236}">
                <a16:creationId xmlns:a16="http://schemas.microsoft.com/office/drawing/2014/main" id="{62B61F34-8093-41AF-8702-2DDC290BDD86}"/>
              </a:ext>
            </a:extLst>
          </p:cNvPr>
          <p:cNvSpPr txBox="1"/>
          <p:nvPr/>
        </p:nvSpPr>
        <p:spPr>
          <a:xfrm>
            <a:off x="2525282" y="5594919"/>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Normal duy E27</a:t>
            </a:r>
          </a:p>
        </p:txBody>
      </p:sp>
      <p:sp>
        <p:nvSpPr>
          <p:cNvPr id="7" name="Metin kutusu 6">
            <a:extLst>
              <a:ext uri="{FF2B5EF4-FFF2-40B4-BE49-F238E27FC236}">
                <a16:creationId xmlns:a16="http://schemas.microsoft.com/office/drawing/2014/main" id="{17B63777-60EB-494C-AAA4-1E248A62FF40}"/>
              </a:ext>
            </a:extLst>
          </p:cNvPr>
          <p:cNvSpPr txBox="1"/>
          <p:nvPr/>
        </p:nvSpPr>
        <p:spPr>
          <a:xfrm>
            <a:off x="4541506" y="5632579"/>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Minyon duy E14</a:t>
            </a:r>
          </a:p>
        </p:txBody>
      </p:sp>
      <p:sp>
        <p:nvSpPr>
          <p:cNvPr id="8" name="Metin kutusu 7">
            <a:extLst>
              <a:ext uri="{FF2B5EF4-FFF2-40B4-BE49-F238E27FC236}">
                <a16:creationId xmlns:a16="http://schemas.microsoft.com/office/drawing/2014/main" id="{AF961F2F-09A8-4817-B44F-636545C6970B}"/>
              </a:ext>
            </a:extLst>
          </p:cNvPr>
          <p:cNvSpPr txBox="1"/>
          <p:nvPr/>
        </p:nvSpPr>
        <p:spPr>
          <a:xfrm>
            <a:off x="539552" y="5589240"/>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err="1">
                <a:ln>
                  <a:noFill/>
                </a:ln>
                <a:solidFill>
                  <a:prstClr val="white"/>
                </a:solidFill>
                <a:effectLst/>
                <a:uLnTx/>
                <a:uFillTx/>
                <a:latin typeface="Times New Roman" pitchFamily="18" charset="0"/>
                <a:ea typeface="+mn-ea"/>
                <a:cs typeface="+mn-cs"/>
              </a:rPr>
              <a:t>Goliat</a:t>
            </a: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 duy E40</a:t>
            </a:r>
          </a:p>
        </p:txBody>
      </p:sp>
      <p:sp>
        <p:nvSpPr>
          <p:cNvPr id="9" name="Metin kutusu 8">
            <a:extLst>
              <a:ext uri="{FF2B5EF4-FFF2-40B4-BE49-F238E27FC236}">
                <a16:creationId xmlns:a16="http://schemas.microsoft.com/office/drawing/2014/main" id="{5A1E3BCF-7C25-4372-9950-3DD9B3227134}"/>
              </a:ext>
            </a:extLst>
          </p:cNvPr>
          <p:cNvSpPr txBox="1"/>
          <p:nvPr/>
        </p:nvSpPr>
        <p:spPr>
          <a:xfrm>
            <a:off x="6228184" y="5661248"/>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Soket duy GU10</a:t>
            </a:r>
          </a:p>
        </p:txBody>
      </p:sp>
    </p:spTree>
    <p:extLst>
      <p:ext uri="{BB962C8B-B14F-4D97-AF65-F5344CB8AC3E}">
        <p14:creationId xmlns:p14="http://schemas.microsoft.com/office/powerpoint/2010/main" val="2855981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pic>
        <p:nvPicPr>
          <p:cNvPr id="4" name="Resim 3">
            <a:extLst>
              <a:ext uri="{FF2B5EF4-FFF2-40B4-BE49-F238E27FC236}">
                <a16:creationId xmlns:a16="http://schemas.microsoft.com/office/drawing/2014/main" id="{81A15866-4288-4129-9FF5-94D8ECCC31E9}"/>
              </a:ext>
            </a:extLst>
          </p:cNvPr>
          <p:cNvPicPr/>
          <p:nvPr/>
        </p:nvPicPr>
        <p:blipFill rotWithShape="1">
          <a:blip r:embed="rId2" cstate="print">
            <a:extLst>
              <a:ext uri="{28A0092B-C50C-407E-A947-70E740481C1C}">
                <a14:useLocalDpi xmlns:a14="http://schemas.microsoft.com/office/drawing/2010/main" val="0"/>
              </a:ext>
            </a:extLst>
          </a:blip>
          <a:srcRect l="29098" t="21693" r="18647" b="18585"/>
          <a:stretch/>
        </p:blipFill>
        <p:spPr bwMode="auto">
          <a:xfrm rot="5400000">
            <a:off x="-150070" y="2102398"/>
            <a:ext cx="4907634" cy="3384376"/>
          </a:xfrm>
          <a:prstGeom prst="rect">
            <a:avLst/>
          </a:prstGeom>
          <a:noFill/>
          <a:ln>
            <a:noFill/>
          </a:ln>
          <a:extLst>
            <a:ext uri="{53640926-AAD7-44D8-BBD7-CCE9431645EC}">
              <a14:shadowObscured xmlns:a14="http://schemas.microsoft.com/office/drawing/2010/main"/>
            </a:ext>
          </a:extLst>
        </p:spPr>
      </p:pic>
      <p:pic>
        <p:nvPicPr>
          <p:cNvPr id="5" name="Resim 4">
            <a:extLst>
              <a:ext uri="{FF2B5EF4-FFF2-40B4-BE49-F238E27FC236}">
                <a16:creationId xmlns:a16="http://schemas.microsoft.com/office/drawing/2014/main" id="{11A56E94-5143-4F68-A31F-85B32280F74D}"/>
              </a:ext>
            </a:extLst>
          </p:cNvPr>
          <p:cNvPicPr/>
          <p:nvPr/>
        </p:nvPicPr>
        <p:blipFill rotWithShape="1">
          <a:blip r:embed="rId3" cstate="print">
            <a:extLst>
              <a:ext uri="{28A0092B-C50C-407E-A947-70E740481C1C}">
                <a14:useLocalDpi xmlns:a14="http://schemas.microsoft.com/office/drawing/2010/main" val="0"/>
              </a:ext>
            </a:extLst>
          </a:blip>
          <a:srcRect l="27348" t="17843" r="15871" b="18261"/>
          <a:stretch/>
        </p:blipFill>
        <p:spPr bwMode="auto">
          <a:xfrm rot="5400000">
            <a:off x="3846945" y="2209840"/>
            <a:ext cx="4907633" cy="3169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08884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EEB557-E045-4967-91EE-5412EB4FA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760412" y="547806"/>
            <a:ext cx="7606349" cy="5670113"/>
          </a:xfrm>
          <a:prstGeom prst="rect">
            <a:avLst/>
          </a:prstGeom>
        </p:spPr>
      </p:pic>
      <p:sp>
        <p:nvSpPr>
          <p:cNvPr id="11" name="Rectangle 10">
            <a:extLst>
              <a:ext uri="{FF2B5EF4-FFF2-40B4-BE49-F238E27FC236}">
                <a16:creationId xmlns:a16="http://schemas.microsoft.com/office/drawing/2014/main" id="{E1B06D72-EEA4-4E56-9D5E-96440C15A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2354" y="1064806"/>
            <a:ext cx="6862464" cy="4633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sto MT" panose="02040603050505030304"/>
              <a:ea typeface="+mn-ea"/>
              <a:cs typeface="+mn-cs"/>
            </a:endParaRPr>
          </a:p>
        </p:txBody>
      </p:sp>
      <p:pic>
        <p:nvPicPr>
          <p:cNvPr id="4" name="Resim 3">
            <a:extLst>
              <a:ext uri="{FF2B5EF4-FFF2-40B4-BE49-F238E27FC236}">
                <a16:creationId xmlns:a16="http://schemas.microsoft.com/office/drawing/2014/main" id="{2D37F938-F18B-4298-950C-01431E03FF42}"/>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373653" y="1411696"/>
            <a:ext cx="6379864" cy="3939566"/>
          </a:xfrm>
          <a:prstGeom prst="rect">
            <a:avLst/>
          </a:prstGeom>
          <a:noFill/>
        </p:spPr>
      </p:pic>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a:xfrm>
            <a:off x="7885508" y="6309360"/>
            <a:ext cx="565159" cy="365125"/>
          </a:xfrm>
        </p:spPr>
        <p:txBody>
          <a:bodyPr vert="horz" lIns="91440" tIns="45720" rIns="91440" bIns="45720" rtlCol="0" anchor="ctr">
            <a:normAutofit/>
          </a:bodyPr>
          <a:lstStyle/>
          <a:p>
            <a:pPr marL="0" marR="0" lvl="0" indent="0" algn="r" defTabSz="457200" rtl="0" eaLnBrk="1" fontAlgn="base" latinLnBrk="0" hangingPunct="1">
              <a:lnSpc>
                <a:spcPct val="100000"/>
              </a:lnSpc>
              <a:spcBef>
                <a:spcPct val="0"/>
              </a:spcBef>
              <a:spcAft>
                <a:spcPts val="600"/>
              </a:spcAft>
              <a:buClrTx/>
              <a:buSzTx/>
              <a:buFontTx/>
              <a:buNone/>
              <a:tabLst/>
              <a:defRPr/>
            </a:pPr>
            <a:fld id="{40CE0169-EA68-421F-B293-083305F556FE}" type="slidenum">
              <a:rPr kumimoji="0" lang="en-US" sz="1000" b="1" i="0" u="none" strike="noStrike" kern="1200" cap="none" spc="0" normalizeH="0" baseline="0" noProof="0" smtClean="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rPr>
              <a:pPr marL="0" marR="0" lvl="0" indent="0" algn="r" defTabSz="457200" rtl="0" eaLnBrk="1" fontAlgn="base" latinLnBrk="0" hangingPunct="1">
                <a:lnSpc>
                  <a:spcPct val="100000"/>
                </a:lnSpc>
                <a:spcBef>
                  <a:spcPct val="0"/>
                </a:spcBef>
                <a:spcAft>
                  <a:spcPts val="600"/>
                </a:spcAft>
                <a:buClrTx/>
                <a:buSzTx/>
                <a:buFontTx/>
                <a:buNone/>
                <a:tabLst/>
                <a:defRPr/>
              </a:pPr>
              <a:t>73</a:t>
            </a:fld>
            <a:endParaRPr kumimoji="0" lang="en-US" sz="1000" b="1"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a:p>
            <a:pPr marL="0" marR="0" lvl="0" indent="0" algn="r" defTabSz="457200" rtl="0" eaLnBrk="1" fontAlgn="base" latinLnBrk="0" hangingPunct="1">
              <a:lnSpc>
                <a:spcPct val="100000"/>
              </a:lnSpc>
              <a:spcBef>
                <a:spcPct val="0"/>
              </a:spcBef>
              <a:spcAft>
                <a:spcPts val="600"/>
              </a:spcAft>
              <a:buClrTx/>
              <a:buSzTx/>
              <a:buFontTx/>
              <a:buNone/>
              <a:tabLst/>
              <a:defRPr/>
            </a:pPr>
            <a:endParaRPr kumimoji="0" lang="en-US" sz="1000" b="1" i="0" u="none" strike="noStrike" kern="1200" cap="none" spc="0" normalizeH="0" baseline="0" noProof="0">
              <a:ln>
                <a:noFill/>
              </a:ln>
              <a:solidFill>
                <a:prstClr val="white">
                  <a:lumMod val="95000"/>
                </a:prstClr>
              </a:solidFill>
              <a:effectLst>
                <a:outerShdw blurRad="50800" dist="38100" dir="2700000" algn="tl" rotWithShape="0">
                  <a:prstClr val="black">
                    <a:alpha val="43000"/>
                  </a:prstClr>
                </a:outerShdw>
              </a:effectLst>
              <a:uLnTx/>
              <a:uFillTx/>
              <a:latin typeface="Calisto MT" panose="02040603050505030304"/>
              <a:ea typeface="+mn-ea"/>
              <a:cs typeface="+mn-cs"/>
            </a:endParaRPr>
          </a:p>
        </p:txBody>
      </p:sp>
    </p:spTree>
    <p:extLst>
      <p:ext uri="{BB962C8B-B14F-4D97-AF65-F5344CB8AC3E}">
        <p14:creationId xmlns:p14="http://schemas.microsoft.com/office/powerpoint/2010/main" val="450230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Metin kutusu 3">
            <a:extLst>
              <a:ext uri="{FF2B5EF4-FFF2-40B4-BE49-F238E27FC236}">
                <a16:creationId xmlns:a16="http://schemas.microsoft.com/office/drawing/2014/main" id="{E034C43B-25C9-49C8-A711-56F4373B9547}"/>
              </a:ext>
            </a:extLst>
          </p:cNvPr>
          <p:cNvSpPr txBox="1"/>
          <p:nvPr/>
        </p:nvSpPr>
        <p:spPr>
          <a:xfrm>
            <a:off x="3275856" y="1700808"/>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Normal duy E27</a:t>
            </a:r>
          </a:p>
        </p:txBody>
      </p:sp>
      <p:sp>
        <p:nvSpPr>
          <p:cNvPr id="5" name="Metin kutusu 4">
            <a:extLst>
              <a:ext uri="{FF2B5EF4-FFF2-40B4-BE49-F238E27FC236}">
                <a16:creationId xmlns:a16="http://schemas.microsoft.com/office/drawing/2014/main" id="{A42D3798-3334-4BC6-BFD1-562DB87188C1}"/>
              </a:ext>
            </a:extLst>
          </p:cNvPr>
          <p:cNvSpPr txBox="1"/>
          <p:nvPr/>
        </p:nvSpPr>
        <p:spPr>
          <a:xfrm>
            <a:off x="5292080" y="1738468"/>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Minyon duy E14</a:t>
            </a:r>
          </a:p>
        </p:txBody>
      </p:sp>
      <p:sp>
        <p:nvSpPr>
          <p:cNvPr id="8" name="Metin kutusu 7">
            <a:extLst>
              <a:ext uri="{FF2B5EF4-FFF2-40B4-BE49-F238E27FC236}">
                <a16:creationId xmlns:a16="http://schemas.microsoft.com/office/drawing/2014/main" id="{DB1E4965-F94C-48B5-BB75-972A4274266E}"/>
              </a:ext>
            </a:extLst>
          </p:cNvPr>
          <p:cNvSpPr txBox="1"/>
          <p:nvPr/>
        </p:nvSpPr>
        <p:spPr>
          <a:xfrm>
            <a:off x="1290126" y="1695129"/>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err="1">
                <a:ln>
                  <a:noFill/>
                </a:ln>
                <a:solidFill>
                  <a:prstClr val="white"/>
                </a:solidFill>
                <a:effectLst/>
                <a:uLnTx/>
                <a:uFillTx/>
                <a:latin typeface="Times New Roman" pitchFamily="18" charset="0"/>
                <a:ea typeface="+mn-ea"/>
                <a:cs typeface="+mn-cs"/>
              </a:rPr>
              <a:t>Goliat</a:t>
            </a:r>
            <a:r>
              <a:rPr kumimoji="0" lang="tr-TR" sz="2400" b="1" i="0" u="none" strike="noStrike" kern="1200" cap="none" spc="0" normalizeH="0" baseline="0" noProof="0" dirty="0">
                <a:ln>
                  <a:noFill/>
                </a:ln>
                <a:solidFill>
                  <a:prstClr val="white"/>
                </a:solidFill>
                <a:effectLst/>
                <a:uLnTx/>
                <a:uFillTx/>
                <a:latin typeface="Times New Roman" pitchFamily="18" charset="0"/>
                <a:ea typeface="+mn-ea"/>
                <a:cs typeface="+mn-cs"/>
              </a:rPr>
              <a:t> duy E40</a:t>
            </a:r>
          </a:p>
        </p:txBody>
      </p:sp>
    </p:spTree>
    <p:extLst>
      <p:ext uri="{BB962C8B-B14F-4D97-AF65-F5344CB8AC3E}">
        <p14:creationId xmlns:p14="http://schemas.microsoft.com/office/powerpoint/2010/main" val="331650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934329"/>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Karbondioksit (CO</a:t>
            </a:r>
            <a:r>
              <a:rPr lang="tr-TR" sz="2400" b="0" dirty="0">
                <a:latin typeface="Sitka Subheading" panose="02000505000000020004" pitchFamily="2" charset="0"/>
                <a:cs typeface="Arial" panose="020B0604020202020204" pitchFamily="34" charset="0"/>
              </a:rPr>
              <a:t>₂</a:t>
            </a:r>
            <a:r>
              <a:rPr lang="tr-TR" sz="2400" b="0" dirty="0">
                <a:latin typeface="Calibri"/>
                <a:cs typeface="Arial" panose="020B0604020202020204" pitchFamily="34" charset="0"/>
              </a:rPr>
              <a:t>):</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Atmosferimizdeki toplam su buharı miktarı yıllar boyunca değişmemiş olmasına karşın, CO₂ derişimi fosil yakıtlarının yanması sonucu sürekli artmaktadır.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Günümüzde atmosferdeki karbondioksit miktarı, 18. ve 19. yüzyıllarına oranla %50 daha fazladır.</a:t>
            </a:r>
          </a:p>
        </p:txBody>
      </p:sp>
      <p:sp>
        <p:nvSpPr>
          <p:cNvPr id="6" name="Metin kutusu 5">
            <a:extLst>
              <a:ext uri="{FF2B5EF4-FFF2-40B4-BE49-F238E27FC236}">
                <a16:creationId xmlns:a16="http://schemas.microsoft.com/office/drawing/2014/main" id="{8F05210B-98CD-443B-803E-C74C61954253}"/>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6428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934329"/>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Metan (CH</a:t>
            </a:r>
            <a:r>
              <a:rPr lang="tr-TR" sz="2400" b="0" dirty="0">
                <a:latin typeface="Sitka Subheading" panose="02000505000000020004" pitchFamily="2" charset="0"/>
                <a:cs typeface="Arial" panose="020B0604020202020204" pitchFamily="34" charset="0"/>
              </a:rPr>
              <a:t>₄</a:t>
            </a:r>
            <a:r>
              <a:rPr lang="tr-TR" sz="2400" b="0" dirty="0">
                <a:latin typeface="Calibri"/>
                <a:cs typeface="Arial" panose="020B0604020202020204" pitchFamily="34" charset="0"/>
              </a:rPr>
              <a:t>):</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Oranı binlerce yıldan beri değişmemiş olan metan gazı, son birkaç yüzyılda iki katına çıkmış ve 1950’den beri de her yıl %1 artmıştır.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 değişiklik karbondioksit düzeyindeki artışa göre az olsa da, metan, karbondioksitten 21 kat daha kalıcı olduğu için, en az karbondioksit kadar dünyamızı olumsuz yönde etkilemektedir. </a:t>
            </a:r>
          </a:p>
        </p:txBody>
      </p:sp>
      <p:sp>
        <p:nvSpPr>
          <p:cNvPr id="5" name="Metin kutusu 4">
            <a:extLst>
              <a:ext uri="{FF2B5EF4-FFF2-40B4-BE49-F238E27FC236}">
                <a16:creationId xmlns:a16="http://schemas.microsoft.com/office/drawing/2014/main" id="{8F4B984C-7A89-4E00-81A0-4518D821ED38}"/>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10385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934329"/>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Azot oksit gazları (</a:t>
            </a:r>
            <a:r>
              <a:rPr lang="tr-TR" sz="2400" b="0" dirty="0" err="1">
                <a:latin typeface="Calibri"/>
                <a:cs typeface="Arial" panose="020B0604020202020204" pitchFamily="34" charset="0"/>
              </a:rPr>
              <a:t>NO</a:t>
            </a:r>
            <a:r>
              <a:rPr lang="tr-TR" sz="1600" b="0" dirty="0" err="1">
                <a:latin typeface="Calibri"/>
                <a:cs typeface="Arial" panose="020B0604020202020204" pitchFamily="34" charset="0"/>
              </a:rPr>
              <a:t>x</a:t>
            </a:r>
            <a:r>
              <a:rPr lang="tr-TR" sz="2400" b="0" dirty="0">
                <a:latin typeface="Calibri"/>
                <a:cs typeface="Arial" panose="020B0604020202020204" pitchFamily="34" charset="0"/>
              </a:rPr>
              <a:t>):</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Azot ve oksijen 250</a:t>
            </a:r>
            <a:r>
              <a:rPr lang="tr-TR" sz="2400" b="0" dirty="0">
                <a:latin typeface="Sitka Subheading" panose="02000505000000020004" pitchFamily="2" charset="0"/>
                <a:cs typeface="Arial" panose="020B0604020202020204" pitchFamily="34" charset="0"/>
              </a:rPr>
              <a:t>°</a:t>
            </a:r>
            <a:r>
              <a:rPr lang="tr-TR" sz="2400" b="0" dirty="0">
                <a:latin typeface="Calibri"/>
                <a:cs typeface="Arial" panose="020B0604020202020204" pitchFamily="34" charset="0"/>
              </a:rPr>
              <a:t>C sıcaklıkta kimyasal tepkimeye girerek azot </a:t>
            </a:r>
            <a:r>
              <a:rPr lang="tr-TR" sz="2400" b="0" dirty="0" err="1">
                <a:latin typeface="Calibri"/>
                <a:cs typeface="Arial" panose="020B0604020202020204" pitchFamily="34" charset="0"/>
              </a:rPr>
              <a:t>oksidürleri</a:t>
            </a:r>
            <a:r>
              <a:rPr lang="tr-TR" sz="2400" b="0" dirty="0">
                <a:latin typeface="Calibri"/>
                <a:cs typeface="Arial" panose="020B0604020202020204" pitchFamily="34" charset="0"/>
              </a:rPr>
              <a:t> oluşturur.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Bunlar, tarımsal ve endüstriyel etkinlikler ve katı atıklar ile fosil yakıtların yanması sırasında açığa çıkar.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Küresel ısınmadaki payı % 5’tir.</a:t>
            </a:r>
          </a:p>
        </p:txBody>
      </p:sp>
      <p:sp>
        <p:nvSpPr>
          <p:cNvPr id="5" name="Metin kutusu 4">
            <a:extLst>
              <a:ext uri="{FF2B5EF4-FFF2-40B4-BE49-F238E27FC236}">
                <a16:creationId xmlns:a16="http://schemas.microsoft.com/office/drawing/2014/main" id="{BD15C868-8791-49C2-9B42-C0183CB162D2}"/>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7502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414461"/>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err="1">
                <a:latin typeface="Calibri"/>
                <a:cs typeface="Arial" panose="020B0604020202020204" pitchFamily="34" charset="0"/>
              </a:rPr>
              <a:t>Kloroflourokarbonlar</a:t>
            </a:r>
            <a:r>
              <a:rPr lang="tr-TR" sz="2400" b="0" dirty="0">
                <a:latin typeface="Calibri"/>
                <a:cs typeface="Arial" panose="020B0604020202020204" pitchFamily="34" charset="0"/>
              </a:rPr>
              <a:t> (</a:t>
            </a:r>
            <a:r>
              <a:rPr lang="tr-TR" sz="2400" b="0" dirty="0" err="1">
                <a:latin typeface="Calibri"/>
                <a:cs typeface="Arial" panose="020B0604020202020204" pitchFamily="34" charset="0"/>
              </a:rPr>
              <a:t>CFCs</a:t>
            </a:r>
            <a:r>
              <a:rPr lang="tr-TR" sz="2400" b="0" dirty="0">
                <a:latin typeface="Calibri"/>
                <a:cs typeface="Arial" panose="020B0604020202020204" pitchFamily="34" charset="0"/>
              </a:rPr>
              <a:t>):</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Klorofluorokarbonlar</a:t>
            </a:r>
            <a:r>
              <a:rPr lang="tr-TR" sz="2400" b="0" dirty="0">
                <a:latin typeface="Calibri"/>
                <a:cs typeface="Arial" panose="020B0604020202020204" pitchFamily="34" charset="0"/>
              </a:rPr>
              <a:t>; klor, flor, karbon ve çoğunlukla da hidrojenin karışımından oluşur.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 gazlar buzdolaplarında, klimalarda, spreylerde, yangın söndürücülerde ve plastik üretiminde kullanılmaktadır.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Bilim insanları bu gazların ozonu yok ederek önemli iklim ve hava değişikliklerine neden olduklarını kanıtlamışlardır.</a:t>
            </a:r>
          </a:p>
        </p:txBody>
      </p:sp>
      <p:sp>
        <p:nvSpPr>
          <p:cNvPr id="5" name="Metin kutusu 4">
            <a:extLst>
              <a:ext uri="{FF2B5EF4-FFF2-40B4-BE49-F238E27FC236}">
                <a16:creationId xmlns:a16="http://schemas.microsoft.com/office/drawing/2014/main" id="{FA3FBE49-B0AA-446D-893B-5E51D79CC7A7}"/>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62395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454198"/>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Ozon (O</a:t>
            </a:r>
            <a:r>
              <a:rPr lang="tr-TR" sz="2400" b="0" dirty="0">
                <a:latin typeface="Sitka Subheading" panose="02000505000000020004" pitchFamily="2" charset="0"/>
                <a:cs typeface="Arial" panose="020B0604020202020204" pitchFamily="34" charset="0"/>
              </a:rPr>
              <a:t>₃):</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Yeryüzüne yakın atmosfer katmanlarındaki </a:t>
            </a:r>
            <a:r>
              <a:rPr lang="tr-TR" sz="2400" b="0" dirty="0" err="1">
                <a:latin typeface="Calibri"/>
                <a:cs typeface="Arial" panose="020B0604020202020204" pitchFamily="34" charset="0"/>
              </a:rPr>
              <a:t>Ozon’un</a:t>
            </a:r>
            <a:r>
              <a:rPr lang="tr-TR" sz="2400" b="0" dirty="0">
                <a:latin typeface="Calibri"/>
                <a:cs typeface="Arial" panose="020B0604020202020204" pitchFamily="34" charset="0"/>
              </a:rPr>
              <a:t> başlıca kaynağı egzoz gazlarının 2/3 ünü oluşturan azot </a:t>
            </a:r>
            <a:r>
              <a:rPr lang="tr-TR" sz="2400" b="0" dirty="0" err="1">
                <a:latin typeface="Calibri"/>
                <a:cs typeface="Arial" panose="020B0604020202020204" pitchFamily="34" charset="0"/>
              </a:rPr>
              <a:t>oksidürlerin</a:t>
            </a:r>
            <a:r>
              <a:rPr lang="tr-TR" sz="2400" b="0" dirty="0">
                <a:latin typeface="Calibri"/>
                <a:cs typeface="Arial" panose="020B0604020202020204" pitchFamily="34" charset="0"/>
              </a:rPr>
              <a:t> ultraviyole ışınları ile tepkimeye girmesidir.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Küresel ısınmadaki sera etkisi %7 kadardır.</a:t>
            </a:r>
          </a:p>
        </p:txBody>
      </p:sp>
      <p:sp>
        <p:nvSpPr>
          <p:cNvPr id="5" name="Metin kutusu 4">
            <a:extLst>
              <a:ext uri="{FF2B5EF4-FFF2-40B4-BE49-F238E27FC236}">
                <a16:creationId xmlns:a16="http://schemas.microsoft.com/office/drawing/2014/main" id="{A7ED31D4-09E4-4718-AB96-5938B704B874}"/>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77710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835696" y="1268760"/>
            <a:ext cx="504056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ETKİSİ NASIL OLUŞUR?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298660"/>
          </a:xfrm>
          <a:prstGeom prst="rect">
            <a:avLst/>
          </a:prstGeom>
          <a:noFill/>
        </p:spPr>
        <p:txBody>
          <a:bodyPr wrap="square" rtlCol="0">
            <a:spAutoFit/>
          </a:bodyPr>
          <a:lstStyle/>
          <a:p>
            <a:pPr lvl="0" algn="l" fontAlgn="auto">
              <a:lnSpc>
                <a:spcPct val="140000"/>
              </a:lnSpc>
              <a:spcBef>
                <a:spcPts val="1200"/>
              </a:spcBef>
              <a:spcAft>
                <a:spcPts val="0"/>
              </a:spcAft>
              <a:defRPr/>
            </a:pPr>
            <a:r>
              <a:rPr lang="tr-TR" sz="2400" b="0" dirty="0">
                <a:cs typeface="Arial" panose="020B0604020202020204" pitchFamily="34" charset="0"/>
              </a:rPr>
              <a:t>Grup kuramı ve kuantum mekaniği, aynı tür iki atomun bağ yapmasıyla oluşan moleküllerin kızılötesi ışığı doğrudan soğuramayacağını söyler. </a:t>
            </a:r>
          </a:p>
          <a:p>
            <a:pPr lvl="0" algn="l" fontAlgn="auto">
              <a:lnSpc>
                <a:spcPct val="140000"/>
              </a:lnSpc>
              <a:spcBef>
                <a:spcPts val="1200"/>
              </a:spcBef>
              <a:spcAft>
                <a:spcPts val="0"/>
              </a:spcAft>
              <a:defRPr/>
            </a:pPr>
            <a:r>
              <a:rPr lang="tr-TR" sz="2400" b="0" dirty="0">
                <a:cs typeface="Arial" panose="020B0604020202020204" pitchFamily="34" charset="0"/>
              </a:rPr>
              <a:t>Ancak ikiden fazla atom içeren moleküller ve farklı tür atomların bağ yapmasıyla oluşan iki atomlu moleküller sera etkisine katkıda bulunur.</a:t>
            </a:r>
            <a:endParaRPr lang="tr-TR" sz="2400" b="0" dirty="0">
              <a:latin typeface="Calibri"/>
              <a:cs typeface="Arial" panose="020B0604020202020204" pitchFamily="34" charset="0"/>
            </a:endParaRPr>
          </a:p>
        </p:txBody>
      </p:sp>
      <p:sp>
        <p:nvSpPr>
          <p:cNvPr id="5" name="Metin kutusu 4">
            <a:extLst>
              <a:ext uri="{FF2B5EF4-FFF2-40B4-BE49-F238E27FC236}">
                <a16:creationId xmlns:a16="http://schemas.microsoft.com/office/drawing/2014/main" id="{B98B5C54-765F-4328-A6BF-1DBA79786C28}"/>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6366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894592"/>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Su Buharı (H</a:t>
            </a:r>
            <a:r>
              <a:rPr lang="tr-TR" sz="2400" b="0" dirty="0">
                <a:latin typeface="Sitka Subheading" panose="02000505000000020004" pitchFamily="2" charset="0"/>
                <a:cs typeface="Arial" panose="020B0604020202020204" pitchFamily="34" charset="0"/>
              </a:rPr>
              <a:t>₂O):</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Küresel ısınmada sera etkisi bakımından en başta gelir.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Ancak yeryüzüne yakın atmosfer içindeki miktarı çok nadir hallerde yükselir.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Bol miktarda bulunduğu atmosfer katmanı genellikle bulutların oluştuğu yükseklerdeki atmosfer tabakalarındadır.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O nedenle daha çok güneşten gelen ışınları tutmada ve yükseklere yansıtmada etkilidir.</a:t>
            </a:r>
          </a:p>
        </p:txBody>
      </p:sp>
      <p:sp>
        <p:nvSpPr>
          <p:cNvPr id="5" name="Metin kutusu 4">
            <a:extLst>
              <a:ext uri="{FF2B5EF4-FFF2-40B4-BE49-F238E27FC236}">
                <a16:creationId xmlns:a16="http://schemas.microsoft.com/office/drawing/2014/main" id="{6D5F40E9-2FAF-4649-947A-D64957190B55}"/>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14370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414461"/>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Sera Etkisine Sebep Olan Diğer Gazlar:</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DDT (</a:t>
            </a:r>
            <a:r>
              <a:rPr lang="tr-TR" sz="2400" b="0" dirty="0" err="1">
                <a:latin typeface="Calibri"/>
                <a:cs typeface="Arial" panose="020B0604020202020204" pitchFamily="34" charset="0"/>
              </a:rPr>
              <a:t>diklordifenil</a:t>
            </a:r>
            <a:r>
              <a:rPr lang="tr-TR" sz="2400" b="0" dirty="0">
                <a:latin typeface="Calibri"/>
                <a:cs typeface="Arial" panose="020B0604020202020204" pitchFamily="34" charset="0"/>
              </a:rPr>
              <a:t> </a:t>
            </a:r>
            <a:r>
              <a:rPr lang="tr-TR" sz="2400" b="0" dirty="0" err="1">
                <a:latin typeface="Calibri"/>
                <a:cs typeface="Arial" panose="020B0604020202020204" pitchFamily="34" charset="0"/>
              </a:rPr>
              <a:t>trikoloretan</a:t>
            </a:r>
            <a:r>
              <a:rPr lang="tr-TR" sz="2400" b="0" dirty="0">
                <a:latin typeface="Calibri"/>
                <a:cs typeface="Arial" panose="020B0604020202020204" pitchFamily="34" charset="0"/>
              </a:rPr>
              <a:t>): 1940-1950 yılları arasında dünya çapında tarım alanlarındaki böcekleri zehirlemek için kullanılmıştır. </a:t>
            </a:r>
            <a:r>
              <a:rPr lang="tr-TR" sz="2400" b="0" dirty="0" err="1">
                <a:latin typeface="Calibri"/>
                <a:cs typeface="Arial" panose="020B0604020202020204" pitchFamily="34" charset="0"/>
              </a:rPr>
              <a:t>Klorin</a:t>
            </a:r>
            <a:r>
              <a:rPr lang="tr-TR" sz="2400" b="0" dirty="0">
                <a:latin typeface="Calibri"/>
                <a:cs typeface="Arial" panose="020B0604020202020204" pitchFamily="34" charset="0"/>
              </a:rPr>
              <a:t> içeren bu gazın insan dahil diğer canlılar için de öldürücü olduğu fark edildikten sonra üretimden kaldırılmıştır.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Dioksin</a:t>
            </a:r>
            <a:r>
              <a:rPr lang="tr-TR" sz="2400" b="0" dirty="0">
                <a:latin typeface="Calibri"/>
                <a:cs typeface="Arial" panose="020B0604020202020204" pitchFamily="34" charset="0"/>
              </a:rPr>
              <a:t>: Bitkilerin ve böceklerin tahribatı için kullanılır. Kansere ve daha birçok hastalığa neden olmaktadır. </a:t>
            </a:r>
          </a:p>
        </p:txBody>
      </p:sp>
      <p:sp>
        <p:nvSpPr>
          <p:cNvPr id="5" name="Metin kutusu 4">
            <a:extLst>
              <a:ext uri="{FF2B5EF4-FFF2-40B4-BE49-F238E27FC236}">
                <a16:creationId xmlns:a16="http://schemas.microsoft.com/office/drawing/2014/main" id="{617FFDBA-0FB6-4B17-AFA0-C37D91619B22}"/>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1930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894592"/>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Sera Etkisine Sebep Olan Diğer Gazlar:</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Civa</a:t>
            </a:r>
            <a:r>
              <a:rPr lang="tr-TR" sz="2400" b="0" dirty="0">
                <a:latin typeface="Calibri"/>
                <a:cs typeface="Arial" panose="020B0604020202020204" pitchFamily="34" charset="0"/>
              </a:rPr>
              <a:t>: Bir ara kozmetik ürünlerinde kullanılmış olsa da son derece zehirli olduğu anlaşılıp vazgeçilmiştir.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Kurşun: Günümüzde kalemlerin içerisinde grafit kullanılmaktadır. Vücudun içerisine girdiği taktirde çok zehirleyicidir.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Vinilklorür</a:t>
            </a:r>
            <a:r>
              <a:rPr lang="tr-TR" sz="2400" b="0" dirty="0">
                <a:latin typeface="Calibri"/>
                <a:cs typeface="Arial" panose="020B0604020202020204" pitchFamily="34" charset="0"/>
              </a:rPr>
              <a:t>: ‘PVC’ yani ‘</a:t>
            </a:r>
            <a:r>
              <a:rPr lang="tr-TR" sz="2400" b="0" dirty="0" err="1">
                <a:latin typeface="Calibri"/>
                <a:cs typeface="Arial" panose="020B0604020202020204" pitchFamily="34" charset="0"/>
              </a:rPr>
              <a:t>polivinilklorür</a:t>
            </a:r>
            <a:r>
              <a:rPr lang="tr-TR" sz="2400" b="0" dirty="0">
                <a:latin typeface="Calibri"/>
                <a:cs typeface="Arial" panose="020B0604020202020204" pitchFamily="34" charset="0"/>
              </a:rPr>
              <a:t>’ elde etmek için kullanılan bir gaz karışımıdır. Solunduğunda </a:t>
            </a:r>
            <a:r>
              <a:rPr lang="tr-TR" sz="2400" b="0" dirty="0" err="1">
                <a:latin typeface="Calibri"/>
                <a:cs typeface="Arial" panose="020B0604020202020204" pitchFamily="34" charset="0"/>
              </a:rPr>
              <a:t>toksik</a:t>
            </a:r>
            <a:r>
              <a:rPr lang="tr-TR" sz="2400" b="0" dirty="0">
                <a:latin typeface="Calibri"/>
                <a:cs typeface="Arial" panose="020B0604020202020204" pitchFamily="34" charset="0"/>
              </a:rPr>
              <a:t> ve </a:t>
            </a:r>
            <a:r>
              <a:rPr lang="tr-TR" sz="2400" b="0" dirty="0" err="1">
                <a:latin typeface="Calibri"/>
                <a:cs typeface="Arial" panose="020B0604020202020204" pitchFamily="34" charset="0"/>
              </a:rPr>
              <a:t>karsinojen</a:t>
            </a:r>
            <a:r>
              <a:rPr lang="tr-TR" sz="2400" b="0" dirty="0">
                <a:latin typeface="Calibri"/>
                <a:cs typeface="Arial" panose="020B0604020202020204" pitchFamily="34" charset="0"/>
              </a:rPr>
              <a:t> etki gösterir.</a:t>
            </a:r>
          </a:p>
        </p:txBody>
      </p:sp>
      <p:sp>
        <p:nvSpPr>
          <p:cNvPr id="5" name="Metin kutusu 4">
            <a:extLst>
              <a:ext uri="{FF2B5EF4-FFF2-40B4-BE49-F238E27FC236}">
                <a16:creationId xmlns:a16="http://schemas.microsoft.com/office/drawing/2014/main" id="{ADD8893B-E7B0-4FB8-B46A-71B1851B2D34}"/>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6187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894592"/>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Sera Etkisine Sebep Olan Diğer Gazlar:</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PCB’ler</a:t>
            </a:r>
            <a:r>
              <a:rPr lang="tr-TR" sz="2400" b="0" dirty="0">
                <a:latin typeface="Calibri"/>
                <a:cs typeface="Arial" panose="020B0604020202020204" pitchFamily="34" charset="0"/>
              </a:rPr>
              <a:t>: PCB ‘</a:t>
            </a:r>
            <a:r>
              <a:rPr lang="tr-TR" sz="2400" b="0" dirty="0" err="1">
                <a:latin typeface="Calibri"/>
                <a:cs typeface="Arial" panose="020B0604020202020204" pitchFamily="34" charset="0"/>
              </a:rPr>
              <a:t>poliklorinbifenil</a:t>
            </a:r>
            <a:r>
              <a:rPr lang="tr-TR" sz="2400" b="0" dirty="0">
                <a:latin typeface="Calibri"/>
                <a:cs typeface="Arial" panose="020B0604020202020204" pitchFamily="34" charset="0"/>
              </a:rPr>
              <a:t>’ </a:t>
            </a:r>
            <a:r>
              <a:rPr lang="tr-TR" sz="2400" b="0" dirty="0" err="1">
                <a:latin typeface="Calibri"/>
                <a:cs typeface="Arial" panose="020B0604020202020204" pitchFamily="34" charset="0"/>
              </a:rPr>
              <a:t>dir</a:t>
            </a:r>
            <a:r>
              <a:rPr lang="tr-TR" sz="2400" b="0" dirty="0">
                <a:latin typeface="Calibri"/>
                <a:cs typeface="Arial" panose="020B0604020202020204" pitchFamily="34" charset="0"/>
              </a:rPr>
              <a:t>. Bunlar büyük santrallerdeki elektrik transformatörlerinin yalıtımında, birçok elektrikli ev aletlerinde aynı zamanda boya ve yapıştırıcıların esneklik kazanılmasında kullanılmaktadır.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Sodyum nitrat: Et ve diğer bazı yiyecekleri korumak için kullanılan bir çeşit tuzdur. Vücuda girdiğinde kansere yol açtığı bilinmektedir.</a:t>
            </a:r>
          </a:p>
        </p:txBody>
      </p:sp>
      <p:sp>
        <p:nvSpPr>
          <p:cNvPr id="5" name="Metin kutusu 4">
            <a:extLst>
              <a:ext uri="{FF2B5EF4-FFF2-40B4-BE49-F238E27FC236}">
                <a16:creationId xmlns:a16="http://schemas.microsoft.com/office/drawing/2014/main" id="{3F46E76C-C009-49A2-9CD9-62CBCE928211}"/>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8302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2195736" y="1265311"/>
            <a:ext cx="4464496"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Times New Roman" pitchFamily="18" charset="0"/>
                <a:ea typeface="+mn-ea"/>
                <a:cs typeface="+mn-cs"/>
              </a:rPr>
              <a:t>SERA GAZLARI NELERDİR?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454198"/>
          </a:xfrm>
          <a:prstGeom prst="rect">
            <a:avLst/>
          </a:prstGeom>
          <a:noFill/>
        </p:spPr>
        <p:txBody>
          <a:bodyPr wrap="square" rtlCol="0">
            <a:spAutoFit/>
          </a:bodyPr>
          <a:lstStyle/>
          <a:p>
            <a:pPr defTabSz="685800" fontAlgn="auto">
              <a:lnSpc>
                <a:spcPct val="130000"/>
              </a:lnSpc>
              <a:spcBef>
                <a:spcPts val="0"/>
              </a:spcBef>
              <a:spcAft>
                <a:spcPts val="0"/>
              </a:spcAft>
              <a:defRPr/>
            </a:pPr>
            <a:r>
              <a:rPr lang="tr-TR" sz="2400" b="0" dirty="0">
                <a:latin typeface="Calibri"/>
                <a:cs typeface="Arial" panose="020B0604020202020204" pitchFamily="34" charset="0"/>
              </a:rPr>
              <a:t>Sera Etkisine Sebep Olan Diğer Gazlar:</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Kükürtdioksit</a:t>
            </a:r>
            <a:r>
              <a:rPr lang="tr-TR" sz="2400" b="0" dirty="0">
                <a:latin typeface="Calibri"/>
                <a:cs typeface="Arial" panose="020B0604020202020204" pitchFamily="34" charset="0"/>
              </a:rPr>
              <a:t> (SO</a:t>
            </a:r>
            <a:r>
              <a:rPr lang="tr-TR" sz="2400" b="0" dirty="0">
                <a:latin typeface="Sitka Subheading" panose="02000505000000020004" pitchFamily="2" charset="0"/>
                <a:cs typeface="Arial" panose="020B0604020202020204" pitchFamily="34" charset="0"/>
              </a:rPr>
              <a:t>₂</a:t>
            </a:r>
            <a:r>
              <a:rPr lang="tr-TR" sz="2400" b="0" dirty="0">
                <a:latin typeface="Calibri"/>
                <a:cs typeface="Arial" panose="020B0604020202020204" pitchFamily="34" charset="0"/>
              </a:rPr>
              <a:t>): Fosil yakıtlarının yanması sonucu ortaya çıkar. </a:t>
            </a:r>
          </a:p>
          <a:p>
            <a:pPr marL="257175" indent="-257175" algn="l" defTabSz="685800" fontAlgn="auto">
              <a:lnSpc>
                <a:spcPct val="13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Polimerler: Doğal ve sentetik çeşitleri bulunur. Doğal olanlar protein ve nişasta içerirler. Sentetik olanlarıysa plastik ve el yapımı kumaşlarda bulunmaktadır.</a:t>
            </a:r>
          </a:p>
        </p:txBody>
      </p:sp>
      <p:sp>
        <p:nvSpPr>
          <p:cNvPr id="5" name="Metin kutusu 4">
            <a:extLst>
              <a:ext uri="{FF2B5EF4-FFF2-40B4-BE49-F238E27FC236}">
                <a16:creationId xmlns:a16="http://schemas.microsoft.com/office/drawing/2014/main" id="{51BE69A5-76D6-4164-9E37-4CB9CFE89DAA}"/>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8298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algn="l" defTabSz="685800" fontAlgn="auto">
              <a:spcBef>
                <a:spcPts val="0"/>
              </a:spcBef>
              <a:spcAft>
                <a:spcPts val="0"/>
              </a:spcAft>
              <a:defRPr/>
            </a:pPr>
            <a:r>
              <a:rPr lang="tr-TR" sz="2400" dirty="0">
                <a:solidFill>
                  <a:srgbClr val="FFFF00"/>
                </a:solidFill>
                <a:latin typeface="Calibri"/>
              </a:rPr>
              <a:t>SERA GAZLARI ATMOSFERDE NASIL ARTAR?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146695"/>
          </a:xfrm>
          <a:prstGeom prst="rect">
            <a:avLst/>
          </a:prstGeom>
          <a:noFill/>
        </p:spPr>
        <p:txBody>
          <a:bodyPr wrap="square" rtlCol="0">
            <a:spAutoFit/>
          </a:bodyPr>
          <a:lstStyle/>
          <a:p>
            <a:pPr algn="l" defTabSz="685800" fontAlgn="auto">
              <a:lnSpc>
                <a:spcPct val="140000"/>
              </a:lnSpc>
              <a:spcBef>
                <a:spcPts val="0"/>
              </a:spcBef>
              <a:spcAft>
                <a:spcPts val="0"/>
              </a:spcAft>
              <a:defRPr/>
            </a:pPr>
            <a:r>
              <a:rPr lang="tr-TR" sz="2400" b="0" dirty="0">
                <a:latin typeface="Calibri"/>
                <a:cs typeface="Arial" panose="020B0604020202020204" pitchFamily="34" charset="0"/>
              </a:rPr>
              <a:t>Sera gazı emisyon miktarı atmosferde insan kaynaklı olarak; fosil yakıt kullanımı, ormanların kıyımı, sentetik gübre kullanımı, endüstriyel prosesler ve hayvancılık ile artmaktadır. Doğal yollarla oluşup sera etkisini arttıran gazlar  ise bataklıklardan kaynaklanan metan, su buharları, karbondioksit, metan, </a:t>
            </a:r>
            <a:r>
              <a:rPr lang="tr-TR" sz="2400" b="0" dirty="0" err="1">
                <a:latin typeface="Calibri"/>
                <a:cs typeface="Arial" panose="020B0604020202020204" pitchFamily="34" charset="0"/>
              </a:rPr>
              <a:t>nitröz</a:t>
            </a:r>
            <a:r>
              <a:rPr lang="tr-TR" sz="2400" b="0" dirty="0">
                <a:latin typeface="Calibri"/>
                <a:cs typeface="Arial" panose="020B0604020202020204" pitchFamily="34" charset="0"/>
              </a:rPr>
              <a:t> oksit ve ozon içeren gazlardır.</a:t>
            </a:r>
          </a:p>
        </p:txBody>
      </p:sp>
      <p:sp>
        <p:nvSpPr>
          <p:cNvPr id="5" name="Metin kutusu 4">
            <a:extLst>
              <a:ext uri="{FF2B5EF4-FFF2-40B4-BE49-F238E27FC236}">
                <a16:creationId xmlns:a16="http://schemas.microsoft.com/office/drawing/2014/main" id="{DFAAB642-BE46-48EE-AC57-21729676FEA4}"/>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44578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Calibri"/>
                <a:ea typeface="+mn-ea"/>
                <a:cs typeface="+mn-cs"/>
              </a:rPr>
              <a:t>SERA GAZLARI ATMOSFERDE NASIL ARTAR?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112566"/>
          </a:xfrm>
          <a:prstGeom prst="rect">
            <a:avLst/>
          </a:prstGeom>
          <a:noFill/>
        </p:spPr>
        <p:txBody>
          <a:bodyPr wrap="square" rtlCol="0">
            <a:spAutoFit/>
          </a:bodyPr>
          <a:lstStyle/>
          <a:p>
            <a:pPr algn="l" defTabSz="685800" fontAlgn="auto">
              <a:lnSpc>
                <a:spcPct val="140000"/>
              </a:lnSpc>
              <a:spcBef>
                <a:spcPts val="0"/>
              </a:spcBef>
              <a:spcAft>
                <a:spcPts val="0"/>
              </a:spcAft>
              <a:defRPr/>
            </a:pPr>
            <a:r>
              <a:rPr lang="tr-TR" sz="2400" b="0" dirty="0">
                <a:latin typeface="Calibri"/>
                <a:cs typeface="Arial" panose="020B0604020202020204" pitchFamily="34" charset="0"/>
              </a:rPr>
              <a:t>Sera etkisi yapan S (kükürt) ve N (azot) oksitleri gibi gazlar, aynı zamanda yağmurlarla asit oluşturup asit yağmurları olarak yer yüzüne döndüklerinden, zararları daha erken anlaşılmış olup </a:t>
            </a:r>
            <a:r>
              <a:rPr lang="tr-TR" sz="2400" b="0" dirty="0" err="1">
                <a:latin typeface="Calibri"/>
                <a:cs typeface="Arial" panose="020B0604020202020204" pitchFamily="34" charset="0"/>
              </a:rPr>
              <a:t>salımları</a:t>
            </a:r>
            <a:r>
              <a:rPr lang="tr-TR" sz="2400" b="0" dirty="0">
                <a:latin typeface="Calibri"/>
                <a:cs typeface="Arial" panose="020B0604020202020204" pitchFamily="34" charset="0"/>
              </a:rPr>
              <a:t> uzun yıllar önce yasaklanan gazlardır.</a:t>
            </a:r>
          </a:p>
        </p:txBody>
      </p:sp>
      <p:sp>
        <p:nvSpPr>
          <p:cNvPr id="5" name="Metin kutusu 4">
            <a:extLst>
              <a:ext uri="{FF2B5EF4-FFF2-40B4-BE49-F238E27FC236}">
                <a16:creationId xmlns:a16="http://schemas.microsoft.com/office/drawing/2014/main" id="{FBEF4E0A-7449-48D4-93B2-4E2D08DE3FD7}"/>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97202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Calibri"/>
                <a:ea typeface="+mn-ea"/>
                <a:cs typeface="+mn-cs"/>
              </a:rPr>
              <a:t>SERA GAZLARI ATMOSFERDE NASIL ARTAR?</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146695"/>
          </a:xfrm>
          <a:prstGeom prst="rect">
            <a:avLst/>
          </a:prstGeom>
          <a:noFill/>
        </p:spPr>
        <p:txBody>
          <a:bodyPr wrap="square" rtlCol="0">
            <a:spAutoFit/>
          </a:bodyPr>
          <a:lstStyle/>
          <a:p>
            <a:pPr algn="l" defTabSz="685800" fontAlgn="auto">
              <a:lnSpc>
                <a:spcPct val="140000"/>
              </a:lnSpc>
              <a:spcBef>
                <a:spcPts val="0"/>
              </a:spcBef>
              <a:spcAft>
                <a:spcPts val="0"/>
              </a:spcAft>
              <a:defRPr/>
            </a:pPr>
            <a:r>
              <a:rPr lang="tr-TR" sz="2400" b="0" dirty="0">
                <a:latin typeface="Calibri"/>
                <a:cs typeface="Arial" panose="020B0604020202020204" pitchFamily="34" charset="0"/>
              </a:rPr>
              <a:t>Su buharının miktarı ise, suyun doğal çevrimi ile sabit kalırken, karbon dioksit miktarı sanayi devriminden bu yana sürekli artmıştır. Fosil yakıtların enerji amaçlı olarak termik santrallerde, araçlarda, ısıtma sistemlerinde yakılması ve bir yandan da yeşil örtünün azalması ile atmosferdeki CO</a:t>
            </a:r>
            <a:r>
              <a:rPr lang="tr-TR" sz="2400" b="0" dirty="0">
                <a:latin typeface="Sitka Subheading" panose="02000505000000020004" pitchFamily="2" charset="0"/>
                <a:cs typeface="Arial" panose="020B0604020202020204" pitchFamily="34" charset="0"/>
              </a:rPr>
              <a:t>₂</a:t>
            </a:r>
            <a:r>
              <a:rPr lang="tr-TR" sz="2400" b="0" dirty="0">
                <a:latin typeface="Calibri"/>
                <a:cs typeface="Arial" panose="020B0604020202020204" pitchFamily="34" charset="0"/>
              </a:rPr>
              <a:t> miktarı giderek artmaya devam etmektedir.</a:t>
            </a:r>
          </a:p>
        </p:txBody>
      </p:sp>
      <p:sp>
        <p:nvSpPr>
          <p:cNvPr id="5" name="Metin kutusu 4">
            <a:extLst>
              <a:ext uri="{FF2B5EF4-FFF2-40B4-BE49-F238E27FC236}">
                <a16:creationId xmlns:a16="http://schemas.microsoft.com/office/drawing/2014/main" id="{4F39CA4A-0713-461C-801E-95152894C903}"/>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64311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Calibri"/>
                <a:ea typeface="+mn-ea"/>
                <a:cs typeface="+mn-cs"/>
              </a:rPr>
              <a:t>SERA GAZLARINI AZALTMA ÇALIŞMALARI</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697889"/>
          </a:xfrm>
          <a:prstGeom prst="rect">
            <a:avLst/>
          </a:prstGeom>
          <a:noFill/>
        </p:spPr>
        <p:txBody>
          <a:bodyPr wrap="square" rtlCol="0">
            <a:spAutoFit/>
          </a:bodyPr>
          <a:lstStyle/>
          <a:p>
            <a:pPr algn="l" defTabSz="685800" fontAlgn="auto">
              <a:lnSpc>
                <a:spcPct val="140000"/>
              </a:lnSpc>
              <a:spcBef>
                <a:spcPts val="0"/>
              </a:spcBef>
              <a:spcAft>
                <a:spcPts val="0"/>
              </a:spcAft>
              <a:defRPr/>
            </a:pPr>
            <a:r>
              <a:rPr lang="tr-TR" sz="2400" b="0" dirty="0">
                <a:latin typeface="Calibri"/>
                <a:cs typeface="Arial" panose="020B0604020202020204" pitchFamily="34" charset="0"/>
              </a:rPr>
              <a:t>Sera gazı salım miktarlarının azaltılması için şunlar yapılabilir:</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Her yere ağaçlar dikilmeli,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err="1">
                <a:latin typeface="Calibri"/>
                <a:cs typeface="Arial" panose="020B0604020202020204" pitchFamily="34" charset="0"/>
              </a:rPr>
              <a:t>Atıksular</a:t>
            </a:r>
            <a:r>
              <a:rPr lang="tr-TR" sz="2400" b="0" dirty="0">
                <a:latin typeface="Calibri"/>
                <a:cs typeface="Arial" panose="020B0604020202020204" pitchFamily="34" charset="0"/>
              </a:rPr>
              <a:t> arıtılmalı,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Teknolojik aletler dünyaya zarar vermeyecek şekilde yenilenme,</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Ulaşımda ve taşımacılıkta toplu taşımaya teşvik edilmeli ve araçların buhar gücüyle veya güneş enerjisiyle çalışanları üretilmeli,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Daha az enerji ile ısınma sağlanmalı,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Endüstride daha az enerji tüketen teknoloji sistemleri kullanılmalı,</a:t>
            </a:r>
          </a:p>
        </p:txBody>
      </p:sp>
      <p:sp>
        <p:nvSpPr>
          <p:cNvPr id="5" name="Metin kutusu 4">
            <a:extLst>
              <a:ext uri="{FF2B5EF4-FFF2-40B4-BE49-F238E27FC236}">
                <a16:creationId xmlns:a16="http://schemas.microsoft.com/office/drawing/2014/main" id="{081DC362-B2B3-4C6D-A053-D1EB009DA831}"/>
              </a:ext>
            </a:extLst>
          </p:cNvPr>
          <p:cNvSpPr txBox="1"/>
          <p:nvPr/>
        </p:nvSpPr>
        <p:spPr>
          <a:xfrm>
            <a:off x="6611794" y="6438862"/>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89880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additive="base">
                                        <p:cTn id="4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697889"/>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Enerji tüketimi yüksek prosesler, daha az enerji tüketenler ile değiştirilmeli,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Enerji tüketimi yoğun olan endüstriyel tesislerde sera gazı salım sınırlaması ile ilgili çalışmalar yapılmalı,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Atmosfere bırakılan CH</a:t>
            </a:r>
            <a:r>
              <a:rPr lang="tr-TR" sz="2400" b="0" dirty="0">
                <a:latin typeface="Sitka Subheading" panose="02000505000000020004" pitchFamily="2" charset="0"/>
                <a:cs typeface="Arial" panose="020B0604020202020204" pitchFamily="34" charset="0"/>
              </a:rPr>
              <a:t>₄</a:t>
            </a:r>
            <a:r>
              <a:rPr lang="tr-TR" sz="2400" b="0" dirty="0">
                <a:latin typeface="Calibri"/>
                <a:cs typeface="Arial" panose="020B0604020202020204" pitchFamily="34" charset="0"/>
              </a:rPr>
              <a:t> ve CO</a:t>
            </a:r>
            <a:r>
              <a:rPr lang="tr-TR" sz="2400" b="0" dirty="0">
                <a:latin typeface="Sitka Subheading" panose="02000505000000020004" pitchFamily="2" charset="0"/>
                <a:cs typeface="Arial" panose="020B0604020202020204" pitchFamily="34" charset="0"/>
              </a:rPr>
              <a:t>₂ </a:t>
            </a:r>
            <a:r>
              <a:rPr lang="tr-TR" sz="2400" b="0" dirty="0">
                <a:latin typeface="Calibri"/>
                <a:cs typeface="Arial" panose="020B0604020202020204" pitchFamily="34" charset="0"/>
              </a:rPr>
              <a:t>oranının düşürülmesi için alternatif enerji kaynaklarına yönelmeli,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Fosil yakıtlar yerine örneğin </a:t>
            </a:r>
            <a:r>
              <a:rPr lang="tr-TR" sz="2400" b="0" dirty="0" err="1">
                <a:latin typeface="Calibri"/>
                <a:cs typeface="Arial" panose="020B0604020202020204" pitchFamily="34" charset="0"/>
              </a:rPr>
              <a:t>bio</a:t>
            </a:r>
            <a:r>
              <a:rPr lang="tr-TR" sz="2400" b="0" dirty="0">
                <a:latin typeface="Calibri"/>
                <a:cs typeface="Arial" panose="020B0604020202020204" pitchFamily="34" charset="0"/>
              </a:rPr>
              <a:t> dizel yakıt kullanılmalı,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Termik santrallerde daha az karbon çıkartan sistemler, teknolojiler devreye sokulmalı,</a:t>
            </a:r>
          </a:p>
        </p:txBody>
      </p:sp>
      <p:sp>
        <p:nvSpPr>
          <p:cNvPr id="5" name="Dikdörtgen 4">
            <a:extLst>
              <a:ext uri="{FF2B5EF4-FFF2-40B4-BE49-F238E27FC236}">
                <a16:creationId xmlns:a16="http://schemas.microsoft.com/office/drawing/2014/main" id="{FD9F60D3-5A22-466A-A476-9027AC448EE5}"/>
              </a:ext>
            </a:extLst>
          </p:cNvPr>
          <p:cNvSpPr/>
          <p:nvPr/>
        </p:nvSpPr>
        <p:spPr>
          <a:xfrm>
            <a:off x="1403648" y="1268760"/>
            <a:ext cx="6048672"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Calibri"/>
                <a:ea typeface="+mn-ea"/>
                <a:cs typeface="+mn-cs"/>
              </a:rPr>
              <a:t>SERA GAZLARINI AZALTMA ÇALIŞMALARI</a:t>
            </a:r>
          </a:p>
        </p:txBody>
      </p:sp>
      <p:sp>
        <p:nvSpPr>
          <p:cNvPr id="6" name="Metin kutusu 5">
            <a:extLst>
              <a:ext uri="{FF2B5EF4-FFF2-40B4-BE49-F238E27FC236}">
                <a16:creationId xmlns:a16="http://schemas.microsoft.com/office/drawing/2014/main" id="{7200DC00-BE9B-47A8-B62C-1F416A249EC4}"/>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71357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63972D-72A0-49A0-9ADF-5E05669CCED4}"/>
              </a:ext>
            </a:extLst>
          </p:cNvPr>
          <p:cNvSpPr txBox="1"/>
          <p:nvPr/>
        </p:nvSpPr>
        <p:spPr>
          <a:xfrm>
            <a:off x="607263" y="1268760"/>
            <a:ext cx="8064896" cy="523220"/>
          </a:xfrm>
          <a:prstGeom prst="rect">
            <a:avLst/>
          </a:prstGeom>
          <a:solidFill>
            <a:schemeClr val="tx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r-TR" sz="2800" b="1" i="0" u="none" strike="noStrike" kern="1200" cap="none" spc="0" normalizeH="0" baseline="0" noProof="0" dirty="0">
                <a:ln>
                  <a:noFill/>
                </a:ln>
                <a:solidFill>
                  <a:srgbClr val="00B050"/>
                </a:solidFill>
                <a:effectLst/>
                <a:uLnTx/>
                <a:uFillTx/>
                <a:latin typeface="Times New Roman" pitchFamily="18" charset="0"/>
                <a:ea typeface="+mn-ea"/>
                <a:cs typeface="+mn-cs"/>
              </a:rPr>
              <a:t>SÜRDÜRÜLEBİLİRLİK KAVRAMI</a:t>
            </a:r>
            <a:endParaRPr kumimoji="0" lang="tr-TR" sz="2800" b="1"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3" name="Metin kutusu 2">
            <a:extLst>
              <a:ext uri="{FF2B5EF4-FFF2-40B4-BE49-F238E27FC236}">
                <a16:creationId xmlns:a16="http://schemas.microsoft.com/office/drawing/2014/main" id="{176C68B0-9206-4E3D-8563-95468A349307}"/>
              </a:ext>
            </a:extLst>
          </p:cNvPr>
          <p:cNvSpPr txBox="1"/>
          <p:nvPr/>
        </p:nvSpPr>
        <p:spPr>
          <a:xfrm>
            <a:off x="535255" y="1916832"/>
            <a:ext cx="8208912" cy="3774688"/>
          </a:xfrm>
          <a:prstGeom prst="rect">
            <a:avLst/>
          </a:prstGeom>
          <a:noFill/>
        </p:spPr>
        <p:txBody>
          <a:bodyPr wrap="square" rtlCol="0">
            <a:spAutoFit/>
          </a:bodyPr>
          <a:lstStyle/>
          <a:p>
            <a:pPr marL="342900" indent="-342900" algn="just">
              <a:lnSpc>
                <a:spcPct val="170000"/>
              </a:lnSpc>
              <a:spcBef>
                <a:spcPts val="0"/>
              </a:spcBef>
              <a:buFont typeface="Wingdings" panose="05000000000000000000" pitchFamily="2" charset="2"/>
              <a:buChar char="Ø"/>
            </a:pPr>
            <a:r>
              <a:rPr lang="tr-TR" sz="2400" b="0" dirty="0"/>
              <a:t>sürdürülebilir mimarlık, </a:t>
            </a:r>
          </a:p>
          <a:p>
            <a:pPr marL="342900" indent="-342900" algn="just">
              <a:lnSpc>
                <a:spcPct val="170000"/>
              </a:lnSpc>
              <a:spcBef>
                <a:spcPts val="0"/>
              </a:spcBef>
              <a:buFont typeface="Wingdings" panose="05000000000000000000" pitchFamily="2" charset="2"/>
              <a:buChar char="Ø"/>
            </a:pPr>
            <a:r>
              <a:rPr lang="tr-TR" sz="2400" b="0" dirty="0"/>
              <a:t>sürdürülebilir bina ve çevre anlayışı,</a:t>
            </a:r>
          </a:p>
          <a:p>
            <a:pPr marL="342900" indent="-342900" algn="just">
              <a:lnSpc>
                <a:spcPct val="170000"/>
              </a:lnSpc>
              <a:spcBef>
                <a:spcPts val="0"/>
              </a:spcBef>
              <a:buFont typeface="Wingdings" panose="05000000000000000000" pitchFamily="2" charset="2"/>
              <a:buChar char="Ø"/>
            </a:pPr>
            <a:r>
              <a:rPr lang="tr-TR" sz="2400" b="0" dirty="0"/>
              <a:t>sosyal ve ekonomik öncelikleri yakalayarak, </a:t>
            </a:r>
          </a:p>
          <a:p>
            <a:pPr marL="342900" indent="-342900" algn="just">
              <a:lnSpc>
                <a:spcPct val="170000"/>
              </a:lnSpc>
              <a:spcBef>
                <a:spcPts val="0"/>
              </a:spcBef>
              <a:buFont typeface="Wingdings" panose="05000000000000000000" pitchFamily="2" charset="2"/>
              <a:buChar char="Ø"/>
            </a:pPr>
            <a:r>
              <a:rPr lang="tr-TR" sz="2400" b="0" dirty="0"/>
              <a:t>insan- ekosistem uyumunu günümüze, günümüzden geleceğe taşıyabilecek uygulamalardır.  </a:t>
            </a:r>
          </a:p>
          <a:p>
            <a:pPr marL="342900" indent="-342900" algn="just">
              <a:lnSpc>
                <a:spcPct val="170000"/>
              </a:lnSpc>
              <a:spcBef>
                <a:spcPts val="0"/>
              </a:spcBef>
              <a:buFont typeface="Wingdings" panose="05000000000000000000" pitchFamily="2" charset="2"/>
              <a:buChar char="Ø"/>
            </a:pPr>
            <a:r>
              <a:rPr lang="tr-TR" sz="2400" dirty="0"/>
              <a:t>Diyebiliriz. </a:t>
            </a:r>
            <a:endParaRPr kumimoji="0" lang="tr-TR" sz="24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33309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697889"/>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Güneş enerjisinin önü açılmalı ve karbon sıfır olduğu için dünyada bu enerji ön plana çıkarılmalı,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Çöplerin vahşi depolanmasına son verilmeli ve düzenli depolama alanları kurulmalı,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Geri kazanılabilir atıkların geri dönüştürülmesi sağlanmalı,</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Yalıtımsız binalara yalıtım zorunluluğu getirilmeli,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Enerjiyi verimli kullanan aletler ve ekipmanlar teşvik edilmeli,</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Şehirlerde iş yerine ve okullara gitmek için bisiklet yolları yapılmalıdır.</a:t>
            </a:r>
          </a:p>
        </p:txBody>
      </p:sp>
      <p:sp>
        <p:nvSpPr>
          <p:cNvPr id="5" name="Dikdörtgen 4">
            <a:extLst>
              <a:ext uri="{FF2B5EF4-FFF2-40B4-BE49-F238E27FC236}">
                <a16:creationId xmlns:a16="http://schemas.microsoft.com/office/drawing/2014/main" id="{A6E7C4A1-1375-41E7-823E-A871602CC631}"/>
              </a:ext>
            </a:extLst>
          </p:cNvPr>
          <p:cNvSpPr/>
          <p:nvPr/>
        </p:nvSpPr>
        <p:spPr>
          <a:xfrm>
            <a:off x="1403648" y="1268760"/>
            <a:ext cx="6048672"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FF00"/>
                </a:solidFill>
                <a:effectLst/>
                <a:uLnTx/>
                <a:uFillTx/>
                <a:latin typeface="Calibri"/>
                <a:ea typeface="+mn-ea"/>
                <a:cs typeface="+mn-cs"/>
              </a:rPr>
              <a:t>SERA GAZLARINI AZALTMA ÇALIŞMALARI</a:t>
            </a:r>
          </a:p>
        </p:txBody>
      </p:sp>
      <p:sp>
        <p:nvSpPr>
          <p:cNvPr id="6" name="Metin kutusu 5">
            <a:extLst>
              <a:ext uri="{FF2B5EF4-FFF2-40B4-BE49-F238E27FC236}">
                <a16:creationId xmlns:a16="http://schemas.microsoft.com/office/drawing/2014/main" id="{0FA00DA1-BAB7-454F-A997-7509BBAE53FB}"/>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6686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anim calcmode="lin" valueType="num">
                                      <p:cBhvr additive="base">
                                        <p:cTn id="4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algn="l" defTabSz="685800" fontAlgn="auto">
              <a:spcBef>
                <a:spcPts val="0"/>
              </a:spcBef>
              <a:spcAft>
                <a:spcPts val="0"/>
              </a:spcAft>
              <a:defRPr/>
            </a:pPr>
            <a:r>
              <a:rPr lang="fi-FI" sz="2400" dirty="0">
                <a:solidFill>
                  <a:srgbClr val="FFFF00"/>
                </a:solidFill>
                <a:latin typeface="Calibri"/>
              </a:rPr>
              <a:t>İNSAN</a:t>
            </a:r>
            <a:r>
              <a:rPr lang="tr-TR" sz="2400" dirty="0">
                <a:solidFill>
                  <a:srgbClr val="FFFF00"/>
                </a:solidFill>
                <a:latin typeface="Calibri"/>
              </a:rPr>
              <a:t> </a:t>
            </a:r>
            <a:r>
              <a:rPr lang="fi-FI" sz="2400" dirty="0">
                <a:solidFill>
                  <a:srgbClr val="FFFF00"/>
                </a:solidFill>
                <a:latin typeface="Calibri"/>
              </a:rPr>
              <a:t>FAKTÖR</a:t>
            </a:r>
            <a:r>
              <a:rPr lang="tr-TR" sz="2400" dirty="0">
                <a:solidFill>
                  <a:srgbClr val="FFFF00"/>
                </a:solidFill>
                <a:latin typeface="Calibri"/>
              </a:rPr>
              <a:t>ÜNÜN</a:t>
            </a:r>
            <a:r>
              <a:rPr lang="fi-FI" sz="2400" dirty="0">
                <a:solidFill>
                  <a:srgbClr val="FFFF00"/>
                </a:solidFill>
                <a:latin typeface="Calibri"/>
              </a:rPr>
              <a:t> SERA ETK</a:t>
            </a:r>
            <a:r>
              <a:rPr lang="tr-TR" sz="2400" dirty="0">
                <a:solidFill>
                  <a:srgbClr val="FFFF00"/>
                </a:solidFill>
                <a:latin typeface="Calibri"/>
              </a:rPr>
              <a:t>İ</a:t>
            </a:r>
            <a:r>
              <a:rPr lang="fi-FI" sz="2400" dirty="0">
                <a:solidFill>
                  <a:srgbClr val="FFFF00"/>
                </a:solidFill>
                <a:latin typeface="Calibri"/>
              </a:rPr>
              <a:t>S</a:t>
            </a:r>
            <a:r>
              <a:rPr lang="tr-TR" sz="2400" dirty="0">
                <a:solidFill>
                  <a:srgbClr val="FFFF00"/>
                </a:solidFill>
                <a:latin typeface="Calibri"/>
              </a:rPr>
              <a:t>İ</a:t>
            </a:r>
            <a:r>
              <a:rPr lang="fi-FI" sz="2400" dirty="0">
                <a:solidFill>
                  <a:srgbClr val="FFFF00"/>
                </a:solidFill>
                <a:latin typeface="Calibri"/>
              </a:rPr>
              <a:t>NE KATKISI</a:t>
            </a:r>
            <a:endParaRPr lang="tr-TR" sz="2400" dirty="0">
              <a:solidFill>
                <a:srgbClr val="FFFF00"/>
              </a:solidFill>
              <a:latin typeface="Calibri"/>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629631"/>
          </a:xfrm>
          <a:prstGeom prst="rect">
            <a:avLst/>
          </a:prstGeom>
          <a:noFill/>
        </p:spPr>
        <p:txBody>
          <a:bodyPr wrap="square" rtlCol="0">
            <a:spAutoFit/>
          </a:bodyPr>
          <a:lstStyle/>
          <a:p>
            <a:pPr algn="l" defTabSz="685800" fontAlgn="auto">
              <a:lnSpc>
                <a:spcPct val="140000"/>
              </a:lnSpc>
              <a:spcBef>
                <a:spcPts val="0"/>
              </a:spcBef>
              <a:spcAft>
                <a:spcPts val="0"/>
              </a:spcAft>
              <a:defRPr/>
            </a:pPr>
            <a:r>
              <a:rPr lang="tr-TR" sz="2400" b="0" dirty="0">
                <a:latin typeface="Calibri"/>
                <a:cs typeface="Arial" panose="020B0604020202020204" pitchFamily="34" charset="0"/>
              </a:rPr>
              <a:t>Çeşitli insan etkinliklerinin küresel ısınmaya katkısı;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Enerji kullanımında %49,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Endüstrileşmede %24,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Ormansızlaşmada %14 ve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Tarımda %13’tür.</a:t>
            </a:r>
            <a:endParaRPr kumimoji="0" lang="tr-TR" sz="2400" b="0" i="0" u="none" strike="noStrike" kern="1200" cap="none" spc="0" normalizeH="0" baseline="0" noProof="0" dirty="0">
              <a:ln>
                <a:noFill/>
              </a:ln>
              <a:effectLst/>
              <a:uLnTx/>
              <a:uFillTx/>
              <a:latin typeface="Calibri"/>
              <a:cs typeface="Arial" panose="020B0604020202020204" pitchFamily="34" charset="0"/>
            </a:endParaRPr>
          </a:p>
        </p:txBody>
      </p:sp>
      <p:sp>
        <p:nvSpPr>
          <p:cNvPr id="5" name="Metin kutusu 4">
            <a:extLst>
              <a:ext uri="{FF2B5EF4-FFF2-40B4-BE49-F238E27FC236}">
                <a16:creationId xmlns:a16="http://schemas.microsoft.com/office/drawing/2014/main" id="{41496155-DBCA-4DF2-903A-2079142B51E9}"/>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57825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2112566"/>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Dünyanın sıcaklığı sanayi devriminden bu yana 0,5</a:t>
            </a:r>
            <a:r>
              <a:rPr lang="tr-TR" sz="2400" b="0" dirty="0">
                <a:latin typeface="Sitka Subheading" panose="02000505000000020004" pitchFamily="2" charset="0"/>
                <a:cs typeface="Arial" panose="020B0604020202020204" pitchFamily="34" charset="0"/>
              </a:rPr>
              <a:t>°</a:t>
            </a:r>
            <a:r>
              <a:rPr lang="tr-TR" sz="2400" b="0" dirty="0">
                <a:latin typeface="Calibri"/>
                <a:cs typeface="Arial" panose="020B0604020202020204" pitchFamily="34" charset="0"/>
              </a:rPr>
              <a:t>C artmıştır.</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Bunun asıl nedeni fosil yakıtlarının yanması sonucu açığa çıkan CO</a:t>
            </a:r>
            <a:r>
              <a:rPr lang="tr-TR" sz="2400" b="0" dirty="0">
                <a:latin typeface="Sitka Subheading" panose="02000505000000020004" pitchFamily="2" charset="0"/>
                <a:cs typeface="Arial" panose="020B0604020202020204" pitchFamily="34" charset="0"/>
              </a:rPr>
              <a:t>₂</a:t>
            </a:r>
            <a:r>
              <a:rPr lang="tr-TR" sz="2400" b="0" dirty="0">
                <a:latin typeface="Calibri"/>
                <a:cs typeface="Arial" panose="020B0604020202020204" pitchFamily="34" charset="0"/>
              </a:rPr>
              <a:t> ve diğer sera gazlarıdır.</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Sıcaklık artışının olası etkileri teoriler biçiminde incelenmektedir.</a:t>
            </a:r>
          </a:p>
        </p:txBody>
      </p:sp>
      <p:sp>
        <p:nvSpPr>
          <p:cNvPr id="5" name="Dikdörtgen 4">
            <a:extLst>
              <a:ext uri="{FF2B5EF4-FFF2-40B4-BE49-F238E27FC236}">
                <a16:creationId xmlns:a16="http://schemas.microsoft.com/office/drawing/2014/main" id="{BFC7C1D7-F17C-4156-BF65-B55F2A73D971}"/>
              </a:ext>
            </a:extLst>
          </p:cNvPr>
          <p:cNvSpPr/>
          <p:nvPr/>
        </p:nvSpPr>
        <p:spPr>
          <a:xfrm>
            <a:off x="1403648" y="1268760"/>
            <a:ext cx="6048672" cy="461665"/>
          </a:xfrm>
          <a:prstGeom prst="rect">
            <a:avLst/>
          </a:prstGeom>
        </p:spPr>
        <p:txBody>
          <a:bodyPr wrap="square">
            <a:spAutoFit/>
          </a:bodyPr>
          <a:lstStyle/>
          <a:p>
            <a:pPr defTabSz="685800" fontAlgn="auto">
              <a:spcBef>
                <a:spcPts val="0"/>
              </a:spcBef>
              <a:spcAft>
                <a:spcPts val="0"/>
              </a:spcAft>
              <a:defRPr/>
            </a:pPr>
            <a:r>
              <a:rPr lang="fi-FI" sz="2400" dirty="0">
                <a:solidFill>
                  <a:srgbClr val="FFFF00"/>
                </a:solidFill>
                <a:latin typeface="Calibri"/>
              </a:rPr>
              <a:t>SERA GAZLARININ OLASI ETK</a:t>
            </a:r>
            <a:r>
              <a:rPr lang="tr-TR" sz="2400" dirty="0">
                <a:solidFill>
                  <a:srgbClr val="FFFF00"/>
                </a:solidFill>
                <a:latin typeface="Calibri"/>
              </a:rPr>
              <a:t>İ</a:t>
            </a:r>
            <a:r>
              <a:rPr lang="fi-FI" sz="2400" dirty="0">
                <a:solidFill>
                  <a:srgbClr val="FFFF00"/>
                </a:solidFill>
                <a:latin typeface="Calibri"/>
              </a:rPr>
              <a:t>LER</a:t>
            </a:r>
            <a:r>
              <a:rPr lang="tr-TR" sz="2400" dirty="0">
                <a:solidFill>
                  <a:srgbClr val="FFFF00"/>
                </a:solidFill>
                <a:latin typeface="Calibri"/>
              </a:rPr>
              <a:t>İ</a:t>
            </a:r>
          </a:p>
        </p:txBody>
      </p:sp>
      <p:sp>
        <p:nvSpPr>
          <p:cNvPr id="6" name="Metin kutusu 5">
            <a:extLst>
              <a:ext uri="{FF2B5EF4-FFF2-40B4-BE49-F238E27FC236}">
                <a16:creationId xmlns:a16="http://schemas.microsoft.com/office/drawing/2014/main" id="{2D0D42DD-C28C-4BFF-97D5-DB6C0C114F48}"/>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57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defTabSz="685800" fontAlgn="auto">
              <a:spcBef>
                <a:spcPts val="0"/>
              </a:spcBef>
              <a:spcAft>
                <a:spcPts val="0"/>
              </a:spcAft>
              <a:defRPr/>
            </a:pPr>
            <a:r>
              <a:rPr lang="fi-FI" sz="2400" dirty="0">
                <a:solidFill>
                  <a:srgbClr val="FFFF00"/>
                </a:solidFill>
                <a:latin typeface="Calibri"/>
              </a:rPr>
              <a:t>SERA GAZLARININ OLASI ETK</a:t>
            </a:r>
            <a:r>
              <a:rPr lang="tr-TR" sz="2400" dirty="0">
                <a:solidFill>
                  <a:srgbClr val="FFFF00"/>
                </a:solidFill>
                <a:latin typeface="Calibri"/>
              </a:rPr>
              <a:t>İ</a:t>
            </a:r>
            <a:r>
              <a:rPr lang="fi-FI" sz="2400" dirty="0">
                <a:solidFill>
                  <a:srgbClr val="FFFF00"/>
                </a:solidFill>
                <a:latin typeface="Calibri"/>
              </a:rPr>
              <a:t>LER</a:t>
            </a:r>
            <a:r>
              <a:rPr lang="tr-TR" sz="2400" dirty="0">
                <a:solidFill>
                  <a:srgbClr val="FFFF00"/>
                </a:solidFill>
                <a:latin typeface="Calibri"/>
              </a:rPr>
              <a:t>İ</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663760"/>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21. yüzyılda yeryüzünün ortalama sıcaklığı yaklaşık 1–3</a:t>
            </a:r>
            <a:r>
              <a:rPr lang="tr-TR" sz="2400" b="0" dirty="0">
                <a:latin typeface="Sitka Subheading" panose="02000505000000020004" pitchFamily="2" charset="0"/>
                <a:cs typeface="Arial" panose="020B0604020202020204" pitchFamily="34" charset="0"/>
              </a:rPr>
              <a:t>°</a:t>
            </a:r>
            <a:r>
              <a:rPr lang="tr-TR" sz="2400" b="0" dirty="0">
                <a:latin typeface="Calibri"/>
                <a:cs typeface="Arial" panose="020B0604020202020204" pitchFamily="34" charset="0"/>
              </a:rPr>
              <a:t>C artması düşünülmektedir.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 artış önemsizmiş gibi görünmesine karşın, yeryüzünün ısıl dengesini bozacak ve buzulların ve buzdağlarının erimesine neden olabilecek kadar yeterlidir.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Bunun sonucunda, deniz düzeyi yükselecek ve birçok ülkede kıyı bölgeleri sular altında kalacaktır.</a:t>
            </a:r>
          </a:p>
        </p:txBody>
      </p:sp>
      <p:sp>
        <p:nvSpPr>
          <p:cNvPr id="5" name="Metin kutusu 4">
            <a:extLst>
              <a:ext uri="{FF2B5EF4-FFF2-40B4-BE49-F238E27FC236}">
                <a16:creationId xmlns:a16="http://schemas.microsoft.com/office/drawing/2014/main" id="{46293F19-9CF3-4580-A405-CDDC18DC8CEE}"/>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18714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180825"/>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Buzulların erimesi: Kutuplardaki ve yüksek dağlardaki buzullar küresel  ısınmanın artmasına bağlı olarak erimeye devam etmektedir. deniz seviyesi son 20 yılda 15-20 cm yükselmiştir.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Güç üretiminde azalma: Suya dayanan elektrik güç santrallerinde artan sıcak havayla birlikte güç üretimi azalacaktır. Bu da ekonomik sıkıntılar gibi çeşitli problemlere yol açacaktır.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Nehir ulaşımındaki sorunlar: Sıcaklık artışına bağlı olarak nehir sularının alçalması, su yolu ticaretine de engel oluşturmaktadır.</a:t>
            </a:r>
          </a:p>
        </p:txBody>
      </p:sp>
      <p:sp>
        <p:nvSpPr>
          <p:cNvPr id="5" name="Dikdörtgen 4">
            <a:extLst>
              <a:ext uri="{FF2B5EF4-FFF2-40B4-BE49-F238E27FC236}">
                <a16:creationId xmlns:a16="http://schemas.microsoft.com/office/drawing/2014/main" id="{E4BA709F-E7E2-492E-A573-69F6149E643F}"/>
              </a:ext>
            </a:extLst>
          </p:cNvPr>
          <p:cNvSpPr/>
          <p:nvPr/>
        </p:nvSpPr>
        <p:spPr>
          <a:xfrm>
            <a:off x="1403648" y="1268760"/>
            <a:ext cx="6048672" cy="461665"/>
          </a:xfrm>
          <a:prstGeom prst="rect">
            <a:avLst/>
          </a:prstGeom>
        </p:spPr>
        <p:txBody>
          <a:bodyPr wrap="square">
            <a:spAutoFit/>
          </a:bodyPr>
          <a:lstStyle/>
          <a:p>
            <a:pPr defTabSz="685800" fontAlgn="auto">
              <a:spcBef>
                <a:spcPts val="0"/>
              </a:spcBef>
              <a:spcAft>
                <a:spcPts val="0"/>
              </a:spcAft>
              <a:defRPr/>
            </a:pPr>
            <a:r>
              <a:rPr lang="fi-FI" sz="2400" dirty="0">
                <a:solidFill>
                  <a:srgbClr val="FFFF00"/>
                </a:solidFill>
                <a:latin typeface="Calibri"/>
              </a:rPr>
              <a:t>SERA </a:t>
            </a:r>
            <a:r>
              <a:rPr lang="tr-TR" sz="2400" dirty="0">
                <a:solidFill>
                  <a:srgbClr val="FFFF00"/>
                </a:solidFill>
                <a:latin typeface="Calibri"/>
              </a:rPr>
              <a:t>ETKİSİNİN</a:t>
            </a:r>
            <a:r>
              <a:rPr lang="fi-FI" sz="2400" dirty="0">
                <a:solidFill>
                  <a:srgbClr val="FFFF00"/>
                </a:solidFill>
                <a:latin typeface="Calibri"/>
              </a:rPr>
              <a:t> OLASI </a:t>
            </a:r>
            <a:r>
              <a:rPr lang="tr-TR" sz="2400" dirty="0">
                <a:solidFill>
                  <a:srgbClr val="FFFF00"/>
                </a:solidFill>
                <a:latin typeface="Calibri"/>
              </a:rPr>
              <a:t>SONUÇLARI</a:t>
            </a:r>
          </a:p>
        </p:txBody>
      </p:sp>
      <p:sp>
        <p:nvSpPr>
          <p:cNvPr id="6" name="Metin kutusu 5">
            <a:extLst>
              <a:ext uri="{FF2B5EF4-FFF2-40B4-BE49-F238E27FC236}">
                <a16:creationId xmlns:a16="http://schemas.microsoft.com/office/drawing/2014/main" id="{6CB22A45-3031-4B19-82B9-2FC4E984A27C}"/>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09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180825"/>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İklimsel değişimler gözlenir: Sel, heyelan ve erozyon gibi doğa felaketlerinin artmasına neden olur. Aşırı sıcaklık artışı nedeniyle dünyada çölleşme yaygınlaşacaktır.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Yeryüzü ve atmosferin  ısınması denizler ve okyanusların da ısınmasını sağlayarak buradaki canlı türlerinin sayısı giderek azalacaktır.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Orman yangınlarının artmasına, buralarda iklimin kuraklaşmasına dolayısıyla salgın hastalıkların yayılmasına neden olacaktır.</a:t>
            </a:r>
          </a:p>
        </p:txBody>
      </p:sp>
      <p:sp>
        <p:nvSpPr>
          <p:cNvPr id="6" name="Dikdörtgen 5">
            <a:extLst>
              <a:ext uri="{FF2B5EF4-FFF2-40B4-BE49-F238E27FC236}">
                <a16:creationId xmlns:a16="http://schemas.microsoft.com/office/drawing/2014/main" id="{AF5A50FF-113D-4911-93A4-60282C19D7DF}"/>
              </a:ext>
            </a:extLst>
          </p:cNvPr>
          <p:cNvSpPr/>
          <p:nvPr/>
        </p:nvSpPr>
        <p:spPr>
          <a:xfrm>
            <a:off x="1403648" y="1268760"/>
            <a:ext cx="6048672" cy="461665"/>
          </a:xfrm>
          <a:prstGeom prst="rect">
            <a:avLst/>
          </a:prstGeom>
        </p:spPr>
        <p:txBody>
          <a:bodyPr wrap="square">
            <a:spAutoFit/>
          </a:bodyPr>
          <a:lstStyle/>
          <a:p>
            <a:pPr defTabSz="685800" fontAlgn="auto">
              <a:spcBef>
                <a:spcPts val="0"/>
              </a:spcBef>
              <a:spcAft>
                <a:spcPts val="0"/>
              </a:spcAft>
              <a:defRPr/>
            </a:pPr>
            <a:r>
              <a:rPr lang="fi-FI" sz="2400" dirty="0">
                <a:solidFill>
                  <a:srgbClr val="FFFF00"/>
                </a:solidFill>
                <a:latin typeface="Calibri"/>
              </a:rPr>
              <a:t>SERA </a:t>
            </a:r>
            <a:r>
              <a:rPr lang="tr-TR" sz="2400" dirty="0">
                <a:solidFill>
                  <a:srgbClr val="FFFF00"/>
                </a:solidFill>
                <a:latin typeface="Calibri"/>
              </a:rPr>
              <a:t>ETKİSİNİN</a:t>
            </a:r>
            <a:r>
              <a:rPr lang="fi-FI" sz="2400" dirty="0">
                <a:solidFill>
                  <a:srgbClr val="FFFF00"/>
                </a:solidFill>
                <a:latin typeface="Calibri"/>
              </a:rPr>
              <a:t> OLASI </a:t>
            </a:r>
            <a:r>
              <a:rPr lang="tr-TR" sz="2400" dirty="0">
                <a:solidFill>
                  <a:srgbClr val="FFFF00"/>
                </a:solidFill>
                <a:latin typeface="Calibri"/>
              </a:rPr>
              <a:t>SONUÇLARI</a:t>
            </a:r>
          </a:p>
        </p:txBody>
      </p:sp>
      <p:sp>
        <p:nvSpPr>
          <p:cNvPr id="7" name="Metin kutusu 6">
            <a:extLst>
              <a:ext uri="{FF2B5EF4-FFF2-40B4-BE49-F238E27FC236}">
                <a16:creationId xmlns:a16="http://schemas.microsoft.com/office/drawing/2014/main" id="{77D3B5AC-F596-4893-9F2A-5A410E296515}"/>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189118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defTabSz="685800" fontAlgn="auto">
              <a:spcBef>
                <a:spcPts val="0"/>
              </a:spcBef>
              <a:spcAft>
                <a:spcPts val="0"/>
              </a:spcAft>
              <a:defRPr/>
            </a:pPr>
            <a:r>
              <a:rPr lang="fi-FI" sz="2400" dirty="0">
                <a:solidFill>
                  <a:srgbClr val="FFFF00"/>
                </a:solidFill>
                <a:latin typeface="Calibri"/>
              </a:rPr>
              <a:t>SERA </a:t>
            </a:r>
            <a:r>
              <a:rPr lang="tr-TR" sz="2400" dirty="0">
                <a:solidFill>
                  <a:srgbClr val="FFFF00"/>
                </a:solidFill>
                <a:latin typeface="Calibri"/>
              </a:rPr>
              <a:t>ETKİSİNİN</a:t>
            </a:r>
            <a:r>
              <a:rPr lang="fi-FI" sz="2400" dirty="0">
                <a:solidFill>
                  <a:srgbClr val="FFFF00"/>
                </a:solidFill>
                <a:latin typeface="Calibri"/>
              </a:rPr>
              <a:t> </a:t>
            </a:r>
            <a:r>
              <a:rPr lang="tr-TR" sz="2400" dirty="0">
                <a:solidFill>
                  <a:srgbClr val="FFFF00"/>
                </a:solidFill>
                <a:latin typeface="Calibri"/>
              </a:rPr>
              <a:t>ÖNLENMESİ</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4697889"/>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Sera etkisi ile baş edebilmek için, karbondioksit </a:t>
            </a:r>
            <a:r>
              <a:rPr lang="tr-TR" sz="2400" b="0" dirty="0" err="1">
                <a:latin typeface="Calibri"/>
                <a:cs typeface="Arial" panose="020B0604020202020204" pitchFamily="34" charset="0"/>
              </a:rPr>
              <a:t>salımını</a:t>
            </a:r>
            <a:r>
              <a:rPr lang="tr-TR" sz="2400" b="0" dirty="0">
                <a:latin typeface="Calibri"/>
                <a:cs typeface="Arial" panose="020B0604020202020204" pitchFamily="34" charset="0"/>
              </a:rPr>
              <a:t> düşürmeliyiz. Bu durum, otomobillerde ve evlerin ısıtılmasında ve aydınlatılmasında enerji randımanını arttırarak ve </a:t>
            </a:r>
            <a:r>
              <a:rPr lang="tr-TR" sz="2400" b="0" dirty="0" err="1">
                <a:latin typeface="Calibri"/>
                <a:cs typeface="Arial" panose="020B0604020202020204" pitchFamily="34" charset="0"/>
              </a:rPr>
              <a:t>fotovoltaik</a:t>
            </a:r>
            <a:r>
              <a:rPr lang="tr-TR" sz="2400" b="0" dirty="0">
                <a:latin typeface="Calibri"/>
                <a:cs typeface="Arial" panose="020B0604020202020204" pitchFamily="34" charset="0"/>
              </a:rPr>
              <a:t> piller gibi fosil yakıt olmayan enerji kaynaklarının geliştirilmesiyle yapılabilir.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Radyoaktif enerji geçerli bir alternatiftir, fakat kullanımı radyoaktif atıkların uzaklaştırılmasındaki zorluklar ve nükleer güç istasyonlarının diğer güç istasyonlarından daha fazla kaza riski taşıması nedeniyle hala tartışmalıdır.</a:t>
            </a:r>
          </a:p>
        </p:txBody>
      </p:sp>
      <p:sp>
        <p:nvSpPr>
          <p:cNvPr id="5" name="Metin kutusu 4">
            <a:extLst>
              <a:ext uri="{FF2B5EF4-FFF2-40B4-BE49-F238E27FC236}">
                <a16:creationId xmlns:a16="http://schemas.microsoft.com/office/drawing/2014/main" id="{6E1EAF06-033F-4111-B243-43D76B13AA07}"/>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381456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a:extLst>
              <a:ext uri="{FF2B5EF4-FFF2-40B4-BE49-F238E27FC236}">
                <a16:creationId xmlns:a16="http://schemas.microsoft.com/office/drawing/2014/main" id="{07EF9B6E-9B72-4150-9331-9D83797A0CB5}"/>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CE0169-EA68-421F-B293-083305F556FE}" type="slidenum">
              <a:rPr kumimoji="0" lang="tr-TR" sz="750" b="1" i="0" u="none" strike="noStrike" kern="1200" cap="none" spc="0" normalizeH="0" baseline="0" noProof="0" smtClean="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tr-TR" sz="750" b="1" i="0" u="none" strike="noStrike" kern="1200" cap="none" spc="0" normalizeH="0" baseline="0" noProof="0">
              <a:ln>
                <a:noFill/>
              </a:ln>
              <a:solidFill>
                <a:srgbClr val="FFFFFF"/>
              </a:solidFill>
              <a:effectLst>
                <a:outerShdw blurRad="50800" dist="38100" dir="2700000" algn="tl" rotWithShape="0">
                  <a:prstClr val="black">
                    <a:alpha val="43000"/>
                  </a:prstClr>
                </a:outerShdw>
              </a:effectLst>
              <a:uLnTx/>
              <a:uFillTx/>
              <a:latin typeface="Times New Roman" pitchFamily="18" charset="0"/>
              <a:ea typeface="+mn-ea"/>
              <a:cs typeface="+mn-cs"/>
            </a:endParaRPr>
          </a:p>
        </p:txBody>
      </p:sp>
      <p:sp>
        <p:nvSpPr>
          <p:cNvPr id="4" name="Dikdörtgen 3">
            <a:extLst>
              <a:ext uri="{FF2B5EF4-FFF2-40B4-BE49-F238E27FC236}">
                <a16:creationId xmlns:a16="http://schemas.microsoft.com/office/drawing/2014/main" id="{B17832D9-825B-41EB-89B2-D267F705CD9D}"/>
              </a:ext>
            </a:extLst>
          </p:cNvPr>
          <p:cNvSpPr/>
          <p:nvPr/>
        </p:nvSpPr>
        <p:spPr>
          <a:xfrm>
            <a:off x="1403648" y="1268760"/>
            <a:ext cx="6048672" cy="461665"/>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FFFF00"/>
                </a:solidFill>
                <a:effectLst/>
                <a:uLnTx/>
                <a:uFillTx/>
                <a:latin typeface="Calibri"/>
                <a:ea typeface="+mn-ea"/>
                <a:cs typeface="+mn-cs"/>
              </a:rPr>
              <a:t>SERA </a:t>
            </a:r>
            <a:r>
              <a:rPr kumimoji="0" lang="tr-TR" sz="2400" b="1" i="0" u="none" strike="noStrike" kern="1200" cap="none" spc="0" normalizeH="0" baseline="0" noProof="0" dirty="0">
                <a:ln>
                  <a:noFill/>
                </a:ln>
                <a:solidFill>
                  <a:srgbClr val="FFFF00"/>
                </a:solidFill>
                <a:effectLst/>
                <a:uLnTx/>
                <a:uFillTx/>
                <a:latin typeface="Calibri"/>
                <a:ea typeface="+mn-ea"/>
                <a:cs typeface="+mn-cs"/>
              </a:rPr>
              <a:t>ETKİSİNİN</a:t>
            </a:r>
            <a:r>
              <a:rPr kumimoji="0" lang="fi-FI" sz="2400" b="1" i="0" u="none" strike="noStrike" kern="1200" cap="none" spc="0" normalizeH="0" baseline="0" noProof="0" dirty="0">
                <a:ln>
                  <a:noFill/>
                </a:ln>
                <a:solidFill>
                  <a:srgbClr val="FFFF00"/>
                </a:solidFill>
                <a:effectLst/>
                <a:uLnTx/>
                <a:uFillTx/>
                <a:latin typeface="Calibri"/>
                <a:ea typeface="+mn-ea"/>
                <a:cs typeface="+mn-cs"/>
              </a:rPr>
              <a:t> </a:t>
            </a:r>
            <a:r>
              <a:rPr kumimoji="0" lang="tr-TR" sz="2400" b="1" i="0" u="none" strike="noStrike" kern="1200" cap="none" spc="0" normalizeH="0" baseline="0" noProof="0" dirty="0">
                <a:ln>
                  <a:noFill/>
                </a:ln>
                <a:solidFill>
                  <a:srgbClr val="FFFF00"/>
                </a:solidFill>
                <a:effectLst/>
                <a:uLnTx/>
                <a:uFillTx/>
                <a:latin typeface="Calibri"/>
                <a:ea typeface="+mn-ea"/>
                <a:cs typeface="+mn-cs"/>
              </a:rPr>
              <a:t>ÖNLENMESİ</a:t>
            </a:r>
          </a:p>
        </p:txBody>
      </p:sp>
      <p:sp>
        <p:nvSpPr>
          <p:cNvPr id="2" name="Metin kutusu 1">
            <a:extLst>
              <a:ext uri="{FF2B5EF4-FFF2-40B4-BE49-F238E27FC236}">
                <a16:creationId xmlns:a16="http://schemas.microsoft.com/office/drawing/2014/main" id="{5F8BF25A-5494-4F78-BBFB-360B1918DF49}"/>
              </a:ext>
            </a:extLst>
          </p:cNvPr>
          <p:cNvSpPr txBox="1"/>
          <p:nvPr/>
        </p:nvSpPr>
        <p:spPr>
          <a:xfrm>
            <a:off x="323528" y="1730425"/>
            <a:ext cx="8568952" cy="3663760"/>
          </a:xfrm>
          <a:prstGeom prst="rect">
            <a:avLst/>
          </a:prstGeom>
          <a:noFill/>
        </p:spPr>
        <p:txBody>
          <a:bodyPr wrap="square" rtlCol="0">
            <a:spAutoFit/>
          </a:bodyPr>
          <a:lstStyle/>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Yeraltından oluşan metan gazının tekrar geri kazanımı ve doğal gaz sızıntılarının azaltılması CO₂ salımını kontrol etmede göz önüne alınacak diğer adımlardır. </a:t>
            </a:r>
          </a:p>
          <a:p>
            <a:pPr marL="257175" indent="-257175" algn="l" defTabSz="685800" fontAlgn="auto">
              <a:lnSpc>
                <a:spcPct val="140000"/>
              </a:lnSpc>
              <a:spcBef>
                <a:spcPts val="0"/>
              </a:spcBef>
              <a:spcAft>
                <a:spcPts val="0"/>
              </a:spcAft>
              <a:buFont typeface="Arial" panose="020B0604020202020204" pitchFamily="34" charset="0"/>
              <a:buChar char="•"/>
              <a:defRPr/>
            </a:pPr>
            <a:r>
              <a:rPr lang="tr-TR" sz="2400" b="0" dirty="0">
                <a:latin typeface="Calibri"/>
                <a:cs typeface="Arial" panose="020B0604020202020204" pitchFamily="34" charset="0"/>
              </a:rPr>
              <a:t>Güneydoğu Asya’daki tropik ormanların ve diğer büyük ormanların korunması ve yeni ağaçların dikilmesi atmosferdeki CO</a:t>
            </a:r>
            <a:r>
              <a:rPr lang="tr-TR" sz="2400" b="0" dirty="0">
                <a:latin typeface="Sitka Subheading" panose="02000505000000020004" pitchFamily="2" charset="0"/>
                <a:cs typeface="Arial" panose="020B0604020202020204" pitchFamily="34" charset="0"/>
              </a:rPr>
              <a:t>₂</a:t>
            </a:r>
            <a:r>
              <a:rPr lang="tr-TR" sz="2400" b="0" dirty="0">
                <a:latin typeface="Calibri"/>
                <a:cs typeface="Arial" panose="020B0604020202020204" pitchFamily="34" charset="0"/>
              </a:rPr>
              <a:t> derişimini kararlı hale getirmek için yaşamsal bir öneme sahiptir.</a:t>
            </a:r>
          </a:p>
        </p:txBody>
      </p:sp>
      <p:sp>
        <p:nvSpPr>
          <p:cNvPr id="5" name="Metin kutusu 4">
            <a:extLst>
              <a:ext uri="{FF2B5EF4-FFF2-40B4-BE49-F238E27FC236}">
                <a16:creationId xmlns:a16="http://schemas.microsoft.com/office/drawing/2014/main" id="{030D5FFA-006B-4035-A5E4-FCDBE78AB375}"/>
              </a:ext>
            </a:extLst>
          </p:cNvPr>
          <p:cNvSpPr txBox="1"/>
          <p:nvPr/>
        </p:nvSpPr>
        <p:spPr>
          <a:xfrm>
            <a:off x="6444208" y="6093296"/>
            <a:ext cx="1872208" cy="276999"/>
          </a:xfrm>
          <a:prstGeom prst="rect">
            <a:avLst/>
          </a:prstGeom>
          <a:noFill/>
        </p:spPr>
        <p:txBody>
          <a:bodyPr wrap="square" rtlCol="0">
            <a:spAutoFit/>
          </a:bodyPr>
          <a:lstStyle/>
          <a:p>
            <a:r>
              <a:rPr lang="tr-TR" sz="1200" b="0" dirty="0"/>
              <a:t>M. Cüneyt Gezen</a:t>
            </a:r>
          </a:p>
        </p:txBody>
      </p:sp>
    </p:spTree>
    <p:extLst>
      <p:ext uri="{BB962C8B-B14F-4D97-AF65-F5344CB8AC3E}">
        <p14:creationId xmlns:p14="http://schemas.microsoft.com/office/powerpoint/2010/main" val="272435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urşun Rengi">
  <a:themeElements>
    <a:clrScheme name="Kurşun Rengi">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Kurşun Rengi">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urşun Rengi">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31709</TotalTime>
  <Words>4837</Words>
  <Application>Microsoft Office PowerPoint</Application>
  <PresentationFormat>Ekran Gösterisi (4:3)</PresentationFormat>
  <Paragraphs>607</Paragraphs>
  <Slides>97</Slides>
  <Notes>25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97</vt:i4>
      </vt:variant>
    </vt:vector>
  </HeadingPairs>
  <TitlesOfParts>
    <vt:vector size="106" baseType="lpstr">
      <vt:lpstr>Arial</vt:lpstr>
      <vt:lpstr>Calibri</vt:lpstr>
      <vt:lpstr>Calisto MT</vt:lpstr>
      <vt:lpstr>Sitka Subheading</vt:lpstr>
      <vt:lpstr>Tahoma</vt:lpstr>
      <vt:lpstr>Times New Roman</vt:lpstr>
      <vt:lpstr>Wingdings</vt:lpstr>
      <vt:lpstr>Wingdings 2</vt:lpstr>
      <vt:lpstr>Kurşun Rengi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dc:creator>
  <cp:lastModifiedBy>Nurdoğan İnci</cp:lastModifiedBy>
  <cp:revision>1715</cp:revision>
  <cp:lastPrinted>2019-12-09T19:15:22Z</cp:lastPrinted>
  <dcterms:created xsi:type="dcterms:W3CDTF">2007-03-31T15:55:48Z</dcterms:created>
  <dcterms:modified xsi:type="dcterms:W3CDTF">2024-02-11T12:11:55Z</dcterms:modified>
</cp:coreProperties>
</file>